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3.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4.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theme/theme5.xml" ContentType="application/vnd.openxmlformats-officedocument.theme+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6.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7.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8.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9" r:id="rId5"/>
    <p:sldMasterId id="2147483695" r:id="rId6"/>
    <p:sldMasterId id="2147483726" r:id="rId7"/>
    <p:sldMasterId id="2147483769" r:id="rId8"/>
    <p:sldMasterId id="2147483823" r:id="rId9"/>
    <p:sldMasterId id="2147483860" r:id="rId10"/>
    <p:sldMasterId id="2147483873" r:id="rId11"/>
    <p:sldMasterId id="2147483885" r:id="rId12"/>
  </p:sldMasterIdLst>
  <p:notesMasterIdLst>
    <p:notesMasterId r:id="rId165"/>
  </p:notesMasterIdLst>
  <p:sldIdLst>
    <p:sldId id="273" r:id="rId13"/>
    <p:sldId id="4205" r:id="rId14"/>
    <p:sldId id="4282" r:id="rId15"/>
    <p:sldId id="4281" r:id="rId16"/>
    <p:sldId id="4238" r:id="rId17"/>
    <p:sldId id="275" r:id="rId18"/>
    <p:sldId id="4204" r:id="rId19"/>
    <p:sldId id="404" r:id="rId20"/>
    <p:sldId id="4315" r:id="rId21"/>
    <p:sldId id="308" r:id="rId22"/>
    <p:sldId id="4283" r:id="rId23"/>
    <p:sldId id="256" r:id="rId24"/>
    <p:sldId id="257" r:id="rId25"/>
    <p:sldId id="258" r:id="rId26"/>
    <p:sldId id="260" r:id="rId27"/>
    <p:sldId id="261" r:id="rId28"/>
    <p:sldId id="262" r:id="rId29"/>
    <p:sldId id="4335" r:id="rId30"/>
    <p:sldId id="264" r:id="rId31"/>
    <p:sldId id="265" r:id="rId32"/>
    <p:sldId id="266" r:id="rId33"/>
    <p:sldId id="267" r:id="rId34"/>
    <p:sldId id="268" r:id="rId35"/>
    <p:sldId id="269" r:id="rId36"/>
    <p:sldId id="270" r:id="rId37"/>
    <p:sldId id="271" r:id="rId38"/>
    <p:sldId id="272" r:id="rId39"/>
    <p:sldId id="274" r:id="rId40"/>
    <p:sldId id="4337" r:id="rId41"/>
    <p:sldId id="276" r:id="rId42"/>
    <p:sldId id="277" r:id="rId43"/>
    <p:sldId id="278" r:id="rId44"/>
    <p:sldId id="279" r:id="rId45"/>
    <p:sldId id="280" r:id="rId46"/>
    <p:sldId id="4338" r:id="rId47"/>
    <p:sldId id="282" r:id="rId48"/>
    <p:sldId id="4339" r:id="rId49"/>
    <p:sldId id="4340" r:id="rId50"/>
    <p:sldId id="285" r:id="rId51"/>
    <p:sldId id="4341" r:id="rId52"/>
    <p:sldId id="4342" r:id="rId53"/>
    <p:sldId id="4343" r:id="rId54"/>
    <p:sldId id="4344" r:id="rId55"/>
    <p:sldId id="4333" r:id="rId56"/>
    <p:sldId id="463" r:id="rId57"/>
    <p:sldId id="468" r:id="rId58"/>
    <p:sldId id="469" r:id="rId59"/>
    <p:sldId id="470" r:id="rId60"/>
    <p:sldId id="466" r:id="rId61"/>
    <p:sldId id="467" r:id="rId62"/>
    <p:sldId id="4327" r:id="rId63"/>
    <p:sldId id="283" r:id="rId64"/>
    <p:sldId id="4287" r:id="rId65"/>
    <p:sldId id="284" r:id="rId66"/>
    <p:sldId id="300" r:id="rId67"/>
    <p:sldId id="287" r:id="rId68"/>
    <p:sldId id="304" r:id="rId69"/>
    <p:sldId id="288" r:id="rId70"/>
    <p:sldId id="303" r:id="rId71"/>
    <p:sldId id="302" r:id="rId72"/>
    <p:sldId id="301" r:id="rId73"/>
    <p:sldId id="291" r:id="rId74"/>
    <p:sldId id="292" r:id="rId75"/>
    <p:sldId id="305" r:id="rId76"/>
    <p:sldId id="293" r:id="rId77"/>
    <p:sldId id="294" r:id="rId78"/>
    <p:sldId id="296" r:id="rId79"/>
    <p:sldId id="297" r:id="rId80"/>
    <p:sldId id="298" r:id="rId81"/>
    <p:sldId id="281" r:id="rId82"/>
    <p:sldId id="259" r:id="rId83"/>
    <p:sldId id="4318" r:id="rId84"/>
    <p:sldId id="4319" r:id="rId85"/>
    <p:sldId id="4322" r:id="rId86"/>
    <p:sldId id="4323" r:id="rId87"/>
    <p:sldId id="4320" r:id="rId88"/>
    <p:sldId id="4321" r:id="rId89"/>
    <p:sldId id="4324" r:id="rId90"/>
    <p:sldId id="4328" r:id="rId91"/>
    <p:sldId id="4289" r:id="rId92"/>
    <p:sldId id="4290" r:id="rId93"/>
    <p:sldId id="327" r:id="rId94"/>
    <p:sldId id="328" r:id="rId95"/>
    <p:sldId id="329" r:id="rId96"/>
    <p:sldId id="330" r:id="rId97"/>
    <p:sldId id="331" r:id="rId98"/>
    <p:sldId id="4329" r:id="rId99"/>
    <p:sldId id="4291" r:id="rId100"/>
    <p:sldId id="295" r:id="rId101"/>
    <p:sldId id="4292" r:id="rId102"/>
    <p:sldId id="332" r:id="rId103"/>
    <p:sldId id="333" r:id="rId104"/>
    <p:sldId id="334" r:id="rId105"/>
    <p:sldId id="335" r:id="rId106"/>
    <p:sldId id="346" r:id="rId107"/>
    <p:sldId id="336" r:id="rId108"/>
    <p:sldId id="347" r:id="rId109"/>
    <p:sldId id="337" r:id="rId110"/>
    <p:sldId id="348" r:id="rId111"/>
    <p:sldId id="4330" r:id="rId112"/>
    <p:sldId id="318" r:id="rId113"/>
    <p:sldId id="299" r:id="rId114"/>
    <p:sldId id="4293" r:id="rId115"/>
    <p:sldId id="309" r:id="rId116"/>
    <p:sldId id="310" r:id="rId117"/>
    <p:sldId id="311" r:id="rId118"/>
    <p:sldId id="312" r:id="rId119"/>
    <p:sldId id="313" r:id="rId120"/>
    <p:sldId id="4331" r:id="rId121"/>
    <p:sldId id="4294" r:id="rId122"/>
    <p:sldId id="319" r:id="rId123"/>
    <p:sldId id="4332" r:id="rId124"/>
    <p:sldId id="4295" r:id="rId125"/>
    <p:sldId id="286" r:id="rId126"/>
    <p:sldId id="1497" r:id="rId127"/>
    <p:sldId id="1498" r:id="rId128"/>
    <p:sldId id="1515" r:id="rId129"/>
    <p:sldId id="1503" r:id="rId130"/>
    <p:sldId id="4296" r:id="rId131"/>
    <p:sldId id="4325" r:id="rId132"/>
    <p:sldId id="4326" r:id="rId133"/>
    <p:sldId id="4297" r:id="rId134"/>
    <p:sldId id="4298" r:id="rId135"/>
    <p:sldId id="289" r:id="rId136"/>
    <p:sldId id="290" r:id="rId137"/>
    <p:sldId id="4299" r:id="rId138"/>
    <p:sldId id="4300" r:id="rId139"/>
    <p:sldId id="4301" r:id="rId140"/>
    <p:sldId id="4302" r:id="rId141"/>
    <p:sldId id="4303" r:id="rId142"/>
    <p:sldId id="4304" r:id="rId143"/>
    <p:sldId id="4305" r:id="rId144"/>
    <p:sldId id="4306" r:id="rId145"/>
    <p:sldId id="4307" r:id="rId146"/>
    <p:sldId id="321" r:id="rId147"/>
    <p:sldId id="4308" r:id="rId148"/>
    <p:sldId id="306" r:id="rId149"/>
    <p:sldId id="326" r:id="rId150"/>
    <p:sldId id="4309" r:id="rId151"/>
    <p:sldId id="4310" r:id="rId152"/>
    <p:sldId id="4311" r:id="rId153"/>
    <p:sldId id="307" r:id="rId154"/>
    <p:sldId id="324" r:id="rId155"/>
    <p:sldId id="323" r:id="rId156"/>
    <p:sldId id="325" r:id="rId157"/>
    <p:sldId id="4312" r:id="rId158"/>
    <p:sldId id="4313" r:id="rId159"/>
    <p:sldId id="322" r:id="rId160"/>
    <p:sldId id="4314" r:id="rId161"/>
    <p:sldId id="314" r:id="rId162"/>
    <p:sldId id="315" r:id="rId163"/>
    <p:sldId id="263" r:id="rId1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A90"/>
    <a:srgbClr val="9B1C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96"/>
      </p:cViewPr>
      <p:guideLst/>
    </p:cSldViewPr>
  </p:slideViewPr>
  <p:notesTextViewPr>
    <p:cViewPr>
      <p:scale>
        <a:sx n="3" d="2"/>
        <a:sy n="3" d="2"/>
      </p:scale>
      <p:origin x="0" y="0"/>
    </p:cViewPr>
  </p:notesTextViewPr>
  <p:sorterViewPr>
    <p:cViewPr>
      <p:scale>
        <a:sx n="100" d="100"/>
        <a:sy n="100" d="100"/>
      </p:scale>
      <p:origin x="0" y="-522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5.xml"/><Relationship Id="rId21" Type="http://schemas.openxmlformats.org/officeDocument/2006/relationships/slide" Target="slides/slide9.xml"/><Relationship Id="rId42" Type="http://schemas.openxmlformats.org/officeDocument/2006/relationships/slide" Target="slides/slide30.xml"/><Relationship Id="rId63" Type="http://schemas.openxmlformats.org/officeDocument/2006/relationships/slide" Target="slides/slide51.xml"/><Relationship Id="rId84" Type="http://schemas.openxmlformats.org/officeDocument/2006/relationships/slide" Target="slides/slide72.xml"/><Relationship Id="rId138" Type="http://schemas.openxmlformats.org/officeDocument/2006/relationships/slide" Target="slides/slide126.xml"/><Relationship Id="rId159" Type="http://schemas.openxmlformats.org/officeDocument/2006/relationships/slide" Target="slides/slide147.xml"/><Relationship Id="rId107" Type="http://schemas.openxmlformats.org/officeDocument/2006/relationships/slide" Target="slides/slide95.xml"/><Relationship Id="rId11" Type="http://schemas.openxmlformats.org/officeDocument/2006/relationships/slideMaster" Target="slideMasters/slideMaster8.xml"/><Relationship Id="rId32" Type="http://schemas.openxmlformats.org/officeDocument/2006/relationships/slide" Target="slides/slide20.xml"/><Relationship Id="rId53" Type="http://schemas.openxmlformats.org/officeDocument/2006/relationships/slide" Target="slides/slide41.xml"/><Relationship Id="rId74" Type="http://schemas.openxmlformats.org/officeDocument/2006/relationships/slide" Target="slides/slide62.xml"/><Relationship Id="rId128" Type="http://schemas.openxmlformats.org/officeDocument/2006/relationships/slide" Target="slides/slide116.xml"/><Relationship Id="rId149" Type="http://schemas.openxmlformats.org/officeDocument/2006/relationships/slide" Target="slides/slide137.xml"/><Relationship Id="rId5" Type="http://schemas.openxmlformats.org/officeDocument/2006/relationships/slideMaster" Target="slideMasters/slideMaster2.xml"/><Relationship Id="rId95" Type="http://schemas.openxmlformats.org/officeDocument/2006/relationships/slide" Target="slides/slide83.xml"/><Relationship Id="rId160" Type="http://schemas.openxmlformats.org/officeDocument/2006/relationships/slide" Target="slides/slide148.xml"/><Relationship Id="rId22" Type="http://schemas.openxmlformats.org/officeDocument/2006/relationships/slide" Target="slides/slide10.xml"/><Relationship Id="rId43" Type="http://schemas.openxmlformats.org/officeDocument/2006/relationships/slide" Target="slides/slide31.xml"/><Relationship Id="rId64" Type="http://schemas.openxmlformats.org/officeDocument/2006/relationships/slide" Target="slides/slide52.xml"/><Relationship Id="rId118" Type="http://schemas.openxmlformats.org/officeDocument/2006/relationships/slide" Target="slides/slide106.xml"/><Relationship Id="rId139" Type="http://schemas.openxmlformats.org/officeDocument/2006/relationships/slide" Target="slides/slide127.xml"/><Relationship Id="rId85" Type="http://schemas.openxmlformats.org/officeDocument/2006/relationships/slide" Target="slides/slide73.xml"/><Relationship Id="rId150" Type="http://schemas.openxmlformats.org/officeDocument/2006/relationships/slide" Target="slides/slide138.xml"/><Relationship Id="rId12" Type="http://schemas.openxmlformats.org/officeDocument/2006/relationships/slideMaster" Target="slideMasters/slideMaster9.xml"/><Relationship Id="rId33" Type="http://schemas.openxmlformats.org/officeDocument/2006/relationships/slide" Target="slides/slide21.xml"/><Relationship Id="rId108" Type="http://schemas.openxmlformats.org/officeDocument/2006/relationships/slide" Target="slides/slide96.xml"/><Relationship Id="rId129" Type="http://schemas.openxmlformats.org/officeDocument/2006/relationships/slide" Target="slides/slide117.xml"/><Relationship Id="rId54" Type="http://schemas.openxmlformats.org/officeDocument/2006/relationships/slide" Target="slides/slide42.xml"/><Relationship Id="rId70" Type="http://schemas.openxmlformats.org/officeDocument/2006/relationships/slide" Target="slides/slide58.xml"/><Relationship Id="rId75" Type="http://schemas.openxmlformats.org/officeDocument/2006/relationships/slide" Target="slides/slide63.xml"/><Relationship Id="rId91" Type="http://schemas.openxmlformats.org/officeDocument/2006/relationships/slide" Target="slides/slide79.xml"/><Relationship Id="rId96" Type="http://schemas.openxmlformats.org/officeDocument/2006/relationships/slide" Target="slides/slide84.xml"/><Relationship Id="rId140" Type="http://schemas.openxmlformats.org/officeDocument/2006/relationships/slide" Target="slides/slide128.xml"/><Relationship Id="rId145" Type="http://schemas.openxmlformats.org/officeDocument/2006/relationships/slide" Target="slides/slide133.xml"/><Relationship Id="rId161" Type="http://schemas.openxmlformats.org/officeDocument/2006/relationships/slide" Target="slides/slide149.xml"/><Relationship Id="rId16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1.xml"/><Relationship Id="rId28" Type="http://schemas.openxmlformats.org/officeDocument/2006/relationships/slide" Target="slides/slide16.xml"/><Relationship Id="rId49" Type="http://schemas.openxmlformats.org/officeDocument/2006/relationships/slide" Target="slides/slide37.xml"/><Relationship Id="rId114" Type="http://schemas.openxmlformats.org/officeDocument/2006/relationships/slide" Target="slides/slide102.xml"/><Relationship Id="rId119" Type="http://schemas.openxmlformats.org/officeDocument/2006/relationships/slide" Target="slides/slide107.xml"/><Relationship Id="rId44" Type="http://schemas.openxmlformats.org/officeDocument/2006/relationships/slide" Target="slides/slide32.xml"/><Relationship Id="rId60" Type="http://schemas.openxmlformats.org/officeDocument/2006/relationships/slide" Target="slides/slide48.xml"/><Relationship Id="rId65" Type="http://schemas.openxmlformats.org/officeDocument/2006/relationships/slide" Target="slides/slide53.xml"/><Relationship Id="rId81" Type="http://schemas.openxmlformats.org/officeDocument/2006/relationships/slide" Target="slides/slide69.xml"/><Relationship Id="rId86" Type="http://schemas.openxmlformats.org/officeDocument/2006/relationships/slide" Target="slides/slide74.xml"/><Relationship Id="rId130" Type="http://schemas.openxmlformats.org/officeDocument/2006/relationships/slide" Target="slides/slide118.xml"/><Relationship Id="rId135" Type="http://schemas.openxmlformats.org/officeDocument/2006/relationships/slide" Target="slides/slide123.xml"/><Relationship Id="rId151" Type="http://schemas.openxmlformats.org/officeDocument/2006/relationships/slide" Target="slides/slide139.xml"/><Relationship Id="rId156" Type="http://schemas.openxmlformats.org/officeDocument/2006/relationships/slide" Target="slides/slide144.xml"/><Relationship Id="rId13" Type="http://schemas.openxmlformats.org/officeDocument/2006/relationships/slide" Target="slides/slide1.xml"/><Relationship Id="rId18" Type="http://schemas.openxmlformats.org/officeDocument/2006/relationships/slide" Target="slides/slide6.xml"/><Relationship Id="rId39" Type="http://schemas.openxmlformats.org/officeDocument/2006/relationships/slide" Target="slides/slide27.xml"/><Relationship Id="rId109" Type="http://schemas.openxmlformats.org/officeDocument/2006/relationships/slide" Target="slides/slide97.xml"/><Relationship Id="rId34" Type="http://schemas.openxmlformats.org/officeDocument/2006/relationships/slide" Target="slides/slide22.xml"/><Relationship Id="rId50" Type="http://schemas.openxmlformats.org/officeDocument/2006/relationships/slide" Target="slides/slide38.xml"/><Relationship Id="rId55" Type="http://schemas.openxmlformats.org/officeDocument/2006/relationships/slide" Target="slides/slide43.xml"/><Relationship Id="rId76" Type="http://schemas.openxmlformats.org/officeDocument/2006/relationships/slide" Target="slides/slide64.xml"/><Relationship Id="rId97" Type="http://schemas.openxmlformats.org/officeDocument/2006/relationships/slide" Target="slides/slide85.xml"/><Relationship Id="rId104" Type="http://schemas.openxmlformats.org/officeDocument/2006/relationships/slide" Target="slides/slide92.xml"/><Relationship Id="rId120" Type="http://schemas.openxmlformats.org/officeDocument/2006/relationships/slide" Target="slides/slide108.xml"/><Relationship Id="rId125" Type="http://schemas.openxmlformats.org/officeDocument/2006/relationships/slide" Target="slides/slide113.xml"/><Relationship Id="rId141" Type="http://schemas.openxmlformats.org/officeDocument/2006/relationships/slide" Target="slides/slide129.xml"/><Relationship Id="rId146" Type="http://schemas.openxmlformats.org/officeDocument/2006/relationships/slide" Target="slides/slide134.xml"/><Relationship Id="rId167"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59.xml"/><Relationship Id="rId92" Type="http://schemas.openxmlformats.org/officeDocument/2006/relationships/slide" Target="slides/slide80.xml"/><Relationship Id="rId162" Type="http://schemas.openxmlformats.org/officeDocument/2006/relationships/slide" Target="slides/slide150.xml"/><Relationship Id="rId2" Type="http://schemas.openxmlformats.org/officeDocument/2006/relationships/customXml" Target="../customXml/item2.xml"/><Relationship Id="rId29" Type="http://schemas.openxmlformats.org/officeDocument/2006/relationships/slide" Target="slides/slide17.xml"/><Relationship Id="rId24" Type="http://schemas.openxmlformats.org/officeDocument/2006/relationships/slide" Target="slides/slide12.xml"/><Relationship Id="rId40" Type="http://schemas.openxmlformats.org/officeDocument/2006/relationships/slide" Target="slides/slide28.xml"/><Relationship Id="rId45" Type="http://schemas.openxmlformats.org/officeDocument/2006/relationships/slide" Target="slides/slide33.xml"/><Relationship Id="rId66" Type="http://schemas.openxmlformats.org/officeDocument/2006/relationships/slide" Target="slides/slide54.xml"/><Relationship Id="rId87" Type="http://schemas.openxmlformats.org/officeDocument/2006/relationships/slide" Target="slides/slide75.xml"/><Relationship Id="rId110" Type="http://schemas.openxmlformats.org/officeDocument/2006/relationships/slide" Target="slides/slide98.xml"/><Relationship Id="rId115" Type="http://schemas.openxmlformats.org/officeDocument/2006/relationships/slide" Target="slides/slide103.xml"/><Relationship Id="rId131" Type="http://schemas.openxmlformats.org/officeDocument/2006/relationships/slide" Target="slides/slide119.xml"/><Relationship Id="rId136" Type="http://schemas.openxmlformats.org/officeDocument/2006/relationships/slide" Target="slides/slide124.xml"/><Relationship Id="rId157" Type="http://schemas.openxmlformats.org/officeDocument/2006/relationships/slide" Target="slides/slide145.xml"/><Relationship Id="rId61" Type="http://schemas.openxmlformats.org/officeDocument/2006/relationships/slide" Target="slides/slide49.xml"/><Relationship Id="rId82" Type="http://schemas.openxmlformats.org/officeDocument/2006/relationships/slide" Target="slides/slide70.xml"/><Relationship Id="rId152" Type="http://schemas.openxmlformats.org/officeDocument/2006/relationships/slide" Target="slides/slide140.xml"/><Relationship Id="rId19" Type="http://schemas.openxmlformats.org/officeDocument/2006/relationships/slide" Target="slides/slide7.xml"/><Relationship Id="rId14" Type="http://schemas.openxmlformats.org/officeDocument/2006/relationships/slide" Target="slides/slide2.xml"/><Relationship Id="rId30" Type="http://schemas.openxmlformats.org/officeDocument/2006/relationships/slide" Target="slides/slide18.xml"/><Relationship Id="rId35" Type="http://schemas.openxmlformats.org/officeDocument/2006/relationships/slide" Target="slides/slide23.xml"/><Relationship Id="rId56" Type="http://schemas.openxmlformats.org/officeDocument/2006/relationships/slide" Target="slides/slide44.xml"/><Relationship Id="rId77" Type="http://schemas.openxmlformats.org/officeDocument/2006/relationships/slide" Target="slides/slide65.xml"/><Relationship Id="rId100" Type="http://schemas.openxmlformats.org/officeDocument/2006/relationships/slide" Target="slides/slide88.xml"/><Relationship Id="rId105" Type="http://schemas.openxmlformats.org/officeDocument/2006/relationships/slide" Target="slides/slide93.xml"/><Relationship Id="rId126" Type="http://schemas.openxmlformats.org/officeDocument/2006/relationships/slide" Target="slides/slide114.xml"/><Relationship Id="rId147" Type="http://schemas.openxmlformats.org/officeDocument/2006/relationships/slide" Target="slides/slide135.xml"/><Relationship Id="rId168"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9.xml"/><Relationship Id="rId72" Type="http://schemas.openxmlformats.org/officeDocument/2006/relationships/slide" Target="slides/slide60.xml"/><Relationship Id="rId93" Type="http://schemas.openxmlformats.org/officeDocument/2006/relationships/slide" Target="slides/slide81.xml"/><Relationship Id="rId98" Type="http://schemas.openxmlformats.org/officeDocument/2006/relationships/slide" Target="slides/slide86.xml"/><Relationship Id="rId121" Type="http://schemas.openxmlformats.org/officeDocument/2006/relationships/slide" Target="slides/slide109.xml"/><Relationship Id="rId142" Type="http://schemas.openxmlformats.org/officeDocument/2006/relationships/slide" Target="slides/slide130.xml"/><Relationship Id="rId163" Type="http://schemas.openxmlformats.org/officeDocument/2006/relationships/slide" Target="slides/slide151.xml"/><Relationship Id="rId3" Type="http://schemas.openxmlformats.org/officeDocument/2006/relationships/customXml" Target="../customXml/item3.xml"/><Relationship Id="rId25" Type="http://schemas.openxmlformats.org/officeDocument/2006/relationships/slide" Target="slides/slide13.xml"/><Relationship Id="rId46" Type="http://schemas.openxmlformats.org/officeDocument/2006/relationships/slide" Target="slides/slide34.xml"/><Relationship Id="rId67" Type="http://schemas.openxmlformats.org/officeDocument/2006/relationships/slide" Target="slides/slide55.xml"/><Relationship Id="rId116" Type="http://schemas.openxmlformats.org/officeDocument/2006/relationships/slide" Target="slides/slide104.xml"/><Relationship Id="rId137" Type="http://schemas.openxmlformats.org/officeDocument/2006/relationships/slide" Target="slides/slide125.xml"/><Relationship Id="rId158" Type="http://schemas.openxmlformats.org/officeDocument/2006/relationships/slide" Target="slides/slide146.xml"/><Relationship Id="rId20" Type="http://schemas.openxmlformats.org/officeDocument/2006/relationships/slide" Target="slides/slide8.xml"/><Relationship Id="rId41" Type="http://schemas.openxmlformats.org/officeDocument/2006/relationships/slide" Target="slides/slide29.xml"/><Relationship Id="rId62" Type="http://schemas.openxmlformats.org/officeDocument/2006/relationships/slide" Target="slides/slide50.xml"/><Relationship Id="rId83" Type="http://schemas.openxmlformats.org/officeDocument/2006/relationships/slide" Target="slides/slide71.xml"/><Relationship Id="rId88" Type="http://schemas.openxmlformats.org/officeDocument/2006/relationships/slide" Target="slides/slide76.xml"/><Relationship Id="rId111" Type="http://schemas.openxmlformats.org/officeDocument/2006/relationships/slide" Target="slides/slide99.xml"/><Relationship Id="rId132" Type="http://schemas.openxmlformats.org/officeDocument/2006/relationships/slide" Target="slides/slide120.xml"/><Relationship Id="rId153" Type="http://schemas.openxmlformats.org/officeDocument/2006/relationships/slide" Target="slides/slide141.xml"/><Relationship Id="rId15" Type="http://schemas.openxmlformats.org/officeDocument/2006/relationships/slide" Target="slides/slide3.xml"/><Relationship Id="rId36" Type="http://schemas.openxmlformats.org/officeDocument/2006/relationships/slide" Target="slides/slide24.xml"/><Relationship Id="rId57" Type="http://schemas.openxmlformats.org/officeDocument/2006/relationships/slide" Target="slides/slide45.xml"/><Relationship Id="rId106" Type="http://schemas.openxmlformats.org/officeDocument/2006/relationships/slide" Target="slides/slide94.xml"/><Relationship Id="rId127" Type="http://schemas.openxmlformats.org/officeDocument/2006/relationships/slide" Target="slides/slide115.xml"/><Relationship Id="rId10" Type="http://schemas.openxmlformats.org/officeDocument/2006/relationships/slideMaster" Target="slideMasters/slideMaster7.xml"/><Relationship Id="rId31" Type="http://schemas.openxmlformats.org/officeDocument/2006/relationships/slide" Target="slides/slide19.xml"/><Relationship Id="rId52" Type="http://schemas.openxmlformats.org/officeDocument/2006/relationships/slide" Target="slides/slide40.xml"/><Relationship Id="rId73" Type="http://schemas.openxmlformats.org/officeDocument/2006/relationships/slide" Target="slides/slide61.xml"/><Relationship Id="rId78" Type="http://schemas.openxmlformats.org/officeDocument/2006/relationships/slide" Target="slides/slide66.xml"/><Relationship Id="rId94" Type="http://schemas.openxmlformats.org/officeDocument/2006/relationships/slide" Target="slides/slide82.xml"/><Relationship Id="rId99" Type="http://schemas.openxmlformats.org/officeDocument/2006/relationships/slide" Target="slides/slide87.xml"/><Relationship Id="rId101" Type="http://schemas.openxmlformats.org/officeDocument/2006/relationships/slide" Target="slides/slide89.xml"/><Relationship Id="rId122" Type="http://schemas.openxmlformats.org/officeDocument/2006/relationships/slide" Target="slides/slide110.xml"/><Relationship Id="rId143" Type="http://schemas.openxmlformats.org/officeDocument/2006/relationships/slide" Target="slides/slide131.xml"/><Relationship Id="rId148" Type="http://schemas.openxmlformats.org/officeDocument/2006/relationships/slide" Target="slides/slide136.xml"/><Relationship Id="rId164" Type="http://schemas.openxmlformats.org/officeDocument/2006/relationships/slide" Target="slides/slide152.xml"/><Relationship Id="rId16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4.xml"/><Relationship Id="rId47" Type="http://schemas.openxmlformats.org/officeDocument/2006/relationships/slide" Target="slides/slide35.xml"/><Relationship Id="rId68" Type="http://schemas.openxmlformats.org/officeDocument/2006/relationships/slide" Target="slides/slide56.xml"/><Relationship Id="rId89" Type="http://schemas.openxmlformats.org/officeDocument/2006/relationships/slide" Target="slides/slide77.xml"/><Relationship Id="rId112" Type="http://schemas.openxmlformats.org/officeDocument/2006/relationships/slide" Target="slides/slide100.xml"/><Relationship Id="rId133" Type="http://schemas.openxmlformats.org/officeDocument/2006/relationships/slide" Target="slides/slide121.xml"/><Relationship Id="rId154" Type="http://schemas.openxmlformats.org/officeDocument/2006/relationships/slide" Target="slides/slide142.xml"/><Relationship Id="rId16" Type="http://schemas.openxmlformats.org/officeDocument/2006/relationships/slide" Target="slides/slide4.xml"/><Relationship Id="rId37" Type="http://schemas.openxmlformats.org/officeDocument/2006/relationships/slide" Target="slides/slide25.xml"/><Relationship Id="rId58" Type="http://schemas.openxmlformats.org/officeDocument/2006/relationships/slide" Target="slides/slide46.xml"/><Relationship Id="rId79" Type="http://schemas.openxmlformats.org/officeDocument/2006/relationships/slide" Target="slides/slide67.xml"/><Relationship Id="rId102" Type="http://schemas.openxmlformats.org/officeDocument/2006/relationships/slide" Target="slides/slide90.xml"/><Relationship Id="rId123" Type="http://schemas.openxmlformats.org/officeDocument/2006/relationships/slide" Target="slides/slide111.xml"/><Relationship Id="rId144" Type="http://schemas.openxmlformats.org/officeDocument/2006/relationships/slide" Target="slides/slide132.xml"/><Relationship Id="rId90" Type="http://schemas.openxmlformats.org/officeDocument/2006/relationships/slide" Target="slides/slide78.xml"/><Relationship Id="rId165" Type="http://schemas.openxmlformats.org/officeDocument/2006/relationships/notesMaster" Target="notesMasters/notesMaster1.xml"/><Relationship Id="rId27" Type="http://schemas.openxmlformats.org/officeDocument/2006/relationships/slide" Target="slides/slide15.xml"/><Relationship Id="rId48" Type="http://schemas.openxmlformats.org/officeDocument/2006/relationships/slide" Target="slides/slide36.xml"/><Relationship Id="rId69" Type="http://schemas.openxmlformats.org/officeDocument/2006/relationships/slide" Target="slides/slide57.xml"/><Relationship Id="rId113" Type="http://schemas.openxmlformats.org/officeDocument/2006/relationships/slide" Target="slides/slide101.xml"/><Relationship Id="rId134" Type="http://schemas.openxmlformats.org/officeDocument/2006/relationships/slide" Target="slides/slide122.xml"/><Relationship Id="rId80" Type="http://schemas.openxmlformats.org/officeDocument/2006/relationships/slide" Target="slides/slide68.xml"/><Relationship Id="rId155" Type="http://schemas.openxmlformats.org/officeDocument/2006/relationships/slide" Target="slides/slide143.xml"/><Relationship Id="rId17" Type="http://schemas.openxmlformats.org/officeDocument/2006/relationships/slide" Target="slides/slide5.xml"/><Relationship Id="rId38" Type="http://schemas.openxmlformats.org/officeDocument/2006/relationships/slide" Target="slides/slide26.xml"/><Relationship Id="rId59" Type="http://schemas.openxmlformats.org/officeDocument/2006/relationships/slide" Target="slides/slide47.xml"/><Relationship Id="rId103" Type="http://schemas.openxmlformats.org/officeDocument/2006/relationships/slide" Target="slides/slide91.xml"/><Relationship Id="rId124" Type="http://schemas.openxmlformats.org/officeDocument/2006/relationships/slide" Target="slides/slide11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7.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2.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3.bin"/></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2.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3.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4.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b="1">
                <a:latin typeface="Arial" panose="020B0604020202020204" pitchFamily="34" charset="0"/>
                <a:cs typeface="Arial" panose="020B0604020202020204" pitchFamily="34" charset="0"/>
              </a:rPr>
              <a:t>Enrollment Status</a:t>
            </a:r>
          </a:p>
        </c:rich>
      </c:tx>
      <c:layout>
        <c:manualLayout>
          <c:xMode val="edge"/>
          <c:yMode val="edge"/>
          <c:x val="0.1791822012814436"/>
          <c:y val="2.608632254301545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144744276757072"/>
          <c:y val="0.14659248323126273"/>
          <c:w val="0.79419929279673374"/>
          <c:h val="0.79419929279673374"/>
        </c:manualLayout>
      </c:layout>
      <c:doughnutChart>
        <c:varyColors val="1"/>
        <c:ser>
          <c:idx val="0"/>
          <c:order val="0"/>
          <c:tx>
            <c:strRef>
              <c:f>'Total Population Tables-Graphs'!$F$3</c:f>
              <c:strCache>
                <c:ptCount val="1"/>
                <c:pt idx="0">
                  <c:v>Count</c:v>
                </c:pt>
              </c:strCache>
            </c:strRef>
          </c:tx>
          <c:dPt>
            <c:idx val="0"/>
            <c:bubble3D val="0"/>
            <c:spPr>
              <a:solidFill>
                <a:srgbClr val="00B050"/>
              </a:solidFill>
              <a:ln w="19050">
                <a:solidFill>
                  <a:schemeClr val="lt1"/>
                </a:solidFill>
              </a:ln>
              <a:effectLst/>
            </c:spPr>
            <c:extLst>
              <c:ext xmlns:c16="http://schemas.microsoft.com/office/drawing/2014/chart" uri="{C3380CC4-5D6E-409C-BE32-E72D297353CC}">
                <c16:uniqueId val="{00000001-C2BA-48B5-AE80-A7C6FF008CCF}"/>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C2BA-48B5-AE80-A7C6FF008CCF}"/>
              </c:ext>
            </c:extLst>
          </c:dPt>
          <c:dLbls>
            <c:dLbl>
              <c:idx val="0"/>
              <c:layout>
                <c:manualLayout>
                  <c:x val="-7.8915135608049001E-3"/>
                  <c:y val="9.6872265966754161E-4"/>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0153A6DE-7165-4AA7-B798-945D3E4FF6E3}" type="CATEGORYNAME">
                      <a:rPr lang="en-US" sz="1800">
                        <a:solidFill>
                          <a:schemeClr val="tx1"/>
                        </a:solidFill>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[CATEGORY NAME]</a:t>
                    </a:fld>
                    <a:r>
                      <a:rPr lang="en-US" sz="1800" baseline="0">
                        <a:solidFill>
                          <a:schemeClr val="tx1"/>
                        </a:solidFill>
                        <a:latin typeface="Arial" panose="020B0604020202020204" pitchFamily="34" charset="0"/>
                        <a:cs typeface="Arial" panose="020B0604020202020204" pitchFamily="34" charset="0"/>
                      </a:rPr>
                      <a:t>
</a:t>
                    </a:r>
                    <a:fld id="{3E5B3906-52AF-4A3B-BB6E-B09E3F8AA3F1}" type="VALUE">
                      <a:rPr lang="en-US" sz="1800" baseline="0">
                        <a:solidFill>
                          <a:schemeClr val="tx1"/>
                        </a:solidFill>
                        <a:latin typeface="Arial" panose="020B0604020202020204" pitchFamily="34" charset="0"/>
                        <a:cs typeface="Arial" panose="020B0604020202020204" pitchFamily="34" charset="0"/>
                      </a:rPr>
                      <a:pPr>
                        <a:defRPr sz="1800" b="1">
                          <a:solidFill>
                            <a:schemeClr val="bg1"/>
                          </a:solidFill>
                          <a:latin typeface="Arial" panose="020B0604020202020204" pitchFamily="34" charset="0"/>
                          <a:cs typeface="Arial" panose="020B0604020202020204" pitchFamily="34" charset="0"/>
                        </a:defRPr>
                      </a:pPr>
                      <a:t>[VALUE]</a:t>
                    </a:fld>
                    <a:endParaRPr lang="en-US" sz="1800" baseline="0">
                      <a:solidFill>
                        <a:schemeClr val="tx1"/>
                      </a:solidFill>
                      <a:latin typeface="Arial" panose="020B0604020202020204" pitchFamily="34" charset="0"/>
                      <a:cs typeface="Arial" panose="020B0604020202020204" pitchFamily="34" charset="0"/>
                    </a:endParaRPr>
                  </a:p>
                </c:rich>
              </c:tx>
              <c:numFmt formatCode="#,##0" sourceLinked="0"/>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36075984251968501"/>
                      <c:h val="0.19158923884514434"/>
                    </c:manualLayout>
                  </c15:layout>
                  <c15:dlblFieldTable/>
                  <c15:showDataLabelsRange val="0"/>
                </c:ext>
                <c:ext xmlns:c16="http://schemas.microsoft.com/office/drawing/2014/chart" uri="{C3380CC4-5D6E-409C-BE32-E72D297353CC}">
                  <c16:uniqueId val="{00000001-C2BA-48B5-AE80-A7C6FF008CCF}"/>
                </c:ext>
              </c:extLst>
            </c:dLbl>
            <c:dLbl>
              <c:idx val="1"/>
              <c:layout>
                <c:manualLayout>
                  <c:x val="-9.7543744531934009E-3"/>
                  <c:y val="2.2922134733157338E-3"/>
                </c:manualLayout>
              </c:layout>
              <c:tx>
                <c:rich>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fld id="{75C63C77-CDBF-47CC-ABDC-50403DD3FFFB}" type="CATEGORYNAME">
                      <a:rPr lang="en-US" sz="1800">
                        <a:latin typeface="Arial" panose="020B0604020202020204" pitchFamily="34" charset="0"/>
                        <a:cs typeface="Arial" panose="020B0604020202020204" pitchFamily="34" charset="0"/>
                      </a:rPr>
                      <a:pPr>
                        <a:defRPr sz="1800" b="1">
                          <a:solidFill>
                            <a:schemeClr val="tx1"/>
                          </a:solidFill>
                          <a:latin typeface="Arial" panose="020B0604020202020204" pitchFamily="34" charset="0"/>
                          <a:cs typeface="Arial" panose="020B0604020202020204" pitchFamily="34" charset="0"/>
                        </a:defRPr>
                      </a:pPr>
                      <a:t>[CATEGORY NAME]</a:t>
                    </a:fld>
                    <a:r>
                      <a:rPr lang="en-US" sz="1800" baseline="0">
                        <a:latin typeface="Arial" panose="020B0604020202020204" pitchFamily="34" charset="0"/>
                        <a:cs typeface="Arial" panose="020B0604020202020204" pitchFamily="34" charset="0"/>
                      </a:rPr>
                      <a:t> </a:t>
                    </a:r>
                    <a:fld id="{E25328C0-D8BB-412E-B898-B69ADCC9ADF0}" type="VALUE">
                      <a:rPr lang="en-US" sz="1800">
                        <a:latin typeface="Arial" panose="020B0604020202020204" pitchFamily="34" charset="0"/>
                        <a:cs typeface="Arial" panose="020B0604020202020204" pitchFamily="34" charset="0"/>
                      </a:rPr>
                      <a:pPr>
                        <a:defRPr sz="1800" b="1">
                          <a:solidFill>
                            <a:schemeClr val="tx1"/>
                          </a:solidFill>
                          <a:latin typeface="Arial" panose="020B0604020202020204" pitchFamily="34" charset="0"/>
                          <a:cs typeface="Arial" panose="020B0604020202020204" pitchFamily="34" charset="0"/>
                        </a:defRPr>
                      </a:pPr>
                      <a:t>[VALUE]</a:t>
                    </a:fld>
                    <a:endParaRPr lang="en-US" sz="1800" baseline="0">
                      <a:latin typeface="Arial" panose="020B0604020202020204" pitchFamily="34" charset="0"/>
                      <a:cs typeface="Arial" panose="020B0604020202020204" pitchFamily="34" charset="0"/>
                    </a:endParaRPr>
                  </a:p>
                </c:rich>
              </c:tx>
              <c:numFmt formatCode="#,##0" sourceLinked="0"/>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3788521434820647"/>
                      <c:h val="0.22026771653543306"/>
                    </c:manualLayout>
                  </c15:layout>
                  <c15:dlblFieldTable/>
                  <c15:showDataLabelsRange val="0"/>
                </c:ext>
                <c:ext xmlns:c16="http://schemas.microsoft.com/office/drawing/2014/chart" uri="{C3380CC4-5D6E-409C-BE32-E72D297353CC}">
                  <c16:uniqueId val="{00000003-C2BA-48B5-AE80-A7C6FF008CCF}"/>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'Total Population Tables-Graphs'!$E$4:$E$5</c:f>
              <c:strCache>
                <c:ptCount val="2"/>
                <c:pt idx="0">
                  <c:v>Full Time</c:v>
                </c:pt>
                <c:pt idx="1">
                  <c:v>Part Time</c:v>
                </c:pt>
              </c:strCache>
            </c:strRef>
          </c:cat>
          <c:val>
            <c:numRef>
              <c:f>'Total Population Tables-Graphs'!$F$4:$F$5</c:f>
              <c:numCache>
                <c:formatCode>General</c:formatCode>
                <c:ptCount val="2"/>
                <c:pt idx="0">
                  <c:v>19068</c:v>
                </c:pt>
                <c:pt idx="1">
                  <c:v>2235</c:v>
                </c:pt>
              </c:numCache>
            </c:numRef>
          </c:val>
          <c:extLst>
            <c:ext xmlns:c16="http://schemas.microsoft.com/office/drawing/2014/chart" uri="{C3380CC4-5D6E-409C-BE32-E72D297353CC}">
              <c16:uniqueId val="{00000004-C2BA-48B5-AE80-A7C6FF008CCF}"/>
            </c:ext>
          </c:extLst>
        </c:ser>
        <c:dLbls>
          <c:showLegendKey val="0"/>
          <c:showVal val="1"/>
          <c:showCatName val="0"/>
          <c:showSerName val="0"/>
          <c:showPercent val="0"/>
          <c:showBubbleSize val="0"/>
          <c:showLeaderLines val="1"/>
        </c:dLbls>
        <c:firstSliceAng val="20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solidFill>
    <a:ln w="28575" cap="flat" cmpd="sng" algn="ctr">
      <a:solidFill>
        <a:srgbClr val="3F3F3F"/>
      </a:solidFill>
      <a:round/>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en-US" sz="1800" b="1">
                <a:latin typeface="Arial" panose="020B0604020202020204" pitchFamily="34" charset="0"/>
                <a:cs typeface="Arial" panose="020B0604020202020204" pitchFamily="34" charset="0"/>
              </a:rPr>
              <a:t>Overall High School GPA of Remediated Students</a:t>
            </a:r>
          </a:p>
          <a:p>
            <a:pPr algn="ctr">
              <a:defRPr/>
            </a:pPr>
            <a:r>
              <a:rPr lang="en-US" sz="1800" b="1">
                <a:latin typeface="Baguet Script" panose="00000500000000000000" pitchFamily="2" charset="0"/>
                <a:cs typeface="Arial" panose="020B0604020202020204" pitchFamily="34" charset="0"/>
              </a:rPr>
              <a:t>N</a:t>
            </a:r>
            <a:r>
              <a:rPr lang="en-US" sz="1800" b="1">
                <a:latin typeface="Arial" panose="020B0604020202020204" pitchFamily="34" charset="0"/>
                <a:cs typeface="Arial" panose="020B0604020202020204" pitchFamily="34" charset="0"/>
              </a:rPr>
              <a:t> = 7,467</a:t>
            </a:r>
            <a:endParaRPr lang="en-US" sz="1800" b="1">
              <a:latin typeface="Baguet Script" panose="00000500000000000000" pitchFamily="2" charset="0"/>
              <a:cs typeface="Arial" panose="020B0604020202020204" pitchFamily="34" charset="0"/>
            </a:endParaRPr>
          </a:p>
        </c:rich>
      </c:tx>
      <c:layout>
        <c:manualLayout>
          <c:xMode val="edge"/>
          <c:yMode val="edge"/>
          <c:x val="0.13010416666666666"/>
          <c:y val="3.7963035870516186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'Remedial Pop Tables-Graphs'!$C$34</c:f>
              <c:strCache>
                <c:ptCount val="1"/>
                <c:pt idx="0">
                  <c:v>Count</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0C3A-4E38-BC0A-AD99E3D1B0F3}"/>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C3A-4E38-BC0A-AD99E3D1B0F3}"/>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0C3A-4E38-BC0A-AD99E3D1B0F3}"/>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0C3A-4E38-BC0A-AD99E3D1B0F3}"/>
              </c:ext>
            </c:extLst>
          </c:dPt>
          <c:dPt>
            <c:idx val="4"/>
            <c:bubble3D val="0"/>
            <c:spPr>
              <a:solidFill>
                <a:srgbClr val="FF99CC"/>
              </a:solidFill>
              <a:ln w="19050">
                <a:solidFill>
                  <a:schemeClr val="lt1"/>
                </a:solidFill>
              </a:ln>
              <a:effectLst/>
            </c:spPr>
            <c:extLst>
              <c:ext xmlns:c16="http://schemas.microsoft.com/office/drawing/2014/chart" uri="{C3380CC4-5D6E-409C-BE32-E72D297353CC}">
                <c16:uniqueId val="{00000009-0C3A-4E38-BC0A-AD99E3D1B0F3}"/>
              </c:ext>
            </c:extLst>
          </c:dPt>
          <c:dPt>
            <c:idx val="5"/>
            <c:bubble3D val="0"/>
            <c:spPr>
              <a:solidFill>
                <a:srgbClr val="C00000"/>
              </a:solidFill>
              <a:ln w="19050">
                <a:solidFill>
                  <a:schemeClr val="lt1"/>
                </a:solidFill>
              </a:ln>
              <a:effectLst/>
            </c:spPr>
            <c:extLst>
              <c:ext xmlns:c16="http://schemas.microsoft.com/office/drawing/2014/chart" uri="{C3380CC4-5D6E-409C-BE32-E72D297353CC}">
                <c16:uniqueId val="{0000000B-0C3A-4E38-BC0A-AD99E3D1B0F3}"/>
              </c:ext>
            </c:extLst>
          </c:dPt>
          <c:dPt>
            <c:idx val="6"/>
            <c:bubble3D val="0"/>
            <c:spPr>
              <a:solidFill>
                <a:srgbClr val="00B0F0"/>
              </a:solidFill>
              <a:ln w="19050">
                <a:solidFill>
                  <a:schemeClr val="lt1"/>
                </a:solidFill>
              </a:ln>
              <a:effectLst/>
            </c:spPr>
            <c:extLst>
              <c:ext xmlns:c16="http://schemas.microsoft.com/office/drawing/2014/chart" uri="{C3380CC4-5D6E-409C-BE32-E72D297353CC}">
                <c16:uniqueId val="{0000000D-0C3A-4E38-BC0A-AD99E3D1B0F3}"/>
              </c:ext>
            </c:extLst>
          </c:dPt>
          <c:dPt>
            <c:idx val="7"/>
            <c:bubble3D val="0"/>
            <c:spPr>
              <a:solidFill>
                <a:srgbClr val="7030A0"/>
              </a:solidFill>
              <a:ln w="19050">
                <a:solidFill>
                  <a:schemeClr val="lt1"/>
                </a:solidFill>
              </a:ln>
              <a:effectLst/>
            </c:spPr>
            <c:extLst>
              <c:ext xmlns:c16="http://schemas.microsoft.com/office/drawing/2014/chart" uri="{C3380CC4-5D6E-409C-BE32-E72D297353CC}">
                <c16:uniqueId val="{0000000F-0C3A-4E38-BC0A-AD99E3D1B0F3}"/>
              </c:ext>
            </c:extLst>
          </c:dPt>
          <c:dLbls>
            <c:dLbl>
              <c:idx val="0"/>
              <c:layout>
                <c:manualLayout>
                  <c:x val="-3.0473261154855658E-2"/>
                  <c:y val="-2.002952755905522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C3A-4E38-BC0A-AD99E3D1B0F3}"/>
                </c:ext>
              </c:extLst>
            </c:dLbl>
            <c:dLbl>
              <c:idx val="1"/>
              <c:layout>
                <c:manualLayout>
                  <c:x val="-9.3194444444444441E-2"/>
                  <c:y val="-2.739895013123359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C3A-4E38-BC0A-AD99E3D1B0F3}"/>
                </c:ext>
              </c:extLst>
            </c:dLbl>
            <c:dLbl>
              <c:idx val="2"/>
              <c:layout>
                <c:manualLayout>
                  <c:x val="-7.4309656605424318E-3"/>
                  <c:y val="-1.675918635170603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C3A-4E38-BC0A-AD99E3D1B0F3}"/>
                </c:ext>
              </c:extLst>
            </c:dLbl>
            <c:dLbl>
              <c:idx val="4"/>
              <c:layout>
                <c:manualLayout>
                  <c:x val="2.8686638779527558E-2"/>
                  <c:y val="0.1630373286672499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C3A-4E38-BC0A-AD99E3D1B0F3}"/>
                </c:ext>
              </c:extLst>
            </c:dLbl>
            <c:dLbl>
              <c:idx val="5"/>
              <c:layout>
                <c:manualLayout>
                  <c:x val="-0.12185941601049868"/>
                  <c:y val="-6.2113589967920674E-3"/>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C3A-4E38-BC0A-AD99E3D1B0F3}"/>
                </c:ext>
              </c:extLst>
            </c:dLbl>
            <c:dLbl>
              <c:idx val="6"/>
              <c:layout>
                <c:manualLayout>
                  <c:x val="6.7782152230971129E-2"/>
                  <c:y val="-0.16688065033537475"/>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C3A-4E38-BC0A-AD99E3D1B0F3}"/>
                </c:ext>
              </c:extLst>
            </c:dLbl>
            <c:dLbl>
              <c:idx val="7"/>
              <c:layout>
                <c:manualLayout>
                  <c:x val="-2.6935695538057743E-2"/>
                  <c:y val="-2.903433945756780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C3A-4E38-BC0A-AD99E3D1B0F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'Remedial Pop Tables-Graphs'!$B$35:$B$42</c:f>
              <c:strCache>
                <c:ptCount val="8"/>
                <c:pt idx="0">
                  <c:v>blank</c:v>
                </c:pt>
                <c:pt idx="1">
                  <c:v>&lt; 1.5</c:v>
                </c:pt>
                <c:pt idx="2">
                  <c:v>1.5 - 1.999</c:v>
                </c:pt>
                <c:pt idx="3">
                  <c:v>2.0 - 2.499</c:v>
                </c:pt>
                <c:pt idx="4">
                  <c:v>2.5 - 2.999</c:v>
                </c:pt>
                <c:pt idx="5">
                  <c:v>3.0 - 3.499</c:v>
                </c:pt>
                <c:pt idx="6">
                  <c:v>3.5 - 3.999</c:v>
                </c:pt>
                <c:pt idx="7">
                  <c:v>4.0+</c:v>
                </c:pt>
              </c:strCache>
            </c:strRef>
          </c:cat>
          <c:val>
            <c:numRef>
              <c:f>'Remedial Pop Tables-Graphs'!$C$35:$C$42</c:f>
              <c:numCache>
                <c:formatCode>General</c:formatCode>
                <c:ptCount val="8"/>
                <c:pt idx="0">
                  <c:v>253</c:v>
                </c:pt>
                <c:pt idx="1">
                  <c:v>27</c:v>
                </c:pt>
                <c:pt idx="2">
                  <c:v>137</c:v>
                </c:pt>
                <c:pt idx="3">
                  <c:v>680</c:v>
                </c:pt>
                <c:pt idx="4">
                  <c:v>1572</c:v>
                </c:pt>
                <c:pt idx="5">
                  <c:v>2682</c:v>
                </c:pt>
                <c:pt idx="6">
                  <c:v>1946</c:v>
                </c:pt>
                <c:pt idx="7">
                  <c:v>170</c:v>
                </c:pt>
              </c:numCache>
            </c:numRef>
          </c:val>
          <c:extLst>
            <c:ext xmlns:c16="http://schemas.microsoft.com/office/drawing/2014/chart" uri="{C3380CC4-5D6E-409C-BE32-E72D297353CC}">
              <c16:uniqueId val="{00000010-0C3A-4E38-BC0A-AD99E3D1B0F3}"/>
            </c:ext>
          </c:extLst>
        </c:ser>
        <c:dLbls>
          <c:dLblPos val="bestFit"/>
          <c:showLegendKey val="0"/>
          <c:showVal val="1"/>
          <c:showCatName val="0"/>
          <c:showSerName val="0"/>
          <c:showPercent val="0"/>
          <c:showBubbleSize val="0"/>
          <c:showLeaderLines val="1"/>
        </c:dLbls>
        <c:firstSliceAng val="256"/>
      </c:pieChart>
      <c:spPr>
        <a:noFill/>
        <a:ln>
          <a:noFill/>
        </a:ln>
        <a:effectLst/>
      </c:spPr>
    </c:plotArea>
    <c:legend>
      <c:legendPos val="r"/>
      <c:legendEntry>
        <c:idx val="1"/>
        <c:delete val="1"/>
      </c:legendEntry>
      <c:layout>
        <c:manualLayout>
          <c:xMode val="edge"/>
          <c:yMode val="edge"/>
          <c:x val="0.67781687445319339"/>
          <c:y val="0.32601669582968801"/>
          <c:w val="0.2622872922134733"/>
          <c:h val="0.55764216972878389"/>
        </c:manualLayout>
      </c:layout>
      <c:overlay val="0"/>
      <c:spPr>
        <a:noFill/>
        <a:ln>
          <a:noFill/>
        </a:ln>
        <a:effectLst/>
      </c:spPr>
      <c:txPr>
        <a:bodyPr rot="0" spcFirstLastPara="1" vertOverflow="ellipsis" vert="horz" wrap="square" anchor="ctr" anchorCtr="1"/>
        <a:lstStyle/>
        <a:p>
          <a:pPr rtl="0">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solid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400" b="1">
                <a:latin typeface="Arial" panose="020B0604020202020204" pitchFamily="34" charset="0"/>
                <a:cs typeface="Arial" panose="020B0604020202020204" pitchFamily="34" charset="0"/>
              </a:rPr>
              <a:t>Reported</a:t>
            </a:r>
            <a:r>
              <a:rPr lang="en-US" sz="2400" b="1" baseline="0">
                <a:latin typeface="Arial" panose="020B0604020202020204" pitchFamily="34" charset="0"/>
                <a:cs typeface="Arial" panose="020B0604020202020204" pitchFamily="34" charset="0"/>
              </a:rPr>
              <a:t> ACT Scores of Remediated Students AY2025</a:t>
            </a:r>
            <a:endParaRPr lang="en-US" sz="2400" b="1">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'Remedial Pop Tables-Graphs'!$C$141</c:f>
              <c:strCache>
                <c:ptCount val="1"/>
                <c:pt idx="0">
                  <c:v>Composite Score</c:v>
                </c:pt>
              </c:strCache>
            </c:strRef>
          </c:tx>
          <c:spPr>
            <a:ln w="28575" cap="rnd">
              <a:solidFill>
                <a:schemeClr val="accent1"/>
              </a:solidFill>
              <a:round/>
            </a:ln>
            <a:effectLst/>
          </c:spPr>
          <c:marker>
            <c:symbol val="none"/>
          </c:marker>
          <c:cat>
            <c:strRef>
              <c:f>'Remedial Pop Tables-Graphs'!$B$142:$B$148</c:f>
              <c:strCache>
                <c:ptCount val="7"/>
                <c:pt idx="0">
                  <c:v>0-15</c:v>
                </c:pt>
                <c:pt idx="1">
                  <c:v>16-18</c:v>
                </c:pt>
                <c:pt idx="2">
                  <c:v>19-21</c:v>
                </c:pt>
                <c:pt idx="3">
                  <c:v>22-24</c:v>
                </c:pt>
                <c:pt idx="4">
                  <c:v>25-27</c:v>
                </c:pt>
                <c:pt idx="5">
                  <c:v>28-30</c:v>
                </c:pt>
                <c:pt idx="6">
                  <c:v>31+</c:v>
                </c:pt>
              </c:strCache>
            </c:strRef>
          </c:cat>
          <c:val>
            <c:numRef>
              <c:f>'Remedial Pop Tables-Graphs'!$C$142:$C$148</c:f>
              <c:numCache>
                <c:formatCode>General</c:formatCode>
                <c:ptCount val="7"/>
                <c:pt idx="0">
                  <c:v>0</c:v>
                </c:pt>
                <c:pt idx="1">
                  <c:v>1912</c:v>
                </c:pt>
                <c:pt idx="2">
                  <c:v>1569</c:v>
                </c:pt>
                <c:pt idx="3">
                  <c:v>438</c:v>
                </c:pt>
                <c:pt idx="4">
                  <c:v>94</c:v>
                </c:pt>
                <c:pt idx="5">
                  <c:v>12</c:v>
                </c:pt>
                <c:pt idx="6">
                  <c:v>0</c:v>
                </c:pt>
              </c:numCache>
            </c:numRef>
          </c:val>
          <c:smooth val="0"/>
          <c:extLst>
            <c:ext xmlns:c16="http://schemas.microsoft.com/office/drawing/2014/chart" uri="{C3380CC4-5D6E-409C-BE32-E72D297353CC}">
              <c16:uniqueId val="{00000000-1BB4-4073-8DBF-D3B181120E21}"/>
            </c:ext>
          </c:extLst>
        </c:ser>
        <c:ser>
          <c:idx val="1"/>
          <c:order val="1"/>
          <c:tx>
            <c:strRef>
              <c:f>'Remedial Pop Tables-Graphs'!$D$141</c:f>
              <c:strCache>
                <c:ptCount val="1"/>
                <c:pt idx="0">
                  <c:v>Math Subject Score</c:v>
                </c:pt>
              </c:strCache>
            </c:strRef>
          </c:tx>
          <c:spPr>
            <a:ln w="34925" cap="rnd">
              <a:solidFill>
                <a:schemeClr val="accent2"/>
              </a:solidFill>
              <a:round/>
            </a:ln>
            <a:effectLst/>
          </c:spPr>
          <c:marker>
            <c:symbol val="none"/>
          </c:marker>
          <c:cat>
            <c:strRef>
              <c:f>'Remedial Pop Tables-Graphs'!$B$142:$B$148</c:f>
              <c:strCache>
                <c:ptCount val="7"/>
                <c:pt idx="0">
                  <c:v>0-15</c:v>
                </c:pt>
                <c:pt idx="1">
                  <c:v>16-18</c:v>
                </c:pt>
                <c:pt idx="2">
                  <c:v>19-21</c:v>
                </c:pt>
                <c:pt idx="3">
                  <c:v>22-24</c:v>
                </c:pt>
                <c:pt idx="4">
                  <c:v>25-27</c:v>
                </c:pt>
                <c:pt idx="5">
                  <c:v>28-30</c:v>
                </c:pt>
                <c:pt idx="6">
                  <c:v>31+</c:v>
                </c:pt>
              </c:strCache>
            </c:strRef>
          </c:cat>
          <c:val>
            <c:numRef>
              <c:f>'Remedial Pop Tables-Graphs'!$D$142:$D$148</c:f>
              <c:numCache>
                <c:formatCode>General</c:formatCode>
                <c:ptCount val="7"/>
                <c:pt idx="0">
                  <c:v>1683</c:v>
                </c:pt>
                <c:pt idx="1">
                  <c:v>2409</c:v>
                </c:pt>
                <c:pt idx="2">
                  <c:v>477</c:v>
                </c:pt>
                <c:pt idx="3">
                  <c:v>30</c:v>
                </c:pt>
                <c:pt idx="4">
                  <c:v>6</c:v>
                </c:pt>
                <c:pt idx="5">
                  <c:v>5</c:v>
                </c:pt>
                <c:pt idx="6">
                  <c:v>0</c:v>
                </c:pt>
              </c:numCache>
            </c:numRef>
          </c:val>
          <c:smooth val="0"/>
          <c:extLst>
            <c:ext xmlns:c16="http://schemas.microsoft.com/office/drawing/2014/chart" uri="{C3380CC4-5D6E-409C-BE32-E72D297353CC}">
              <c16:uniqueId val="{00000001-1BB4-4073-8DBF-D3B181120E21}"/>
            </c:ext>
          </c:extLst>
        </c:ser>
        <c:ser>
          <c:idx val="2"/>
          <c:order val="2"/>
          <c:tx>
            <c:strRef>
              <c:f>'Remedial Pop Tables-Graphs'!$E$141</c:f>
              <c:strCache>
                <c:ptCount val="1"/>
                <c:pt idx="0">
                  <c:v>English Subject Score</c:v>
                </c:pt>
              </c:strCache>
            </c:strRef>
          </c:tx>
          <c:spPr>
            <a:ln w="34925" cap="rnd">
              <a:solidFill>
                <a:srgbClr val="74B230"/>
              </a:solidFill>
              <a:round/>
            </a:ln>
            <a:effectLst/>
          </c:spPr>
          <c:marker>
            <c:symbol val="none"/>
          </c:marker>
          <c:cat>
            <c:strRef>
              <c:f>'Remedial Pop Tables-Graphs'!$B$142:$B$148</c:f>
              <c:strCache>
                <c:ptCount val="7"/>
                <c:pt idx="0">
                  <c:v>0-15</c:v>
                </c:pt>
                <c:pt idx="1">
                  <c:v>16-18</c:v>
                </c:pt>
                <c:pt idx="2">
                  <c:v>19-21</c:v>
                </c:pt>
                <c:pt idx="3">
                  <c:v>22-24</c:v>
                </c:pt>
                <c:pt idx="4">
                  <c:v>25-27</c:v>
                </c:pt>
                <c:pt idx="5">
                  <c:v>28-30</c:v>
                </c:pt>
                <c:pt idx="6">
                  <c:v>31+</c:v>
                </c:pt>
              </c:strCache>
            </c:strRef>
          </c:cat>
          <c:val>
            <c:numRef>
              <c:f>'Remedial Pop Tables-Graphs'!$E$142:$E$148</c:f>
              <c:numCache>
                <c:formatCode>General</c:formatCode>
                <c:ptCount val="7"/>
                <c:pt idx="0">
                  <c:v>1435</c:v>
                </c:pt>
                <c:pt idx="1">
                  <c:v>640</c:v>
                </c:pt>
                <c:pt idx="2">
                  <c:v>187</c:v>
                </c:pt>
                <c:pt idx="3">
                  <c:v>25</c:v>
                </c:pt>
                <c:pt idx="4">
                  <c:v>6</c:v>
                </c:pt>
                <c:pt idx="5">
                  <c:v>3</c:v>
                </c:pt>
                <c:pt idx="6">
                  <c:v>3</c:v>
                </c:pt>
              </c:numCache>
            </c:numRef>
          </c:val>
          <c:smooth val="0"/>
          <c:extLst>
            <c:ext xmlns:c16="http://schemas.microsoft.com/office/drawing/2014/chart" uri="{C3380CC4-5D6E-409C-BE32-E72D297353CC}">
              <c16:uniqueId val="{00000002-1BB4-4073-8DBF-D3B181120E21}"/>
            </c:ext>
          </c:extLst>
        </c:ser>
        <c:ser>
          <c:idx val="3"/>
          <c:order val="3"/>
          <c:tx>
            <c:strRef>
              <c:f>'Remedial Pop Tables-Graphs'!$F$141</c:f>
              <c:strCache>
                <c:ptCount val="1"/>
                <c:pt idx="0">
                  <c:v>Reading Subject Score</c:v>
                </c:pt>
              </c:strCache>
            </c:strRef>
          </c:tx>
          <c:spPr>
            <a:ln w="34925" cap="rnd">
              <a:solidFill>
                <a:srgbClr val="EAB200"/>
              </a:solidFill>
              <a:round/>
            </a:ln>
            <a:effectLst/>
          </c:spPr>
          <c:marker>
            <c:symbol val="none"/>
          </c:marker>
          <c:cat>
            <c:strRef>
              <c:f>'Remedial Pop Tables-Graphs'!$B$142:$B$148</c:f>
              <c:strCache>
                <c:ptCount val="7"/>
                <c:pt idx="0">
                  <c:v>0-15</c:v>
                </c:pt>
                <c:pt idx="1">
                  <c:v>16-18</c:v>
                </c:pt>
                <c:pt idx="2">
                  <c:v>19-21</c:v>
                </c:pt>
                <c:pt idx="3">
                  <c:v>22-24</c:v>
                </c:pt>
                <c:pt idx="4">
                  <c:v>25-27</c:v>
                </c:pt>
                <c:pt idx="5">
                  <c:v>28-30</c:v>
                </c:pt>
                <c:pt idx="6">
                  <c:v>31+</c:v>
                </c:pt>
              </c:strCache>
            </c:strRef>
          </c:cat>
          <c:val>
            <c:numRef>
              <c:f>'Remedial Pop Tables-Graphs'!$F$142:$F$148</c:f>
              <c:numCache>
                <c:formatCode>General</c:formatCode>
                <c:ptCount val="7"/>
                <c:pt idx="0">
                  <c:v>686</c:v>
                </c:pt>
                <c:pt idx="1">
                  <c:v>377</c:v>
                </c:pt>
                <c:pt idx="2">
                  <c:v>239</c:v>
                </c:pt>
                <c:pt idx="3">
                  <c:v>92</c:v>
                </c:pt>
                <c:pt idx="4">
                  <c:v>10</c:v>
                </c:pt>
                <c:pt idx="5">
                  <c:v>3</c:v>
                </c:pt>
                <c:pt idx="6">
                  <c:v>5</c:v>
                </c:pt>
              </c:numCache>
            </c:numRef>
          </c:val>
          <c:smooth val="0"/>
          <c:extLst>
            <c:ext xmlns:c16="http://schemas.microsoft.com/office/drawing/2014/chart" uri="{C3380CC4-5D6E-409C-BE32-E72D297353CC}">
              <c16:uniqueId val="{00000003-1BB4-4073-8DBF-D3B181120E21}"/>
            </c:ext>
          </c:extLst>
        </c:ser>
        <c:dLbls>
          <c:showLegendKey val="0"/>
          <c:showVal val="0"/>
          <c:showCatName val="0"/>
          <c:showSerName val="0"/>
          <c:showPercent val="0"/>
          <c:showBubbleSize val="0"/>
        </c:dLbls>
        <c:smooth val="0"/>
        <c:axId val="766644320"/>
        <c:axId val="766643840"/>
      </c:lineChart>
      <c:catAx>
        <c:axId val="766644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6643840"/>
        <c:crosses val="autoZero"/>
        <c:auto val="1"/>
        <c:lblAlgn val="ctr"/>
        <c:lblOffset val="100"/>
        <c:noMultiLvlLbl val="0"/>
      </c:catAx>
      <c:valAx>
        <c:axId val="766643840"/>
        <c:scaling>
          <c:orientation val="minMax"/>
          <c:max val="3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6644320"/>
        <c:crosses val="autoZero"/>
        <c:crossBetween val="between"/>
        <c:majorUnit val="1000"/>
      </c:valAx>
      <c:spPr>
        <a:noFill/>
        <a:ln>
          <a:noFill/>
        </a:ln>
        <a:effectLst/>
      </c:spPr>
    </c:plotArea>
    <c:legend>
      <c:legendPos val="b"/>
      <c:layout>
        <c:manualLayout>
          <c:xMode val="edge"/>
          <c:yMode val="edge"/>
          <c:x val="3.0486701662292212E-2"/>
          <c:y val="0.91904696572019429"/>
          <c:w val="0.93712060103074346"/>
          <c:h val="7.4712737456771164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alpha val="99000"/>
        </a:srgbClr>
      </a:solid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latin typeface="Arial" panose="020B0604020202020204" pitchFamily="34" charset="0"/>
                <a:cs typeface="Arial" panose="020B0604020202020204" pitchFamily="34" charset="0"/>
              </a:rPr>
              <a:t>Remediation Status</a:t>
            </a:r>
          </a:p>
        </c:rich>
      </c:tx>
      <c:layout>
        <c:manualLayout>
          <c:xMode val="edge"/>
          <c:yMode val="edge"/>
          <c:x val="0.14968294057582424"/>
          <c:y val="2.49287749287749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290035360163313"/>
          <c:y val="0.14659248323126275"/>
          <c:w val="0.8115604039078449"/>
          <c:h val="0.8115604039078449"/>
        </c:manualLayout>
      </c:layout>
      <c:doughnutChart>
        <c:varyColors val="1"/>
        <c:ser>
          <c:idx val="0"/>
          <c:order val="0"/>
          <c:tx>
            <c:strRef>
              <c:f>'Total Population Tables-Graphs'!$F$9</c:f>
              <c:strCache>
                <c:ptCount val="1"/>
                <c:pt idx="0">
                  <c:v>Count</c:v>
                </c:pt>
              </c:strCache>
            </c:strRef>
          </c:tx>
          <c:dPt>
            <c:idx val="0"/>
            <c:bubble3D val="0"/>
            <c:spPr>
              <a:solidFill>
                <a:srgbClr val="7030A0"/>
              </a:solidFill>
              <a:ln w="19050">
                <a:solidFill>
                  <a:schemeClr val="lt1"/>
                </a:solidFill>
              </a:ln>
              <a:effectLst/>
            </c:spPr>
            <c:extLst>
              <c:ext xmlns:c16="http://schemas.microsoft.com/office/drawing/2014/chart" uri="{C3380CC4-5D6E-409C-BE32-E72D297353CC}">
                <c16:uniqueId val="{00000001-CA83-4A9A-AA78-EFB4CB08C0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A83-4A9A-AA78-EFB4CB08C050}"/>
              </c:ext>
            </c:extLst>
          </c:dPt>
          <c:dLbls>
            <c:dLbl>
              <c:idx val="0"/>
              <c:layout>
                <c:manualLayout>
                  <c:x val="7.8705161854768155E-3"/>
                  <c:y val="6.0185914260717406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fld id="{B783A23C-3808-480D-90D8-AF94C014A9F5}" type="CATEGORYNAME">
                      <a:rPr lang="en-US" sz="1800">
                        <a:solidFill>
                          <a:schemeClr val="bg1"/>
                        </a:solidFill>
                      </a:rPr>
                      <a:pPr>
                        <a:defRPr sz="1800" b="1">
                          <a:solidFill>
                            <a:schemeClr val="bg1"/>
                          </a:solidFill>
                          <a:latin typeface="Arial" panose="020B0604020202020204" pitchFamily="34" charset="0"/>
                          <a:cs typeface="Arial" panose="020B0604020202020204" pitchFamily="34" charset="0"/>
                        </a:defRPr>
                      </a:pPr>
                      <a:t>[CATEGORY NAME]</a:t>
                    </a:fld>
                    <a:r>
                      <a:rPr lang="en-US" sz="1800" baseline="0">
                        <a:solidFill>
                          <a:schemeClr val="bg1"/>
                        </a:solidFill>
                      </a:rPr>
                      <a:t>
</a:t>
                    </a:r>
                    <a:fld id="{79E2A793-1A9C-4A12-AD15-1CE17E769945}" type="VALUE">
                      <a:rPr lang="en-US" sz="1800" baseline="0">
                        <a:solidFill>
                          <a:schemeClr val="bg1"/>
                        </a:solidFill>
                      </a:rPr>
                      <a:pPr>
                        <a:defRPr sz="1800" b="1">
                          <a:solidFill>
                            <a:schemeClr val="bg1"/>
                          </a:solidFill>
                          <a:latin typeface="Arial" panose="020B0604020202020204" pitchFamily="34" charset="0"/>
                          <a:cs typeface="Arial" panose="020B0604020202020204" pitchFamily="34" charset="0"/>
                        </a:defRPr>
                      </a:pPr>
                      <a:t>[VALUE]</a:t>
                    </a:fld>
                    <a:endParaRPr lang="en-US" sz="1800" baseline="0">
                      <a:solidFill>
                        <a:schemeClr val="bg1"/>
                      </a:solidFill>
                    </a:endParaRPr>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470254593175853"/>
                      <c:h val="0.18340288713910757"/>
                    </c:manualLayout>
                  </c15:layout>
                  <c15:dlblFieldTable/>
                  <c15:showDataLabelsRange val="0"/>
                </c:ext>
                <c:ext xmlns:c16="http://schemas.microsoft.com/office/drawing/2014/chart" uri="{C3380CC4-5D6E-409C-BE32-E72D297353CC}">
                  <c16:uniqueId val="{00000001-CA83-4A9A-AA78-EFB4CB08C050}"/>
                </c:ext>
              </c:extLst>
            </c:dLbl>
            <c:dLbl>
              <c:idx val="1"/>
              <c:layout>
                <c:manualLayout>
                  <c:x val="-3.8932633420822398E-3"/>
                  <c:y val="-1.5972440944881993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18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58561636045494314"/>
                      <c:h val="0.2167594050743657"/>
                    </c:manualLayout>
                  </c15:layout>
                </c:ext>
                <c:ext xmlns:c16="http://schemas.microsoft.com/office/drawing/2014/chart" uri="{C3380CC4-5D6E-409C-BE32-E72D297353CC}">
                  <c16:uniqueId val="{00000003-CA83-4A9A-AA78-EFB4CB08C050}"/>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'Total Population Tables-Graphs'!$E$10:$E$11</c:f>
              <c:strCache>
                <c:ptCount val="2"/>
                <c:pt idx="0">
                  <c:v>Remediation</c:v>
                </c:pt>
                <c:pt idx="1">
                  <c:v>No Remediation</c:v>
                </c:pt>
              </c:strCache>
            </c:strRef>
          </c:cat>
          <c:val>
            <c:numRef>
              <c:f>'Total Population Tables-Graphs'!$F$10:$F$11</c:f>
              <c:numCache>
                <c:formatCode>General</c:formatCode>
                <c:ptCount val="2"/>
                <c:pt idx="0">
                  <c:v>7467</c:v>
                </c:pt>
                <c:pt idx="1">
                  <c:v>13836</c:v>
                </c:pt>
              </c:numCache>
            </c:numRef>
          </c:val>
          <c:extLst>
            <c:ext xmlns:c16="http://schemas.microsoft.com/office/drawing/2014/chart" uri="{C3380CC4-5D6E-409C-BE32-E72D297353CC}">
              <c16:uniqueId val="{00000004-CA83-4A9A-AA78-EFB4CB08C050}"/>
            </c:ext>
          </c:extLst>
        </c:ser>
        <c:dLbls>
          <c:showLegendKey val="0"/>
          <c:showVal val="1"/>
          <c:showCatName val="0"/>
          <c:showSerName val="0"/>
          <c:showPercent val="0"/>
          <c:showBubbleSize val="0"/>
          <c:showLeaderLines val="1"/>
        </c:dLbls>
        <c:firstSliceAng val="296"/>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solidFill>
      <a:round/>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a:latin typeface="Arial" panose="020B0604020202020204" pitchFamily="34" charset="0"/>
                <a:cs typeface="Arial" panose="020B0604020202020204" pitchFamily="34" charset="0"/>
              </a:rPr>
              <a:t>Institution Type</a:t>
            </a:r>
          </a:p>
        </c:rich>
      </c:tx>
      <c:layout>
        <c:manualLayout>
          <c:xMode val="edge"/>
          <c:yMode val="edge"/>
          <c:x val="0.2146014177473099"/>
          <c:y val="1.887436346097762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44744276757072"/>
          <c:y val="0.14659248323126275"/>
          <c:w val="0.79998632983377083"/>
          <c:h val="0.79998632983377083"/>
        </c:manualLayout>
      </c:layout>
      <c:doughnutChart>
        <c:varyColors val="1"/>
        <c:ser>
          <c:idx val="0"/>
          <c:order val="0"/>
          <c:tx>
            <c:strRef>
              <c:f>'Total Population Tables-Graphs'!$C$9</c:f>
              <c:strCache>
                <c:ptCount val="1"/>
                <c:pt idx="0">
                  <c:v>Count</c:v>
                </c:pt>
              </c:strCache>
            </c:strRef>
          </c:tx>
          <c:dPt>
            <c:idx val="0"/>
            <c:bubble3D val="0"/>
            <c:spPr>
              <a:solidFill>
                <a:srgbClr val="C00000"/>
              </a:solidFill>
              <a:ln w="19050">
                <a:solidFill>
                  <a:schemeClr val="lt1"/>
                </a:solidFill>
              </a:ln>
              <a:effectLst/>
            </c:spPr>
            <c:extLst>
              <c:ext xmlns:c16="http://schemas.microsoft.com/office/drawing/2014/chart" uri="{C3380CC4-5D6E-409C-BE32-E72D297353CC}">
                <c16:uniqueId val="{00000001-D2D9-4B94-9FD7-D228ACAD8AF2}"/>
              </c:ext>
            </c:extLst>
          </c:dPt>
          <c:dPt>
            <c:idx val="1"/>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3-D2D9-4B94-9FD7-D228ACAD8AF2}"/>
              </c:ext>
            </c:extLst>
          </c:dPt>
          <c:dLbls>
            <c:dLbl>
              <c:idx val="0"/>
              <c:showLegendKey val="0"/>
              <c:showVal val="1"/>
              <c:showCatName val="1"/>
              <c:showSerName val="0"/>
              <c:showPercent val="0"/>
              <c:showBubbleSize val="0"/>
              <c:separator>
</c:separator>
              <c:extLst>
                <c:ext xmlns:c15="http://schemas.microsoft.com/office/drawing/2012/chart" uri="{CE6537A1-D6FC-4f65-9D91-7224C49458BB}">
                  <c15:layout>
                    <c:manualLayout>
                      <c:w val="0.28622685185185187"/>
                      <c:h val="0.25642361111111112"/>
                    </c:manualLayout>
                  </c15:layout>
                </c:ext>
                <c:ext xmlns:c16="http://schemas.microsoft.com/office/drawing/2014/chart" uri="{C3380CC4-5D6E-409C-BE32-E72D297353CC}">
                  <c16:uniqueId val="{00000001-D2D9-4B94-9FD7-D228ACAD8AF2}"/>
                </c:ext>
              </c:extLst>
            </c:dLbl>
            <c:dLbl>
              <c:idx val="1"/>
              <c:showLegendKey val="0"/>
              <c:showVal val="1"/>
              <c:showCatName val="1"/>
              <c:showSerName val="0"/>
              <c:showPercent val="0"/>
              <c:showBubbleSize val="0"/>
              <c:separator>
</c:separator>
              <c:extLst>
                <c:ext xmlns:c15="http://schemas.microsoft.com/office/drawing/2012/chart" uri="{CE6537A1-D6FC-4f65-9D91-7224C49458BB}">
                  <c15:layout>
                    <c:manualLayout>
                      <c:w val="0.24765171399029662"/>
                      <c:h val="0.22431838065696333"/>
                    </c:manualLayout>
                  </c15:layout>
                </c:ext>
                <c:ext xmlns:c16="http://schemas.microsoft.com/office/drawing/2014/chart" uri="{C3380CC4-5D6E-409C-BE32-E72D297353CC}">
                  <c16:uniqueId val="{00000003-D2D9-4B94-9FD7-D228ACAD8AF2}"/>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'Total Population Tables-Graphs'!$B$10:$B$11</c:f>
              <c:strCache>
                <c:ptCount val="2"/>
                <c:pt idx="0">
                  <c:v>4 year</c:v>
                </c:pt>
                <c:pt idx="1">
                  <c:v>2 year</c:v>
                </c:pt>
              </c:strCache>
            </c:strRef>
          </c:cat>
          <c:val>
            <c:numRef>
              <c:f>'Total Population Tables-Graphs'!$C$10:$C$11</c:f>
              <c:numCache>
                <c:formatCode>General</c:formatCode>
                <c:ptCount val="2"/>
                <c:pt idx="0">
                  <c:v>15133</c:v>
                </c:pt>
                <c:pt idx="1">
                  <c:v>6170</c:v>
                </c:pt>
              </c:numCache>
            </c:numRef>
          </c:val>
          <c:extLst>
            <c:ext xmlns:c16="http://schemas.microsoft.com/office/drawing/2014/chart" uri="{C3380CC4-5D6E-409C-BE32-E72D297353CC}">
              <c16:uniqueId val="{00000004-D2D9-4B94-9FD7-D228ACAD8AF2}"/>
            </c:ext>
          </c:extLst>
        </c:ser>
        <c:dLbls>
          <c:showLegendKey val="0"/>
          <c:showVal val="1"/>
          <c:showCatName val="0"/>
          <c:showSerName val="0"/>
          <c:showPercent val="0"/>
          <c:showBubbleSize val="0"/>
          <c:showLeaderLines val="1"/>
        </c:dLbls>
        <c:firstSliceAng val="234"/>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ysClr val="window" lastClr="FFFFFF"/>
    </a:solidFill>
    <a:ln w="28575" cap="flat" cmpd="sng" algn="ctr">
      <a:solidFill>
        <a:srgbClr val="3F3F3F"/>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b="1">
                <a:latin typeface="Arial" panose="020B0604020202020204" pitchFamily="34" charset="0"/>
                <a:cs typeface="Arial" panose="020B0604020202020204" pitchFamily="34" charset="0"/>
              </a:rPr>
              <a:t>Overall High School GPA </a:t>
            </a:r>
          </a:p>
          <a:p>
            <a:pPr>
              <a:defRPr/>
            </a:pPr>
            <a:r>
              <a:rPr lang="en-US" sz="2400" b="1">
                <a:latin typeface="Arial" panose="020B0604020202020204" pitchFamily="34" charset="0"/>
                <a:cs typeface="Arial" panose="020B0604020202020204" pitchFamily="34" charset="0"/>
              </a:rPr>
              <a:t>(</a:t>
            </a:r>
            <a:r>
              <a:rPr lang="en-US" sz="2400" b="1" i="1">
                <a:latin typeface="Baguet Script" panose="00000500000000000000" pitchFamily="2" charset="0"/>
                <a:cs typeface="Arial" panose="020B0604020202020204" pitchFamily="34" charset="0"/>
              </a:rPr>
              <a:t>N</a:t>
            </a:r>
            <a:r>
              <a:rPr lang="en-US" sz="2400" b="1" i="1">
                <a:latin typeface="Arial" panose="020B0604020202020204" pitchFamily="34" charset="0"/>
                <a:cs typeface="Arial" panose="020B0604020202020204" pitchFamily="34" charset="0"/>
              </a:rPr>
              <a:t> </a:t>
            </a:r>
            <a:r>
              <a:rPr lang="en-US" sz="2400" b="1" i="0">
                <a:latin typeface="Arial" panose="020B0604020202020204" pitchFamily="34" charset="0"/>
                <a:cs typeface="Arial" panose="020B0604020202020204" pitchFamily="34" charset="0"/>
              </a:rPr>
              <a:t>= 21,303)</a:t>
            </a:r>
            <a:endParaRPr lang="en-US" sz="2400" b="1">
              <a:latin typeface="Arial" panose="020B0604020202020204" pitchFamily="34" charset="0"/>
              <a:cs typeface="Arial" panose="020B0604020202020204" pitchFamily="34" charset="0"/>
            </a:endParaRPr>
          </a:p>
        </c:rich>
      </c:tx>
      <c:layout>
        <c:manualLayout>
          <c:xMode val="edge"/>
          <c:yMode val="edge"/>
          <c:x val="0.5106683298649809"/>
          <c:y val="5.2523750427935639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836559492563429"/>
          <c:y val="8.6506862423447073E-2"/>
          <c:w val="0.4713834208223972"/>
          <c:h val="0.8838439140419948"/>
        </c:manualLayout>
      </c:layout>
      <c:pieChart>
        <c:varyColors val="1"/>
        <c:ser>
          <c:idx val="0"/>
          <c:order val="0"/>
          <c:tx>
            <c:strRef>
              <c:f>'Total Population Tables-Graphs'!$C$19</c:f>
              <c:strCache>
                <c:ptCount val="1"/>
                <c:pt idx="0">
                  <c:v>Count</c:v>
                </c:pt>
              </c:strCache>
            </c:strRef>
          </c:tx>
          <c:dPt>
            <c:idx val="0"/>
            <c:bubble3D val="0"/>
            <c:spPr>
              <a:solidFill>
                <a:srgbClr val="FFCC00"/>
              </a:solidFill>
              <a:ln w="19050">
                <a:solidFill>
                  <a:schemeClr val="lt1"/>
                </a:solidFill>
              </a:ln>
              <a:effectLst/>
            </c:spPr>
            <c:extLst>
              <c:ext xmlns:c16="http://schemas.microsoft.com/office/drawing/2014/chart" uri="{C3380CC4-5D6E-409C-BE32-E72D297353CC}">
                <c16:uniqueId val="{00000001-C418-4FC0-87C7-0ABE95FACDCA}"/>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C418-4FC0-87C7-0ABE95FACDCA}"/>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C418-4FC0-87C7-0ABE95FACDCA}"/>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C418-4FC0-87C7-0ABE95FACDCA}"/>
              </c:ext>
            </c:extLst>
          </c:dPt>
          <c:dPt>
            <c:idx val="4"/>
            <c:bubble3D val="0"/>
            <c:spPr>
              <a:solidFill>
                <a:srgbClr val="FF99CC"/>
              </a:solidFill>
              <a:ln w="19050">
                <a:solidFill>
                  <a:schemeClr val="lt1"/>
                </a:solidFill>
              </a:ln>
              <a:effectLst/>
            </c:spPr>
            <c:extLst>
              <c:ext xmlns:c16="http://schemas.microsoft.com/office/drawing/2014/chart" uri="{C3380CC4-5D6E-409C-BE32-E72D297353CC}">
                <c16:uniqueId val="{00000009-C418-4FC0-87C7-0ABE95FACDCA}"/>
              </c:ext>
            </c:extLst>
          </c:dPt>
          <c:dPt>
            <c:idx val="5"/>
            <c:bubble3D val="0"/>
            <c:spPr>
              <a:solidFill>
                <a:srgbClr val="C00000"/>
              </a:solidFill>
              <a:ln w="19050">
                <a:solidFill>
                  <a:schemeClr val="lt1"/>
                </a:solidFill>
              </a:ln>
              <a:effectLst/>
            </c:spPr>
            <c:extLst>
              <c:ext xmlns:c16="http://schemas.microsoft.com/office/drawing/2014/chart" uri="{C3380CC4-5D6E-409C-BE32-E72D297353CC}">
                <c16:uniqueId val="{0000000B-C418-4FC0-87C7-0ABE95FACDCA}"/>
              </c:ext>
            </c:extLst>
          </c:dPt>
          <c:dPt>
            <c:idx val="6"/>
            <c:bubble3D val="0"/>
            <c:spPr>
              <a:solidFill>
                <a:srgbClr val="00B0F0"/>
              </a:solidFill>
              <a:ln w="19050">
                <a:solidFill>
                  <a:schemeClr val="lt1"/>
                </a:solidFill>
              </a:ln>
              <a:effectLst/>
            </c:spPr>
            <c:extLst>
              <c:ext xmlns:c16="http://schemas.microsoft.com/office/drawing/2014/chart" uri="{C3380CC4-5D6E-409C-BE32-E72D297353CC}">
                <c16:uniqueId val="{0000000D-C418-4FC0-87C7-0ABE95FACDCA}"/>
              </c:ext>
            </c:extLst>
          </c:dPt>
          <c:dPt>
            <c:idx val="7"/>
            <c:bubble3D val="0"/>
            <c:spPr>
              <a:solidFill>
                <a:srgbClr val="7030A0"/>
              </a:solidFill>
              <a:ln w="19050">
                <a:solidFill>
                  <a:schemeClr val="lt1"/>
                </a:solidFill>
              </a:ln>
              <a:effectLst/>
            </c:spPr>
            <c:extLst>
              <c:ext xmlns:c16="http://schemas.microsoft.com/office/drawing/2014/chart" uri="{C3380CC4-5D6E-409C-BE32-E72D297353CC}">
                <c16:uniqueId val="{0000000F-C418-4FC0-87C7-0ABE95FACDCA}"/>
              </c:ext>
            </c:extLst>
          </c:dPt>
          <c:dLbls>
            <c:dLbl>
              <c:idx val="0"/>
              <c:layout>
                <c:manualLayout>
                  <c:x val="-3.8787153907257566E-2"/>
                  <c:y val="-1.1235291693610762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418-4FC0-87C7-0ABE95FACDCA}"/>
                </c:ext>
              </c:extLst>
            </c:dLbl>
            <c:dLbl>
              <c:idx val="1"/>
              <c:delete val="1"/>
              <c:extLst>
                <c:ext xmlns:c15="http://schemas.microsoft.com/office/drawing/2012/chart" uri="{CE6537A1-D6FC-4f65-9D91-7224C49458BB}"/>
                <c:ext xmlns:c16="http://schemas.microsoft.com/office/drawing/2014/chart" uri="{C3380CC4-5D6E-409C-BE32-E72D297353CC}">
                  <c16:uniqueId val="{00000003-C418-4FC0-87C7-0ABE95FACDCA}"/>
                </c:ext>
              </c:extLst>
            </c:dLbl>
            <c:dLbl>
              <c:idx val="2"/>
              <c:layout>
                <c:manualLayout>
                  <c:x val="-3.6125105334215271E-2"/>
                  <c:y val="-2.248088554148122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418-4FC0-87C7-0ABE95FACDCA}"/>
                </c:ext>
              </c:extLst>
            </c:dLbl>
            <c:dLbl>
              <c:idx val="3"/>
              <c:layout>
                <c:manualLayout>
                  <c:x val="0.10390333112848808"/>
                  <c:y val="2.26154079019108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418-4FC0-87C7-0ABE95FACDCA}"/>
                </c:ext>
              </c:extLst>
            </c:dLbl>
            <c:dLbl>
              <c:idx val="4"/>
              <c:layout>
                <c:manualLayout>
                  <c:x val="0.10289403554129957"/>
                  <c:y val="9.639626681628560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418-4FC0-87C7-0ABE95FACDCA}"/>
                </c:ext>
              </c:extLst>
            </c:dLbl>
            <c:dLbl>
              <c:idx val="5"/>
              <c:layout>
                <c:manualLayout>
                  <c:x val="-5.6558936318230703E-2"/>
                  <c:y val="0.15232547358210655"/>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418-4FC0-87C7-0ABE95FACDCA}"/>
                </c:ext>
              </c:extLst>
            </c:dLbl>
            <c:dLbl>
              <c:idx val="6"/>
              <c:layout>
                <c:manualLayout>
                  <c:x val="-0.13213151650059859"/>
                  <c:y val="-8.9864899133985154E-2"/>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fld id="{AA455315-AF13-4CEB-818E-2297522B83B4}" type="VALUE">
                      <a:rPr lang="en-US" sz="2000">
                        <a:solidFill>
                          <a:schemeClr val="tx1"/>
                        </a:solidFill>
                        <a:latin typeface="Arial" panose="020B0604020202020204" pitchFamily="34" charset="0"/>
                        <a:cs typeface="Arial" panose="020B0604020202020204" pitchFamily="34" charset="0"/>
                      </a:rPr>
                      <a:pPr>
                        <a:defRPr sz="2000" b="1">
                          <a:solidFill>
                            <a:schemeClr val="bg1"/>
                          </a:solidFill>
                          <a:latin typeface="Arial" panose="020B0604020202020204" pitchFamily="34" charset="0"/>
                          <a:cs typeface="Arial" panose="020B0604020202020204" pitchFamily="34" charset="0"/>
                        </a:defRPr>
                      </a:pPr>
                      <a:t>[VALUE]</a:t>
                    </a:fld>
                    <a:endParaRPr lang="en-US"/>
                  </a:p>
                </c:rich>
              </c:tx>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C418-4FC0-87C7-0ABE95FACDCA}"/>
                </c:ext>
              </c:extLst>
            </c:dLbl>
            <c:dLbl>
              <c:idx val="7"/>
              <c:layout>
                <c:manualLayout>
                  <c:x val="0.1010022965879265"/>
                  <c:y val="-0.13166249726596677"/>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418-4FC0-87C7-0ABE95FACDCA}"/>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'Total Population Tables-Graphs'!$B$20:$B$27</c:f>
              <c:strCache>
                <c:ptCount val="8"/>
                <c:pt idx="0">
                  <c:v>blank</c:v>
                </c:pt>
                <c:pt idx="1">
                  <c:v>0.0 - 1.499</c:v>
                </c:pt>
                <c:pt idx="2">
                  <c:v>1.5 - 1.999</c:v>
                </c:pt>
                <c:pt idx="3">
                  <c:v>2.0 - 2.499</c:v>
                </c:pt>
                <c:pt idx="4">
                  <c:v>2.5 - 2.999</c:v>
                </c:pt>
                <c:pt idx="5">
                  <c:v>3.0 - 3.499</c:v>
                </c:pt>
                <c:pt idx="6">
                  <c:v>3.5 - 3.999</c:v>
                </c:pt>
                <c:pt idx="7">
                  <c:v>4.0+</c:v>
                </c:pt>
              </c:strCache>
            </c:strRef>
          </c:cat>
          <c:val>
            <c:numRef>
              <c:f>'Total Population Tables-Graphs'!$C$20:$C$27</c:f>
              <c:numCache>
                <c:formatCode>General</c:formatCode>
                <c:ptCount val="8"/>
                <c:pt idx="0">
                  <c:v>574</c:v>
                </c:pt>
                <c:pt idx="1">
                  <c:v>45</c:v>
                </c:pt>
                <c:pt idx="2">
                  <c:v>243</c:v>
                </c:pt>
                <c:pt idx="3">
                  <c:v>1058</c:v>
                </c:pt>
                <c:pt idx="4">
                  <c:v>2439</c:v>
                </c:pt>
                <c:pt idx="5">
                  <c:v>5125</c:v>
                </c:pt>
                <c:pt idx="6">
                  <c:v>7898</c:v>
                </c:pt>
                <c:pt idx="7">
                  <c:v>3921</c:v>
                </c:pt>
              </c:numCache>
            </c:numRef>
          </c:val>
          <c:extLst>
            <c:ext xmlns:c16="http://schemas.microsoft.com/office/drawing/2014/chart" uri="{C3380CC4-5D6E-409C-BE32-E72D297353CC}">
              <c16:uniqueId val="{00000010-C418-4FC0-87C7-0ABE95FACDCA}"/>
            </c:ext>
          </c:extLst>
        </c:ser>
        <c:dLbls>
          <c:dLblPos val="bestFit"/>
          <c:showLegendKey val="0"/>
          <c:showVal val="1"/>
          <c:showCatName val="0"/>
          <c:showSerName val="0"/>
          <c:showPercent val="0"/>
          <c:showBubbleSize val="0"/>
          <c:showLeaderLines val="1"/>
        </c:dLbls>
        <c:firstSliceAng val="256"/>
      </c:pieChart>
      <c:spPr>
        <a:noFill/>
        <a:ln>
          <a:noFill/>
        </a:ln>
        <a:effectLst/>
      </c:spPr>
    </c:plotArea>
    <c:legend>
      <c:legendPos val="r"/>
      <c:legendEntry>
        <c:idx val="1"/>
        <c:delete val="1"/>
      </c:legendEntry>
      <c:layout>
        <c:manualLayout>
          <c:xMode val="edge"/>
          <c:yMode val="edge"/>
          <c:x val="0.70818988772236802"/>
          <c:y val="0.28695387685914259"/>
          <c:w val="0.19458792650918635"/>
          <c:h val="0.54687882764654416"/>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solidFill>
      <a:round/>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b="1"/>
              <a:t>Enrollment Status</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2722769028871392"/>
          <c:y val="0.17144065325167684"/>
          <c:w val="0.76406313794109071"/>
          <c:h val="0.76406313794109071"/>
        </c:manualLayout>
      </c:layout>
      <c:doughnutChart>
        <c:varyColors val="1"/>
        <c:ser>
          <c:idx val="0"/>
          <c:order val="0"/>
          <c:tx>
            <c:strRef>
              <c:f>'Remedial Pop Tables-Graphs'!$F$2</c:f>
              <c:strCache>
                <c:ptCount val="1"/>
                <c:pt idx="0">
                  <c:v>Count</c:v>
                </c:pt>
              </c:strCache>
            </c:strRef>
          </c:tx>
          <c:dPt>
            <c:idx val="0"/>
            <c:bubble3D val="0"/>
            <c:spPr>
              <a:solidFill>
                <a:srgbClr val="00B050"/>
              </a:solidFill>
              <a:ln w="19050">
                <a:solidFill>
                  <a:schemeClr val="lt1"/>
                </a:solidFill>
              </a:ln>
              <a:effectLst/>
            </c:spPr>
            <c:extLst>
              <c:ext xmlns:c16="http://schemas.microsoft.com/office/drawing/2014/chart" uri="{C3380CC4-5D6E-409C-BE32-E72D297353CC}">
                <c16:uniqueId val="{00000001-61C1-4418-B4EE-E6B202DD6E7B}"/>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61C1-4418-B4EE-E6B202DD6E7B}"/>
              </c:ext>
            </c:extLst>
          </c:dPt>
          <c:dLbls>
            <c:dLbl>
              <c:idx val="0"/>
              <c:showLegendKey val="0"/>
              <c:showVal val="1"/>
              <c:showCatName val="1"/>
              <c:showSerName val="0"/>
              <c:showPercent val="0"/>
              <c:showBubbleSize val="0"/>
              <c:separator>
</c:separator>
              <c:extLst>
                <c:ext xmlns:c15="http://schemas.microsoft.com/office/drawing/2012/chart" uri="{CE6537A1-D6FC-4f65-9D91-7224C49458BB}">
                  <c15:layout>
                    <c:manualLayout>
                      <c:w val="0.35760586176727904"/>
                      <c:h val="0.20655118110236217"/>
                    </c:manualLayout>
                  </c15:layout>
                </c:ext>
                <c:ext xmlns:c16="http://schemas.microsoft.com/office/drawing/2014/chart" uri="{C3380CC4-5D6E-409C-BE32-E72D297353CC}">
                  <c16:uniqueId val="{00000001-61C1-4418-B4EE-E6B202DD6E7B}"/>
                </c:ext>
              </c:extLst>
            </c:dLbl>
            <c:dLbl>
              <c:idx val="1"/>
              <c:layout>
                <c:manualLayout>
                  <c:x val="2.6388670166229221E-2"/>
                  <c:y val="-7.8937007874015745E-3"/>
                </c:manualLayout>
              </c:layout>
              <c:tx>
                <c:rich>
                  <a:bodyPr/>
                  <a:lstStyle/>
                  <a:p>
                    <a:fld id="{ED1D9E22-61E9-4BC0-8069-05C46F145341}" type="CATEGORYNAME">
                      <a:rPr lang="en-US"/>
                      <a:pPr/>
                      <a:t>[CATEGORY NAME]</a:t>
                    </a:fld>
                    <a:r>
                      <a:rPr lang="en-US"/>
                      <a:t> </a:t>
                    </a:r>
                    <a:fld id="{6A2519BE-8E8D-4D86-AC08-2390878FCBA0}" type="VALUE">
                      <a:rPr lang="en-US"/>
                      <a:pPr/>
                      <a:t>[VALUE]</a:t>
                    </a:fld>
                    <a:endParaRPr lang="en-US"/>
                  </a:p>
                </c:rich>
              </c:tx>
              <c:showLegendKey val="0"/>
              <c:showVal val="1"/>
              <c:showCatName val="1"/>
              <c:showSerName val="0"/>
              <c:showPercent val="0"/>
              <c:showBubbleSize val="0"/>
              <c:separator>
</c:separator>
              <c:extLst>
                <c:ext xmlns:c15="http://schemas.microsoft.com/office/drawing/2012/chart" uri="{CE6537A1-D6FC-4f65-9D91-7224C49458BB}">
                  <c15:layout>
                    <c:manualLayout>
                      <c:w val="0.34412029746281708"/>
                      <c:h val="0.19877559055118113"/>
                    </c:manualLayout>
                  </c15:layout>
                  <c15:dlblFieldTable/>
                  <c15:showDataLabelsRange val="0"/>
                </c:ext>
                <c:ext xmlns:c16="http://schemas.microsoft.com/office/drawing/2014/chart" uri="{C3380CC4-5D6E-409C-BE32-E72D297353CC}">
                  <c16:uniqueId val="{00000003-61C1-4418-B4EE-E6B202DD6E7B}"/>
                </c:ext>
              </c:extLst>
            </c:dLbl>
            <c:numFmt formatCode="#,##0" sourceLinked="0"/>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'Remedial Pop Tables-Graphs'!$E$3:$E$4</c:f>
              <c:strCache>
                <c:ptCount val="2"/>
                <c:pt idx="0">
                  <c:v>Full Time</c:v>
                </c:pt>
                <c:pt idx="1">
                  <c:v>Part Time</c:v>
                </c:pt>
              </c:strCache>
            </c:strRef>
          </c:cat>
          <c:val>
            <c:numRef>
              <c:f>'Remedial Pop Tables-Graphs'!$F$3:$F$4</c:f>
              <c:numCache>
                <c:formatCode>General</c:formatCode>
                <c:ptCount val="2"/>
                <c:pt idx="0">
                  <c:v>6489</c:v>
                </c:pt>
                <c:pt idx="1">
                  <c:v>978</c:v>
                </c:pt>
              </c:numCache>
            </c:numRef>
          </c:val>
          <c:extLst>
            <c:ext xmlns:c16="http://schemas.microsoft.com/office/drawing/2014/chart" uri="{C3380CC4-5D6E-409C-BE32-E72D297353CC}">
              <c16:uniqueId val="{00000004-61C1-4418-B4EE-E6B202DD6E7B}"/>
            </c:ext>
          </c:extLst>
        </c:ser>
        <c:dLbls>
          <c:showLegendKey val="0"/>
          <c:showVal val="1"/>
          <c:showCatName val="0"/>
          <c:showSerName val="0"/>
          <c:showPercent val="0"/>
          <c:showBubbleSize val="0"/>
          <c:showLeaderLines val="1"/>
        </c:dLbls>
        <c:firstSliceAng val="204"/>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b="1"/>
              <a:t>Graduation Year</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2722769028871392"/>
          <c:y val="0.16681102362204725"/>
          <c:w val="0.76869276757072036"/>
          <c:h val="0.76869276757072036"/>
        </c:manualLayout>
      </c:layout>
      <c:doughnutChart>
        <c:varyColors val="1"/>
        <c:ser>
          <c:idx val="0"/>
          <c:order val="0"/>
          <c:tx>
            <c:strRef>
              <c:f>'Remedial Pop Tables-Graphs'!$F$8</c:f>
              <c:strCache>
                <c:ptCount val="1"/>
                <c:pt idx="0">
                  <c:v>Count</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D368-4213-A5BF-C9E68FF4E7E5}"/>
              </c:ext>
            </c:extLst>
          </c:dPt>
          <c:dPt>
            <c:idx val="1"/>
            <c:bubble3D val="0"/>
            <c:spPr>
              <a:solidFill>
                <a:srgbClr val="7030A0"/>
              </a:solidFill>
              <a:ln w="19050">
                <a:solidFill>
                  <a:schemeClr val="lt1"/>
                </a:solidFill>
              </a:ln>
              <a:effectLst/>
            </c:spPr>
            <c:extLst>
              <c:ext xmlns:c16="http://schemas.microsoft.com/office/drawing/2014/chart" uri="{C3380CC4-5D6E-409C-BE32-E72D297353CC}">
                <c16:uniqueId val="{00000003-D368-4213-A5BF-C9E68FF4E7E5}"/>
              </c:ext>
            </c:extLst>
          </c:dPt>
          <c:dLbls>
            <c:dLbl>
              <c:idx val="0"/>
              <c:tx>
                <c:rich>
                  <a:bodyPr/>
                  <a:lstStyle/>
                  <a:p>
                    <a:r>
                      <a:rPr lang="en-US"/>
                      <a:t>Year </a:t>
                    </a:r>
                    <a:fld id="{34C0227E-74F9-4062-A4FA-FE19B34E69EB}" type="CATEGORYNAME">
                      <a:rPr lang="en-US"/>
                      <a:pPr/>
                      <a:t>[CATEGORY NAME]</a:t>
                    </a:fld>
                    <a:r>
                      <a:rPr lang="en-US" baseline="0"/>
                      <a:t> </a:t>
                    </a:r>
                    <a:fld id="{1244E1A4-DE98-4A07-8BAD-84E0A5C78F49}" type="VALUE">
                      <a:rPr lang="en-US"/>
                      <a:pPr/>
                      <a:t>[VALUE]</a:t>
                    </a:fld>
                    <a:endParaRPr lang="en-US" baseline="0"/>
                  </a:p>
                </c:rich>
              </c:tx>
              <c:showLegendKey val="0"/>
              <c:showVal val="1"/>
              <c:showCatName val="1"/>
              <c:showSerName val="0"/>
              <c:showPercent val="0"/>
              <c:showBubbleSize val="0"/>
              <c:separator>
</c:separator>
              <c:extLst>
                <c:ext xmlns:c15="http://schemas.microsoft.com/office/drawing/2012/chart" uri="{CE6537A1-D6FC-4f65-9D91-7224C49458BB}">
                  <c15:layout>
                    <c:manualLayout>
                      <c:w val="0.37055555555555558"/>
                      <c:h val="0.17452799650043743"/>
                    </c:manualLayout>
                  </c15:layout>
                  <c15:dlblFieldTable/>
                  <c15:showDataLabelsRange val="0"/>
                </c:ext>
                <c:ext xmlns:c16="http://schemas.microsoft.com/office/drawing/2014/chart" uri="{C3380CC4-5D6E-409C-BE32-E72D297353CC}">
                  <c16:uniqueId val="{00000001-D368-4213-A5BF-C9E68FF4E7E5}"/>
                </c:ext>
              </c:extLst>
            </c:dLbl>
            <c:dLbl>
              <c:idx val="1"/>
              <c:layout>
                <c:manualLayout>
                  <c:x val="-1.4351924759405074E-2"/>
                  <c:y val="-2.0049868766404199E-2"/>
                </c:manualLayout>
              </c:layout>
              <c:tx>
                <c:rich>
                  <a:bodyPr rot="0" spcFirstLastPara="1" vertOverflow="ellipsis" vert="horz" wrap="square" anchor="ctr" anchorCtr="1"/>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r>
                      <a:rPr lang="en-US" sz="1800">
                        <a:solidFill>
                          <a:sysClr val="windowText" lastClr="000000"/>
                        </a:solidFill>
                      </a:rPr>
                      <a:t>Year </a:t>
                    </a:r>
                    <a:fld id="{697F1E80-89DB-42F8-9E97-CCBC44C69341}" type="CATEGORYNAME">
                      <a:rPr lang="en-US" sz="1800">
                        <a:solidFill>
                          <a:sysClr val="windowText" lastClr="000000"/>
                        </a:solidFill>
                      </a:rPr>
                      <a:pPr>
                        <a:defRPr sz="1800" b="1">
                          <a:solidFill>
                            <a:schemeClr val="bg1"/>
                          </a:solidFill>
                        </a:defRPr>
                      </a:pPr>
                      <a:t>[CATEGORY NAME]</a:t>
                    </a:fld>
                    <a:r>
                      <a:rPr lang="en-US" sz="1800" baseline="0">
                        <a:solidFill>
                          <a:sysClr val="windowText" lastClr="000000"/>
                        </a:solidFill>
                      </a:rPr>
                      <a:t> </a:t>
                    </a:r>
                    <a:fld id="{2561C547-F024-4C86-A260-C24456C6F610}" type="VALUE">
                      <a:rPr lang="en-US" sz="1800" baseline="0">
                        <a:solidFill>
                          <a:sysClr val="windowText" lastClr="000000"/>
                        </a:solidFill>
                      </a:rPr>
                      <a:pPr>
                        <a:defRPr sz="1800" b="1">
                          <a:solidFill>
                            <a:schemeClr val="bg1"/>
                          </a:solidFill>
                        </a:defRPr>
                      </a:pPr>
                      <a:t>[VALUE]</a:t>
                    </a:fld>
                    <a:endParaRPr lang="en-US" sz="1800" baseline="0">
                      <a:solidFill>
                        <a:sysClr val="windowText" lastClr="000000"/>
                      </a:solidFill>
                    </a:endParaRPr>
                  </a:p>
                </c:rich>
              </c:tx>
              <c:numFmt formatCode="#,##0" sourceLinked="0"/>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4511548556430444"/>
                      <c:h val="0.17264566929133859"/>
                    </c:manualLayout>
                  </c15:layout>
                  <c15:dlblFieldTable/>
                  <c15:showDataLabelsRange val="0"/>
                </c:ext>
                <c:ext xmlns:c16="http://schemas.microsoft.com/office/drawing/2014/chart" uri="{C3380CC4-5D6E-409C-BE32-E72D297353CC}">
                  <c16:uniqueId val="{00000003-D368-4213-A5BF-C9E68FF4E7E5}"/>
                </c:ext>
              </c:extLst>
            </c:dLbl>
            <c:numFmt formatCode="#,##0" sourceLinked="0"/>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howLeaderLines val="0"/>
            <c:extLst>
              <c:ext xmlns:c15="http://schemas.microsoft.com/office/drawing/2012/chart" uri="{CE6537A1-D6FC-4f65-9D91-7224C49458BB}"/>
            </c:extLst>
          </c:dLbls>
          <c:cat>
            <c:numRef>
              <c:f>'Remedial Pop Tables-Graphs'!$E$9:$E$10</c:f>
              <c:numCache>
                <c:formatCode>General</c:formatCode>
                <c:ptCount val="2"/>
                <c:pt idx="0">
                  <c:v>2024</c:v>
                </c:pt>
                <c:pt idx="1">
                  <c:v>2023</c:v>
                </c:pt>
              </c:numCache>
            </c:numRef>
          </c:cat>
          <c:val>
            <c:numRef>
              <c:f>'Remedial Pop Tables-Graphs'!$F$9:$F$10</c:f>
              <c:numCache>
                <c:formatCode>General</c:formatCode>
                <c:ptCount val="2"/>
                <c:pt idx="0">
                  <c:v>6710</c:v>
                </c:pt>
                <c:pt idx="1">
                  <c:v>757</c:v>
                </c:pt>
              </c:numCache>
            </c:numRef>
          </c:val>
          <c:extLst>
            <c:ext xmlns:c16="http://schemas.microsoft.com/office/drawing/2014/chart" uri="{C3380CC4-5D6E-409C-BE32-E72D297353CC}">
              <c16:uniqueId val="{00000004-D368-4213-A5BF-C9E68FF4E7E5}"/>
            </c:ext>
          </c:extLst>
        </c:ser>
        <c:dLbls>
          <c:showLegendKey val="0"/>
          <c:showVal val="1"/>
          <c:showCatName val="0"/>
          <c:showSerName val="0"/>
          <c:showPercent val="0"/>
          <c:showBubbleSize val="0"/>
          <c:showLeaderLines val="0"/>
        </c:dLbls>
        <c:firstSliceAng val="199"/>
        <c:holeSize val="50"/>
      </c:doughnutChart>
      <c:spPr>
        <a:noFill/>
        <a:ln>
          <a:noFill/>
        </a:ln>
        <a:effectLst/>
      </c:spPr>
    </c:plotArea>
    <c:plotVisOnly val="1"/>
    <c:dispBlanksAs val="gap"/>
    <c:showDLblsOverMax val="0"/>
  </c:chart>
  <c:spPr>
    <a:solidFill>
      <a:schemeClr val="bg1"/>
    </a:solidFill>
    <a:ln w="28575" cap="flat" cmpd="sng" algn="ctr">
      <a:solidFill>
        <a:srgbClr val="3F3F3F"/>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2000" b="1"/>
              <a:t>Institution Type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2722769028871392"/>
          <c:y val="0.17144065325167684"/>
          <c:w val="0.75943350831146106"/>
          <c:h val="0.75943350831146106"/>
        </c:manualLayout>
      </c:layout>
      <c:doughnutChart>
        <c:varyColors val="1"/>
        <c:ser>
          <c:idx val="0"/>
          <c:order val="0"/>
          <c:tx>
            <c:strRef>
              <c:f>'Remedial Pop Tables-Graphs'!$F$14</c:f>
              <c:strCache>
                <c:ptCount val="1"/>
                <c:pt idx="0">
                  <c:v>Count</c:v>
                </c:pt>
              </c:strCache>
            </c:strRef>
          </c:tx>
          <c:dPt>
            <c:idx val="0"/>
            <c:bubble3D val="0"/>
            <c:spPr>
              <a:solidFill>
                <a:srgbClr val="C00000"/>
              </a:solidFill>
              <a:ln w="19050">
                <a:solidFill>
                  <a:schemeClr val="lt1"/>
                </a:solidFill>
              </a:ln>
              <a:effectLst/>
            </c:spPr>
            <c:extLst>
              <c:ext xmlns:c16="http://schemas.microsoft.com/office/drawing/2014/chart" uri="{C3380CC4-5D6E-409C-BE32-E72D297353CC}">
                <c16:uniqueId val="{00000001-CDB8-4AA7-98EF-D1482D961220}"/>
              </c:ext>
            </c:extLst>
          </c:dPt>
          <c:dPt>
            <c:idx val="1"/>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3-CDB8-4AA7-98EF-D1482D961220}"/>
              </c:ext>
            </c:extLst>
          </c:dPt>
          <c:dLbls>
            <c:dLbl>
              <c:idx val="0"/>
              <c:showLegendKey val="0"/>
              <c:showVal val="1"/>
              <c:showCatName val="1"/>
              <c:showSerName val="0"/>
              <c:showPercent val="0"/>
              <c:showBubbleSize val="0"/>
              <c:separator>
</c:separator>
              <c:extLst>
                <c:ext xmlns:c15="http://schemas.microsoft.com/office/drawing/2012/chart" uri="{CE6537A1-D6FC-4f65-9D91-7224C49458BB}">
                  <c15:layout>
                    <c:manualLayout>
                      <c:w val="0.26497244094488187"/>
                      <c:h val="0.23455555555555554"/>
                    </c:manualLayout>
                  </c15:layout>
                </c:ext>
                <c:ext xmlns:c16="http://schemas.microsoft.com/office/drawing/2014/chart" uri="{C3380CC4-5D6E-409C-BE32-E72D297353CC}">
                  <c16:uniqueId val="{00000001-CDB8-4AA7-98EF-D1482D961220}"/>
                </c:ext>
              </c:extLst>
            </c:dLbl>
            <c:dLbl>
              <c:idx val="1"/>
              <c:layout>
                <c:manualLayout>
                  <c:x val="-5.4282719377059003E-4"/>
                  <c:y val="-7.4402158063575389E-3"/>
                </c:manualLayout>
              </c:layout>
              <c:numFmt formatCode="#,##0" sourceLinked="0"/>
              <c:spPr>
                <a:noFill/>
                <a:ln>
                  <a:noFill/>
                </a:ln>
                <a:effectLst/>
              </c:spPr>
              <c:txPr>
                <a:bodyPr rot="0" spcFirstLastPara="1" vertOverflow="ellipsis" vert="horz" wrap="square" lIns="0" tIns="0" rIns="0" bIns="0" anchor="ctr" anchorCtr="1"/>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manualLayout>
                      <c:w val="0.28381933508311463"/>
                      <c:h val="0.22569291338582675"/>
                    </c:manualLayout>
                  </c15:layout>
                </c:ext>
                <c:ext xmlns:c16="http://schemas.microsoft.com/office/drawing/2014/chart" uri="{C3380CC4-5D6E-409C-BE32-E72D297353CC}">
                  <c16:uniqueId val="{00000003-CDB8-4AA7-98EF-D1482D961220}"/>
                </c:ext>
              </c:extLst>
            </c:dLbl>
            <c:numFmt formatCode="#,##0" sourceLinked="0"/>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'Remedial Pop Tables-Graphs'!$E$15:$E$16</c:f>
              <c:strCache>
                <c:ptCount val="2"/>
                <c:pt idx="0">
                  <c:v>4 year</c:v>
                </c:pt>
                <c:pt idx="1">
                  <c:v>2 year</c:v>
                </c:pt>
              </c:strCache>
            </c:strRef>
          </c:cat>
          <c:val>
            <c:numRef>
              <c:f>'Remedial Pop Tables-Graphs'!$F$15:$F$16</c:f>
              <c:numCache>
                <c:formatCode>General</c:formatCode>
                <c:ptCount val="2"/>
                <c:pt idx="0">
                  <c:v>4603</c:v>
                </c:pt>
                <c:pt idx="1">
                  <c:v>2864</c:v>
                </c:pt>
              </c:numCache>
            </c:numRef>
          </c:val>
          <c:extLst>
            <c:ext xmlns:c16="http://schemas.microsoft.com/office/drawing/2014/chart" uri="{C3380CC4-5D6E-409C-BE32-E72D297353CC}">
              <c16:uniqueId val="{00000004-CDB8-4AA7-98EF-D1482D961220}"/>
            </c:ext>
          </c:extLst>
        </c:ser>
        <c:dLbls>
          <c:showLegendKey val="0"/>
          <c:showVal val="1"/>
          <c:showCatName val="0"/>
          <c:showSerName val="0"/>
          <c:showPercent val="0"/>
          <c:showBubbleSize val="0"/>
          <c:showLeaderLines val="1"/>
        </c:dLbls>
        <c:firstSliceAng val="25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solidFill>
      <a:round/>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1339785651793526E-2"/>
          <c:y val="0.15061596467108279"/>
          <c:w val="0.45755517539474233"/>
          <c:h val="0.73208828063158771"/>
        </c:manualLayout>
      </c:layout>
      <c:doughnutChart>
        <c:varyColors val="1"/>
        <c:ser>
          <c:idx val="0"/>
          <c:order val="0"/>
          <c:tx>
            <c:strRef>
              <c:f>'Remedial Pop Tables-Graphs'!$J$115</c:f>
              <c:strCache>
                <c:ptCount val="1"/>
                <c:pt idx="0">
                  <c:v>Percentage</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1-310F-4A3A-B7C4-D18192DC0034}"/>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310F-4A3A-B7C4-D18192DC0034}"/>
              </c:ext>
            </c:extLst>
          </c:dPt>
          <c:dPt>
            <c:idx val="2"/>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5-310F-4A3A-B7C4-D18192DC0034}"/>
              </c:ext>
            </c:extLst>
          </c:dPt>
          <c:dPt>
            <c:idx val="3"/>
            <c:bubble3D val="0"/>
            <c:spPr>
              <a:solidFill>
                <a:schemeClr val="accent6"/>
              </a:solidFill>
              <a:ln w="19050">
                <a:solidFill>
                  <a:schemeClr val="lt1"/>
                </a:solidFill>
              </a:ln>
              <a:effectLst/>
            </c:spPr>
            <c:extLst>
              <c:ext xmlns:c16="http://schemas.microsoft.com/office/drawing/2014/chart" uri="{C3380CC4-5D6E-409C-BE32-E72D297353CC}">
                <c16:uniqueId val="{00000007-310F-4A3A-B7C4-D18192DC0034}"/>
              </c:ext>
            </c:extLst>
          </c:dPt>
          <c:dLbls>
            <c:dLbl>
              <c:idx val="0"/>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310F-4A3A-B7C4-D18192DC0034}"/>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'Remedial Pop Tables-Graphs'!$H$116:$H$119</c:f>
              <c:strCache>
                <c:ptCount val="4"/>
                <c:pt idx="0">
                  <c:v>Gateway Remediation</c:v>
                </c:pt>
                <c:pt idx="1">
                  <c:v>Non-Gateway Remediation</c:v>
                </c:pt>
                <c:pt idx="2">
                  <c:v>Corequisite Remediation</c:v>
                </c:pt>
                <c:pt idx="3">
                  <c:v>Combination of Types</c:v>
                </c:pt>
              </c:strCache>
            </c:strRef>
          </c:cat>
          <c:val>
            <c:numRef>
              <c:f>'Remedial Pop Tables-Graphs'!$J$116:$J$119</c:f>
              <c:numCache>
                <c:formatCode>0%</c:formatCode>
                <c:ptCount val="4"/>
                <c:pt idx="0">
                  <c:v>0.13325297977768849</c:v>
                </c:pt>
                <c:pt idx="1">
                  <c:v>7.5666264898888447E-2</c:v>
                </c:pt>
                <c:pt idx="2">
                  <c:v>0.62501674032409271</c:v>
                </c:pt>
                <c:pt idx="3">
                  <c:v>0.16606401499933038</c:v>
                </c:pt>
              </c:numCache>
            </c:numRef>
          </c:val>
          <c:extLst>
            <c:ext xmlns:c16="http://schemas.microsoft.com/office/drawing/2014/chart" uri="{C3380CC4-5D6E-409C-BE32-E72D297353CC}">
              <c16:uniqueId val="{00000008-310F-4A3A-B7C4-D18192DC0034}"/>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2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51037644160493245"/>
          <c:y val="0.15422241496142472"/>
          <c:w val="0.47474256342957133"/>
          <c:h val="0.70371453568303965"/>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rgbClr val="3F3F3F"/>
      </a:solid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'Remedial Pop Tables-Graphs'!$C$116</c:f>
              <c:strCache>
                <c:ptCount val="1"/>
                <c:pt idx="0">
                  <c:v>Gateway</c:v>
                </c:pt>
              </c:strCache>
            </c:strRef>
          </c:tx>
          <c:spPr>
            <a:solidFill>
              <a:srgbClr val="FFC000"/>
            </a:solidFill>
            <a:ln>
              <a:noFill/>
            </a:ln>
            <a:effectLst/>
          </c:spPr>
          <c:invertIfNegative val="0"/>
          <c:cat>
            <c:strRef>
              <c:f>'Remedial Pop Tables-Graphs'!$B$117:$B$123</c:f>
              <c:strCache>
                <c:ptCount val="7"/>
                <c:pt idx="0">
                  <c:v>Math Only</c:v>
                </c:pt>
                <c:pt idx="1">
                  <c:v>English Only</c:v>
                </c:pt>
                <c:pt idx="2">
                  <c:v>Reading Only</c:v>
                </c:pt>
                <c:pt idx="3">
                  <c:v>Math &amp; English</c:v>
                </c:pt>
                <c:pt idx="4">
                  <c:v>Math &amp; Reading</c:v>
                </c:pt>
                <c:pt idx="5">
                  <c:v>English &amp; Reading</c:v>
                </c:pt>
                <c:pt idx="6">
                  <c:v>All</c:v>
                </c:pt>
              </c:strCache>
            </c:strRef>
          </c:cat>
          <c:val>
            <c:numRef>
              <c:f>'Remedial Pop Tables-Graphs'!$C$117:$C$123</c:f>
              <c:numCache>
                <c:formatCode>#,##0</c:formatCode>
                <c:ptCount val="7"/>
                <c:pt idx="0">
                  <c:v>484</c:v>
                </c:pt>
                <c:pt idx="1">
                  <c:v>149</c:v>
                </c:pt>
                <c:pt idx="2">
                  <c:v>75</c:v>
                </c:pt>
                <c:pt idx="3">
                  <c:v>146</c:v>
                </c:pt>
                <c:pt idx="4">
                  <c:v>15</c:v>
                </c:pt>
                <c:pt idx="5">
                  <c:v>72</c:v>
                </c:pt>
                <c:pt idx="6">
                  <c:v>54</c:v>
                </c:pt>
              </c:numCache>
            </c:numRef>
          </c:val>
          <c:extLst>
            <c:ext xmlns:c16="http://schemas.microsoft.com/office/drawing/2014/chart" uri="{C3380CC4-5D6E-409C-BE32-E72D297353CC}">
              <c16:uniqueId val="{00000000-44C1-4E98-B378-88691B956893}"/>
            </c:ext>
          </c:extLst>
        </c:ser>
        <c:ser>
          <c:idx val="1"/>
          <c:order val="1"/>
          <c:tx>
            <c:strRef>
              <c:f>'Remedial Pop Tables-Graphs'!$D$116</c:f>
              <c:strCache>
                <c:ptCount val="1"/>
                <c:pt idx="0">
                  <c:v>Non-Gateway</c:v>
                </c:pt>
              </c:strCache>
            </c:strRef>
          </c:tx>
          <c:spPr>
            <a:solidFill>
              <a:srgbClr val="C00000"/>
            </a:solidFill>
            <a:ln>
              <a:noFill/>
            </a:ln>
            <a:effectLst/>
          </c:spPr>
          <c:invertIfNegative val="0"/>
          <c:cat>
            <c:strRef>
              <c:f>'Remedial Pop Tables-Graphs'!$B$117:$B$123</c:f>
              <c:strCache>
                <c:ptCount val="7"/>
                <c:pt idx="0">
                  <c:v>Math Only</c:v>
                </c:pt>
                <c:pt idx="1">
                  <c:v>English Only</c:v>
                </c:pt>
                <c:pt idx="2">
                  <c:v>Reading Only</c:v>
                </c:pt>
                <c:pt idx="3">
                  <c:v>Math &amp; English</c:v>
                </c:pt>
                <c:pt idx="4">
                  <c:v>Math &amp; Reading</c:v>
                </c:pt>
                <c:pt idx="5">
                  <c:v>English &amp; Reading</c:v>
                </c:pt>
                <c:pt idx="6">
                  <c:v>All</c:v>
                </c:pt>
              </c:strCache>
            </c:strRef>
          </c:cat>
          <c:val>
            <c:numRef>
              <c:f>'Remedial Pop Tables-Graphs'!$D$117:$D$123</c:f>
              <c:numCache>
                <c:formatCode>#,##0</c:formatCode>
                <c:ptCount val="7"/>
                <c:pt idx="0">
                  <c:v>426</c:v>
                </c:pt>
                <c:pt idx="1">
                  <c:v>19</c:v>
                </c:pt>
                <c:pt idx="2">
                  <c:v>5</c:v>
                </c:pt>
                <c:pt idx="3">
                  <c:v>9</c:v>
                </c:pt>
                <c:pt idx="4">
                  <c:v>3</c:v>
                </c:pt>
                <c:pt idx="5">
                  <c:v>52</c:v>
                </c:pt>
                <c:pt idx="6">
                  <c:v>51</c:v>
                </c:pt>
              </c:numCache>
            </c:numRef>
          </c:val>
          <c:extLst>
            <c:ext xmlns:c16="http://schemas.microsoft.com/office/drawing/2014/chart" uri="{C3380CC4-5D6E-409C-BE32-E72D297353CC}">
              <c16:uniqueId val="{00000001-44C1-4E98-B378-88691B956893}"/>
            </c:ext>
          </c:extLst>
        </c:ser>
        <c:ser>
          <c:idx val="2"/>
          <c:order val="2"/>
          <c:tx>
            <c:strRef>
              <c:f>'Remedial Pop Tables-Graphs'!$E$116</c:f>
              <c:strCache>
                <c:ptCount val="1"/>
                <c:pt idx="0">
                  <c:v>Corequisite</c:v>
                </c:pt>
              </c:strCache>
            </c:strRef>
          </c:tx>
          <c:spPr>
            <a:solidFill>
              <a:schemeClr val="accent5">
                <a:lumMod val="50000"/>
              </a:schemeClr>
            </a:solidFill>
            <a:ln>
              <a:noFill/>
            </a:ln>
            <a:effectLst/>
          </c:spPr>
          <c:invertIfNegative val="0"/>
          <c:cat>
            <c:strRef>
              <c:f>'Remedial Pop Tables-Graphs'!$B$117:$B$123</c:f>
              <c:strCache>
                <c:ptCount val="7"/>
                <c:pt idx="0">
                  <c:v>Math Only</c:v>
                </c:pt>
                <c:pt idx="1">
                  <c:v>English Only</c:v>
                </c:pt>
                <c:pt idx="2">
                  <c:v>Reading Only</c:v>
                </c:pt>
                <c:pt idx="3">
                  <c:v>Math &amp; English</c:v>
                </c:pt>
                <c:pt idx="4">
                  <c:v>Math &amp; Reading</c:v>
                </c:pt>
                <c:pt idx="5">
                  <c:v>English &amp; Reading</c:v>
                </c:pt>
                <c:pt idx="6">
                  <c:v>All</c:v>
                </c:pt>
              </c:strCache>
            </c:strRef>
          </c:cat>
          <c:val>
            <c:numRef>
              <c:f>'Remedial Pop Tables-Graphs'!$E$117:$E$123</c:f>
              <c:numCache>
                <c:formatCode>#,##0</c:formatCode>
                <c:ptCount val="7"/>
                <c:pt idx="0">
                  <c:v>2948</c:v>
                </c:pt>
                <c:pt idx="1">
                  <c:v>344</c:v>
                </c:pt>
                <c:pt idx="2">
                  <c:v>2</c:v>
                </c:pt>
                <c:pt idx="3">
                  <c:v>558</c:v>
                </c:pt>
                <c:pt idx="4">
                  <c:v>2</c:v>
                </c:pt>
                <c:pt idx="5">
                  <c:v>362</c:v>
                </c:pt>
                <c:pt idx="6">
                  <c:v>451</c:v>
                </c:pt>
              </c:numCache>
            </c:numRef>
          </c:val>
          <c:extLst>
            <c:ext xmlns:c16="http://schemas.microsoft.com/office/drawing/2014/chart" uri="{C3380CC4-5D6E-409C-BE32-E72D297353CC}">
              <c16:uniqueId val="{00000002-44C1-4E98-B378-88691B956893}"/>
            </c:ext>
          </c:extLst>
        </c:ser>
        <c:ser>
          <c:idx val="3"/>
          <c:order val="3"/>
          <c:tx>
            <c:strRef>
              <c:f>'Remedial Pop Tables-Graphs'!$F$116</c:f>
              <c:strCache>
                <c:ptCount val="1"/>
                <c:pt idx="0">
                  <c:v>Combination of Types</c:v>
                </c:pt>
              </c:strCache>
            </c:strRef>
          </c:tx>
          <c:spPr>
            <a:solidFill>
              <a:schemeClr val="accent6"/>
            </a:solidFill>
            <a:ln>
              <a:noFill/>
            </a:ln>
            <a:effectLst/>
          </c:spPr>
          <c:invertIfNegative val="0"/>
          <c:cat>
            <c:strRef>
              <c:f>'Remedial Pop Tables-Graphs'!$B$117:$B$123</c:f>
              <c:strCache>
                <c:ptCount val="7"/>
                <c:pt idx="0">
                  <c:v>Math Only</c:v>
                </c:pt>
                <c:pt idx="1">
                  <c:v>English Only</c:v>
                </c:pt>
                <c:pt idx="2">
                  <c:v>Reading Only</c:v>
                </c:pt>
                <c:pt idx="3">
                  <c:v>Math &amp; English</c:v>
                </c:pt>
                <c:pt idx="4">
                  <c:v>Math &amp; Reading</c:v>
                </c:pt>
                <c:pt idx="5">
                  <c:v>English &amp; Reading</c:v>
                </c:pt>
                <c:pt idx="6">
                  <c:v>All</c:v>
                </c:pt>
              </c:strCache>
            </c:strRef>
          </c:cat>
          <c:val>
            <c:numRef>
              <c:f>'Remedial Pop Tables-Graphs'!$F$117:$F$123</c:f>
              <c:numCache>
                <c:formatCode>#,##0</c:formatCode>
                <c:ptCount val="7"/>
                <c:pt idx="0">
                  <c:v>0</c:v>
                </c:pt>
                <c:pt idx="1">
                  <c:v>0</c:v>
                </c:pt>
                <c:pt idx="2">
                  <c:v>0</c:v>
                </c:pt>
                <c:pt idx="3">
                  <c:v>318</c:v>
                </c:pt>
                <c:pt idx="4">
                  <c:v>88</c:v>
                </c:pt>
                <c:pt idx="5">
                  <c:v>67</c:v>
                </c:pt>
                <c:pt idx="6">
                  <c:v>767</c:v>
                </c:pt>
              </c:numCache>
            </c:numRef>
          </c:val>
          <c:extLst>
            <c:ext xmlns:c16="http://schemas.microsoft.com/office/drawing/2014/chart" uri="{C3380CC4-5D6E-409C-BE32-E72D297353CC}">
              <c16:uniqueId val="{00000003-44C1-4E98-B378-88691B956893}"/>
            </c:ext>
          </c:extLst>
        </c:ser>
        <c:dLbls>
          <c:showLegendKey val="0"/>
          <c:showVal val="0"/>
          <c:showCatName val="0"/>
          <c:showSerName val="0"/>
          <c:showPercent val="0"/>
          <c:showBubbleSize val="0"/>
        </c:dLbls>
        <c:gapWidth val="50"/>
        <c:overlap val="100"/>
        <c:axId val="956849344"/>
        <c:axId val="956842144"/>
      </c:barChart>
      <c:catAx>
        <c:axId val="9568493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56842144"/>
        <c:crosses val="autoZero"/>
        <c:auto val="1"/>
        <c:lblAlgn val="ctr"/>
        <c:lblOffset val="100"/>
        <c:noMultiLvlLbl val="0"/>
      </c:catAx>
      <c:valAx>
        <c:axId val="956842144"/>
        <c:scaling>
          <c:orientation val="minMax"/>
          <c:max val="3500"/>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95684934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8575" cap="flat" cmpd="sng" algn="ctr">
      <a:solidFill>
        <a:sysClr val="windowText" lastClr="000000"/>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94ACE8-6974-41ED-8FCE-486CB5E33B03}" type="datetimeFigureOut">
              <a:rPr lang="en-US" smtClean="0"/>
              <a:t>7/29/2026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BCD105-E55B-43B6-B60C-E00C7F49BE73}" type="slidenum">
              <a:rPr lang="en-US" smtClean="0"/>
              <a:t>‹#›</a:t>
            </a:fld>
            <a:endParaRPr lang="en-US"/>
          </a:p>
        </p:txBody>
      </p:sp>
    </p:spTree>
    <p:extLst>
      <p:ext uri="{BB962C8B-B14F-4D97-AF65-F5344CB8AC3E}">
        <p14:creationId xmlns:p14="http://schemas.microsoft.com/office/powerpoint/2010/main" val="334762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BCD105-E55B-43B6-B60C-E00C7F49BE73}" type="slidenum">
              <a:rPr lang="en-US" smtClean="0"/>
              <a:t>5</a:t>
            </a:fld>
            <a:endParaRPr lang="en-US"/>
          </a:p>
        </p:txBody>
      </p:sp>
    </p:spTree>
    <p:extLst>
      <p:ext uri="{BB962C8B-B14F-4D97-AF65-F5344CB8AC3E}">
        <p14:creationId xmlns:p14="http://schemas.microsoft.com/office/powerpoint/2010/main" val="2313628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f54e5096b5_0_35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g3f54e5096b5_0_3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f54e5096b5_0_35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9" name="Google Shape;259;g3f54e5096b5_0_3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f54e5096b5_0_45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 hands-on and experienced based learning that engages all learners.  From STEM resources, equipment, and standards aligned HQIM curriculum to competition and one-of-a-kind experiences, AGFC is taking outdoor learning across campus statewide. </a:t>
            </a:r>
            <a:endParaRPr/>
          </a:p>
        </p:txBody>
      </p:sp>
      <p:sp>
        <p:nvSpPr>
          <p:cNvPr id="312" name="Google Shape;312;g3f54e5096b5_0_4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3f54e5096b5_0_4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3f54e5096b5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f54e5096b5_0_47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g3f54e5096b5_0_4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f54e5096b5_0_4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3f54e5096b5_0_4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54e5096b5_0_53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 hands-on and experienced based learning that engages all learners.  From STEM resources, equipment, and standards aligned HQIM curriculum to competition and one-of-a-kind experiences, AGFC is taking outdoor learning across campus statewide. </a:t>
            </a:r>
            <a:endParaRPr/>
          </a:p>
        </p:txBody>
      </p:sp>
      <p:sp>
        <p:nvSpPr>
          <p:cNvPr id="341" name="Google Shape;341;g3f54e5096b5_0_5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f54e5096b5_0_5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f54e5096b5_0_5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f54e5096b5_0_64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6" name="Google Shape;356;g3f54e5096b5_0_6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3f54e5096b5_0_65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g3f54e5096b5_0_6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BCD105-E55B-43B6-B60C-E00C7F49BE73}" type="slidenum">
              <a:rPr lang="en-US" smtClean="0"/>
              <a:t>8</a:t>
            </a:fld>
            <a:endParaRPr lang="en-US"/>
          </a:p>
        </p:txBody>
      </p:sp>
    </p:spTree>
    <p:extLst>
      <p:ext uri="{BB962C8B-B14F-4D97-AF65-F5344CB8AC3E}">
        <p14:creationId xmlns:p14="http://schemas.microsoft.com/office/powerpoint/2010/main" val="3598446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f54e5096b5_0_718: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 hands-on and experienced based learning that engages all learners.  From STEM resources, equipment, and standards aligned HQIM curriculum to competition and one-of-a-kind experiences, AGFC is taking outdoor learning across campus statewide. </a:t>
            </a:r>
            <a:endParaRPr/>
          </a:p>
        </p:txBody>
      </p:sp>
      <p:sp>
        <p:nvSpPr>
          <p:cNvPr id="377" name="Google Shape;377;g3f54e5096b5_0_7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f54e5096b5_0_72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3" name="Google Shape;383;g3f54e5096b5_0_7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f54e5096b5_0_72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2" name="Google Shape;392;g3f54e5096b5_0_7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3f54e5096b5_0_79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9" name="Google Shape;399;g3f54e5096b5_0_7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f54e5096b5_0_80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After experiencing so much success with the K-12 model, we worked to develop a similar framework that would bring the same level of opportunity and engagement to college students.</a:t>
            </a:r>
            <a:endParaRPr/>
          </a:p>
          <a:p>
            <a:pPr marL="0" lvl="0" indent="0" algn="l" rtl="0">
              <a:spcBef>
                <a:spcPts val="0"/>
              </a:spcBef>
              <a:spcAft>
                <a:spcPts val="0"/>
              </a:spcAft>
              <a:buNone/>
            </a:pPr>
            <a:r>
              <a:rPr lang="en"/>
              <a:t>The AGFC Collegiate School of Conservation Leadership designation is available to any post-secondary school in Arkansas (Public or Private College or University, Two-Year Community/Technical Colleges, Including but not limited to, undergraduate and graduate programs).</a:t>
            </a:r>
            <a:endParaRPr/>
          </a:p>
          <a:p>
            <a:pPr marL="0" lvl="0" indent="0" algn="l" rtl="0">
              <a:spcBef>
                <a:spcPts val="0"/>
              </a:spcBef>
              <a:spcAft>
                <a:spcPts val="0"/>
              </a:spcAft>
              <a:buNone/>
            </a:pPr>
            <a:r>
              <a:rPr lang="en"/>
              <a:t>Similar to the K-12 model there are 12 conservation focused requirements for the school to complete that help bridge the gap between academics and the outdoors. It requires involvement throughout the school, breaking down academic silos. Through this program, students will have the opportunity to participate in AGFC Professional Development, gain real-world, hands-on experiences, and leverage AGFC mentorship.</a:t>
            </a:r>
            <a:endParaRPr/>
          </a:p>
          <a:p>
            <a:pPr marL="0" lvl="0" indent="0" algn="l" rtl="0">
              <a:spcBef>
                <a:spcPts val="0"/>
              </a:spcBef>
              <a:spcAft>
                <a:spcPts val="0"/>
              </a:spcAft>
              <a:buNone/>
            </a:pPr>
            <a:r>
              <a:rPr lang="en"/>
              <a:t>AGFC will formally recognize each institution for incorporating conservation into learning, promoting outdoor recreation, and actively contributing to protecting Arkansas’s natural resources.</a:t>
            </a:r>
            <a:endParaRPr/>
          </a:p>
        </p:txBody>
      </p:sp>
      <p:sp>
        <p:nvSpPr>
          <p:cNvPr id="405" name="Google Shape;405;g3f54e5096b5_0_8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f56d5a1d60_0_23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f56d5a1d60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AGFC will continue to increase outdoor learning and outdoor recreation opportunities that meet the needs of Arkansas college students.</a:t>
            </a:r>
            <a:endParaRPr/>
          </a:p>
          <a:p>
            <a:pPr marL="0" lvl="0" indent="0" algn="l" rtl="0">
              <a:spcBef>
                <a:spcPts val="0"/>
              </a:spcBef>
              <a:spcAft>
                <a:spcPts val="0"/>
              </a:spcAft>
              <a:buNone/>
            </a:pPr>
            <a:r>
              <a:rPr lang="en"/>
              <a:t>Success of the program includes connecting with new students and new schools, expanding the reach of our current offerings, and increasing the opportunity for conservation education and outdoor learning that prepares students for their future careers.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f56d5a1d60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f56d5a1d60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Timeline Review</a:t>
            </a:r>
            <a:endParaRPr/>
          </a:p>
          <a:p>
            <a:pPr marL="0" lvl="0" indent="0" algn="l" rtl="0">
              <a:spcBef>
                <a:spcPts val="0"/>
              </a:spcBef>
              <a:spcAft>
                <a:spcPts val="0"/>
              </a:spcAft>
              <a:buNone/>
            </a:pPr>
            <a:r>
              <a:rPr lang="en"/>
              <a:t>Letter of Commitment must include President or Chancellor signature to confirm overall school support.</a:t>
            </a:r>
            <a:endParaRPr/>
          </a:p>
          <a:p>
            <a:pPr marL="0" lvl="0" indent="0" algn="l" rtl="0">
              <a:spcBef>
                <a:spcPts val="0"/>
              </a:spcBef>
              <a:spcAft>
                <a:spcPts val="0"/>
              </a:spcAft>
              <a:buNone/>
            </a:pPr>
            <a:r>
              <a:rPr lang="en"/>
              <a:t>Before I move on from this, I want to emphasize that this designation isn't just a title—it's a high-impact partnership. The success of the K-12 model speaks for itself. We are thrilled about the prospect of working with your school and expanding opportunities for your students.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f93234c1aa_0_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1" name="Google Shape;431;g3f93234c1aa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f93234c1aa_0_1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Each scholarship recipient must complete 40 volunteer hours working on conservation focused projects that are priorities for either AGFC, their school, or their community. </a:t>
            </a:r>
            <a:endParaRPr/>
          </a:p>
          <a:p>
            <a:pPr marL="0" lvl="0" indent="0" algn="l" rtl="0">
              <a:lnSpc>
                <a:spcPct val="100000"/>
              </a:lnSpc>
              <a:spcBef>
                <a:spcPts val="0"/>
              </a:spcBef>
              <a:spcAft>
                <a:spcPts val="0"/>
              </a:spcAft>
              <a:buSzPts val="1100"/>
              <a:buNone/>
            </a:pPr>
            <a:r>
              <a:rPr lang="en"/>
              <a:t>This requirement is designed to facilitate skill development, career readiness, and networking with conservation professionals.</a:t>
            </a:r>
            <a:endParaRPr/>
          </a:p>
        </p:txBody>
      </p:sp>
      <p:sp>
        <p:nvSpPr>
          <p:cNvPr id="437" name="Google Shape;437;g3f93234c1aa_0_16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56d5a1d60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4" name="Google Shape;444;g3f56d5a1d60_0_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8B4EA-C0F5-66E8-1502-BBEB4B9028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C2C60D-8B51-3AA4-7C4C-2455F3A72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4E4161-F1FB-8BAA-7530-F233B76625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3881FA7-7532-7045-9FF2-B874BAD7D3EB}"/>
              </a:ext>
            </a:extLst>
          </p:cNvPr>
          <p:cNvSpPr>
            <a:spLocks noGrp="1"/>
          </p:cNvSpPr>
          <p:nvPr>
            <p:ph type="sldNum" sz="quarter" idx="5"/>
          </p:nvPr>
        </p:nvSpPr>
        <p:spPr/>
        <p:txBody>
          <a:bodyPr/>
          <a:lstStyle/>
          <a:p>
            <a:fld id="{16BCD105-E55B-43B6-B60C-E00C7F49BE73}" type="slidenum">
              <a:rPr lang="en-US" smtClean="0"/>
              <a:t>9</a:t>
            </a:fld>
            <a:endParaRPr lang="en-US"/>
          </a:p>
        </p:txBody>
      </p:sp>
    </p:spTree>
    <p:extLst>
      <p:ext uri="{BB962C8B-B14F-4D97-AF65-F5344CB8AC3E}">
        <p14:creationId xmlns:p14="http://schemas.microsoft.com/office/powerpoint/2010/main" val="24388121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3f56d5a1d60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No matter what position or what division the intern is in, they have opportunities throughout the summer gain experience with other divisions within AGFC.</a:t>
            </a:r>
            <a:endParaRPr/>
          </a:p>
        </p:txBody>
      </p:sp>
      <p:sp>
        <p:nvSpPr>
          <p:cNvPr id="451" name="Google Shape;451;g3f56d5a1d60_0_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f56d5a1d60_0_40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 are happy to also offer internships throughout the academic year. Last year we had a University Outreach Program Coordinator Internship at 4 different schools. This year we are reserving some of these positions for the schools that commit to the Collegiate School of Conservation Leadership program. These interns work with the AGFC Education Division to offer outdoor recreation experiences to students at their school. </a:t>
            </a:r>
            <a:endParaRPr/>
          </a:p>
        </p:txBody>
      </p:sp>
      <p:sp>
        <p:nvSpPr>
          <p:cNvPr id="459" name="Google Shape;459;g3f56d5a1d60_0_4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f56d5a1d60_0_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600"/>
              </a:spcBef>
              <a:spcAft>
                <a:spcPts val="0"/>
              </a:spcAft>
              <a:buClr>
                <a:schemeClr val="dk1"/>
              </a:buClr>
              <a:buSzPts val="1100"/>
              <a:buFont typeface="Arial"/>
              <a:buNone/>
            </a:pPr>
            <a:r>
              <a:rPr lang="en" sz="1200"/>
              <a:t>Participate in habitat protection, restoration and management projects</a:t>
            </a:r>
            <a:endParaRPr sz="1200"/>
          </a:p>
          <a:p>
            <a:pPr marL="0" lvl="0" indent="0" algn="l" rtl="0">
              <a:lnSpc>
                <a:spcPct val="100000"/>
              </a:lnSpc>
              <a:spcBef>
                <a:spcPts val="600"/>
              </a:spcBef>
              <a:spcAft>
                <a:spcPts val="0"/>
              </a:spcAft>
              <a:buClr>
                <a:schemeClr val="dk1"/>
              </a:buClr>
              <a:buSzPts val="1100"/>
              <a:buFont typeface="Arial"/>
              <a:buNone/>
            </a:pPr>
            <a:r>
              <a:rPr lang="en" sz="1200"/>
              <a:t>Learn about conservation issues and the importance of healthy aquatic systems</a:t>
            </a:r>
            <a:endParaRPr sz="1200"/>
          </a:p>
          <a:p>
            <a:pPr marL="0" lvl="0" indent="0" algn="l" rtl="0">
              <a:lnSpc>
                <a:spcPct val="100000"/>
              </a:lnSpc>
              <a:spcBef>
                <a:spcPts val="600"/>
              </a:spcBef>
              <a:spcAft>
                <a:spcPts val="0"/>
              </a:spcAft>
              <a:buClr>
                <a:schemeClr val="dk1"/>
              </a:buClr>
              <a:buSzPts val="1100"/>
              <a:buFont typeface="Arial"/>
              <a:buNone/>
            </a:pPr>
            <a:r>
              <a:rPr lang="en" sz="1200"/>
              <a:t>Gain understanding of what being a fisheries biologist involves and of career opportunities in the field</a:t>
            </a:r>
            <a:endParaRPr sz="1200"/>
          </a:p>
        </p:txBody>
      </p:sp>
      <p:sp>
        <p:nvSpPr>
          <p:cNvPr id="467" name="Google Shape;467;g3f56d5a1d60_0_2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3f9533ca3a9_0_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map represents the locations of the in-state post-secondary institutions where the 2026 summer interns attend. We also had some interns from out of state.</a:t>
            </a:r>
            <a:endParaRPr/>
          </a:p>
          <a:p>
            <a:pPr marL="0" lvl="0" indent="0" algn="l" rtl="0">
              <a:spcBef>
                <a:spcPts val="0"/>
              </a:spcBef>
              <a:spcAft>
                <a:spcPts val="0"/>
              </a:spcAft>
              <a:buNone/>
            </a:pPr>
            <a:r>
              <a:rPr lang="en"/>
              <a:t>The blue stars represent the Arkansas post-secondary institutions that have hosted a University Outreach Intern in the past.</a:t>
            </a:r>
            <a:endParaRPr/>
          </a:p>
        </p:txBody>
      </p:sp>
      <p:sp>
        <p:nvSpPr>
          <p:cNvPr id="475" name="Google Shape;475;g3f9533ca3a9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3f54e5096b5_0_80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Fellowships - highlight those schools and the topics of those projects and what division they align with</a:t>
            </a: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Give Fellows the opportunity to work directly with AGFC on projects align with our mission and provide valuable data and resources to help us accomplish that.</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Ask at the end - As you can see, AGFC offers a variety of engagement opportunities and support for Arkansas college students, but we are just getting started. My questions to you is, how can we get connected to offer these opportunities at your school?</a:t>
            </a:r>
            <a:endParaRPr/>
          </a:p>
        </p:txBody>
      </p:sp>
      <p:sp>
        <p:nvSpPr>
          <p:cNvPr id="499" name="Google Shape;499;g3f54e5096b5_0_8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f54e5096b5_0_7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3f54e5096b5_0_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9230CFA-805A-4FD3-B3A0-DAAA5993DA17}" type="slidenum">
              <a:rPr lang="en-US" noProof="0" smtClean="0"/>
              <a:t>45</a:t>
            </a:fld>
            <a:endParaRPr lang="en-US" noProof="0"/>
          </a:p>
        </p:txBody>
      </p:sp>
    </p:spTree>
    <p:extLst>
      <p:ext uri="{BB962C8B-B14F-4D97-AF65-F5344CB8AC3E}">
        <p14:creationId xmlns:p14="http://schemas.microsoft.com/office/powerpoint/2010/main" val="29962357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1B582-8252-8D9C-D535-ACF67CEF6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5E8F0-15F3-F78E-7FAF-2106481065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4781E-EDE7-8A73-FD9F-EEC209EF102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E81F11-12D4-2A1B-CD1B-5F3CB9C8FEDB}"/>
              </a:ext>
            </a:extLst>
          </p:cNvPr>
          <p:cNvSpPr>
            <a:spLocks noGrp="1"/>
          </p:cNvSpPr>
          <p:nvPr>
            <p:ph type="sldNum" sz="quarter" idx="5"/>
          </p:nvPr>
        </p:nvSpPr>
        <p:spPr/>
        <p:txBody>
          <a:bodyPr/>
          <a:lstStyle/>
          <a:p>
            <a:fld id="{79230CFA-805A-4FD3-B3A0-DAAA5993DA17}" type="slidenum">
              <a:rPr lang="en-US" noProof="0" smtClean="0"/>
              <a:t>46</a:t>
            </a:fld>
            <a:endParaRPr lang="en-US" noProof="0"/>
          </a:p>
        </p:txBody>
      </p:sp>
    </p:spTree>
    <p:extLst>
      <p:ext uri="{BB962C8B-B14F-4D97-AF65-F5344CB8AC3E}">
        <p14:creationId xmlns:p14="http://schemas.microsoft.com/office/powerpoint/2010/main" val="16677851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318B4-BC32-D6BC-A10A-6E63195541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7081EF-53DD-ED2D-2202-79D7FA661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88BF43-1254-9158-40D3-BDBF29E7D9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85C1E1-6F6E-2E26-C0C8-B350C720D7A7}"/>
              </a:ext>
            </a:extLst>
          </p:cNvPr>
          <p:cNvSpPr>
            <a:spLocks noGrp="1"/>
          </p:cNvSpPr>
          <p:nvPr>
            <p:ph type="sldNum" sz="quarter" idx="5"/>
          </p:nvPr>
        </p:nvSpPr>
        <p:spPr/>
        <p:txBody>
          <a:bodyPr/>
          <a:lstStyle/>
          <a:p>
            <a:fld id="{79230CFA-805A-4FD3-B3A0-DAAA5993DA17}" type="slidenum">
              <a:rPr lang="en-US" noProof="0" smtClean="0"/>
              <a:t>47</a:t>
            </a:fld>
            <a:endParaRPr lang="en-US" noProof="0"/>
          </a:p>
        </p:txBody>
      </p:sp>
    </p:spTree>
    <p:extLst>
      <p:ext uri="{BB962C8B-B14F-4D97-AF65-F5344CB8AC3E}">
        <p14:creationId xmlns:p14="http://schemas.microsoft.com/office/powerpoint/2010/main" val="733682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2FCF4-3D15-6FA7-CCE8-384563BA7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6BC83-1F6E-BF56-02A9-CB1442DED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2611D-4C5F-DCAE-25CC-25B5980F8A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9D800F-DEE2-0820-CE70-E78904D5E0BE}"/>
              </a:ext>
            </a:extLst>
          </p:cNvPr>
          <p:cNvSpPr>
            <a:spLocks noGrp="1"/>
          </p:cNvSpPr>
          <p:nvPr>
            <p:ph type="sldNum" sz="quarter" idx="5"/>
          </p:nvPr>
        </p:nvSpPr>
        <p:spPr/>
        <p:txBody>
          <a:bodyPr/>
          <a:lstStyle/>
          <a:p>
            <a:fld id="{79230CFA-805A-4FD3-B3A0-DAAA5993DA17}" type="slidenum">
              <a:rPr lang="en-US" noProof="0" smtClean="0"/>
              <a:t>48</a:t>
            </a:fld>
            <a:endParaRPr lang="en-US" noProof="0"/>
          </a:p>
        </p:txBody>
      </p:sp>
    </p:spTree>
    <p:extLst>
      <p:ext uri="{BB962C8B-B14F-4D97-AF65-F5344CB8AC3E}">
        <p14:creationId xmlns:p14="http://schemas.microsoft.com/office/powerpoint/2010/main" val="2969154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f54e5096b5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8" name="Google Shape;208;g3f54e5096b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BF2B-1ABC-3364-C208-1199E6FFC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9679E-8E08-91D7-145D-AA05C3AC69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1409FF-6BF5-E409-885A-20AF23732C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C9D340-CEB1-1FAB-2FF9-9620B742B3BB}"/>
              </a:ext>
            </a:extLst>
          </p:cNvPr>
          <p:cNvSpPr>
            <a:spLocks noGrp="1"/>
          </p:cNvSpPr>
          <p:nvPr>
            <p:ph type="sldNum" sz="quarter" idx="5"/>
          </p:nvPr>
        </p:nvSpPr>
        <p:spPr/>
        <p:txBody>
          <a:bodyPr/>
          <a:lstStyle/>
          <a:p>
            <a:fld id="{79230CFA-805A-4FD3-B3A0-DAAA5993DA17}" type="slidenum">
              <a:rPr lang="en-US" noProof="0" smtClean="0"/>
              <a:t>49</a:t>
            </a:fld>
            <a:endParaRPr lang="en-US" noProof="0"/>
          </a:p>
        </p:txBody>
      </p:sp>
    </p:spTree>
    <p:extLst>
      <p:ext uri="{BB962C8B-B14F-4D97-AF65-F5344CB8AC3E}">
        <p14:creationId xmlns:p14="http://schemas.microsoft.com/office/powerpoint/2010/main" val="13001355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12081-2446-9379-B225-2CD2885F0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CB4FE-488B-EDFE-BB16-9A77D4275A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965C7-30B8-F1B5-2913-A1E7ACA9FB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8A892E-A085-FAEA-2158-282295082C44}"/>
              </a:ext>
            </a:extLst>
          </p:cNvPr>
          <p:cNvSpPr>
            <a:spLocks noGrp="1"/>
          </p:cNvSpPr>
          <p:nvPr>
            <p:ph type="sldNum" sz="quarter" idx="5"/>
          </p:nvPr>
        </p:nvSpPr>
        <p:spPr/>
        <p:txBody>
          <a:bodyPr/>
          <a:lstStyle/>
          <a:p>
            <a:fld id="{79230CFA-805A-4FD3-B3A0-DAAA5993DA17}" type="slidenum">
              <a:rPr lang="en-US" noProof="0" smtClean="0"/>
              <a:t>50</a:t>
            </a:fld>
            <a:endParaRPr lang="en-US" noProof="0"/>
          </a:p>
        </p:txBody>
      </p:sp>
    </p:spTree>
    <p:extLst>
      <p:ext uri="{BB962C8B-B14F-4D97-AF65-F5344CB8AC3E}">
        <p14:creationId xmlns:p14="http://schemas.microsoft.com/office/powerpoint/2010/main" val="23566104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b70f279fc1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68A34812-B896-E567-0A9B-57492C520869}"/>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452A4E7D-B7F7-A964-4C36-6D525E2CE2A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FCEA533E-86D8-92A1-0213-35CE5DF47D8C}"/>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1548A6E2-7A48-0B6D-85F0-5DD554649A37}"/>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8969753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4001CEB4-9523-7EE3-D84E-06499B2D26EA}"/>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B5597347-5879-CDFE-59CC-53854132CE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6D2C298D-43C2-3B30-CB7B-0C6064E56D4E}"/>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8EFBBE8E-46D1-D497-8D2B-E23A19E89CA2}"/>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3347613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E0A8EF6C-9104-5C40-EE9C-84CD5FF36AFF}"/>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C1DCFE33-2D6F-5DED-4DF0-601618D2A7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AC61DBB8-8B74-B93C-0C3E-6A6C9B6EB1A7}"/>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01F28837-4EB1-C7DA-92A3-E3DA817E467E}"/>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650670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4909E2D3-A69C-FA2A-3AC5-F83C9FA38CEE}"/>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05EC6745-8E26-D3BE-FCDD-6B2EBAF3FF5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0FB907CC-01A9-812B-CAF4-A20FBD257815}"/>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4D0479D7-9EFD-B434-7AC7-A0BB657B5A85}"/>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75</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8200160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981D0AF2-D500-259E-6E0F-638D8EE6D1A4}"/>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4ED00D10-B75F-8845-C25F-0C361091FBE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A0D82ABE-449C-91C2-EB48-343A9D6D5F07}"/>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E94AB8D0-7B5F-3206-154A-B7E04F9E7443}"/>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7908692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77230190-5205-E393-9E7B-B4CD93BE0676}"/>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05EC7016-96D0-2C9C-A144-5FAFE0AC4F1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8F599B88-B31E-96D2-7FB3-A3E7C4EE44A9}"/>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0E535E70-05A9-CA2C-0621-181EEDB9D7B3}"/>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0173666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a:extLst>
            <a:ext uri="{FF2B5EF4-FFF2-40B4-BE49-F238E27FC236}">
              <a16:creationId xmlns:a16="http://schemas.microsoft.com/office/drawing/2014/main" id="{1C458A26-BAD5-152F-5308-36257E5377CA}"/>
            </a:ext>
          </a:extLst>
        </p:cNvPr>
        <p:cNvGrpSpPr/>
        <p:nvPr/>
      </p:nvGrpSpPr>
      <p:grpSpPr>
        <a:xfrm>
          <a:off x="0" y="0"/>
          <a:ext cx="0" cy="0"/>
          <a:chOff x="0" y="0"/>
          <a:chExt cx="0" cy="0"/>
        </a:xfrm>
      </p:grpSpPr>
      <p:sp>
        <p:nvSpPr>
          <p:cNvPr id="573" name="Google Shape;573;g3b70f279fc1_0_32:notes">
            <a:extLst>
              <a:ext uri="{FF2B5EF4-FFF2-40B4-BE49-F238E27FC236}">
                <a16:creationId xmlns:a16="http://schemas.microsoft.com/office/drawing/2014/main" id="{3D370369-C06A-70B3-F986-ECD03E543F5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b70f279fc1_0_32:notes">
            <a:extLst>
              <a:ext uri="{FF2B5EF4-FFF2-40B4-BE49-F238E27FC236}">
                <a16:creationId xmlns:a16="http://schemas.microsoft.com/office/drawing/2014/main" id="{8D3CEE1B-4D87-BB6F-ACAE-59011CD5FB76}"/>
              </a:ext>
            </a:extLst>
          </p:cNvPr>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g3b70f279fc1_0_32:notes">
            <a:extLst>
              <a:ext uri="{FF2B5EF4-FFF2-40B4-BE49-F238E27FC236}">
                <a16:creationId xmlns:a16="http://schemas.microsoft.com/office/drawing/2014/main" id="{D8B35E37-A019-32A5-279D-30B82D75575B}"/>
              </a:ext>
            </a:extLst>
          </p:cNvPr>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IN"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4226734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f54e5096b5_0_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g3f54e5096b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BCD105-E55B-43B6-B60C-E00C7F49BE73}" type="slidenum">
              <a:rPr lang="en-US" smtClean="0"/>
              <a:t>152</a:t>
            </a:fld>
            <a:endParaRPr lang="en-US"/>
          </a:p>
        </p:txBody>
      </p:sp>
    </p:spTree>
    <p:extLst>
      <p:ext uri="{BB962C8B-B14F-4D97-AF65-F5344CB8AC3E}">
        <p14:creationId xmlns:p14="http://schemas.microsoft.com/office/powerpoint/2010/main" val="77227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f54e5096b5_0_6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0" name="Google Shape;220;g3f54e5096b5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3f54e5096b5_0_12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Discuss hands-on and experienced based learning that engages all learners.  From STEM resources, equipment, and standards aligned HQIM curriculum to competition and one-of-a-kind experiences, AGFC is taking outdoor learning across campus statewide. </a:t>
            </a:r>
            <a:endParaRPr/>
          </a:p>
        </p:txBody>
      </p:sp>
      <p:sp>
        <p:nvSpPr>
          <p:cNvPr id="232" name="Google Shape;232;g3f54e5096b5_0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f54e5096b5_0_29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g3f54e5096b5_0_2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3f54e5096b5_0_1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g3f54e5096b5_0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B2FC49-9C1F-2516-3F03-2C8F7F30CF0F}"/>
              </a:ext>
            </a:extLst>
          </p:cNvPr>
          <p:cNvGrpSpPr/>
          <p:nvPr userDrawn="1"/>
        </p:nvGrpSpPr>
        <p:grpSpPr>
          <a:xfrm>
            <a:off x="776176" y="2926872"/>
            <a:ext cx="2970166" cy="2596104"/>
            <a:chOff x="776176" y="2926872"/>
            <a:chExt cx="2970166" cy="2596104"/>
          </a:xfrm>
        </p:grpSpPr>
        <p:sp>
          <p:nvSpPr>
            <p:cNvPr id="7" name="Hexagon 6">
              <a:extLst>
                <a:ext uri="{FF2B5EF4-FFF2-40B4-BE49-F238E27FC236}">
                  <a16:creationId xmlns:a16="http://schemas.microsoft.com/office/drawing/2014/main" id="{D86F0DC8-EA4C-E2BB-05DC-A9F301BDD1BF}"/>
                </a:ext>
                <a:ext uri="{C183D7F6-B498-43B3-948B-1728B52AA6E4}">
                  <adec:decorative xmlns:adec="http://schemas.microsoft.com/office/drawing/2017/decorative" val="1"/>
                </a:ext>
              </a:extLst>
            </p:cNvPr>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F08A10D7-7037-A3D8-40BD-54425E09168B}"/>
                </a:ext>
              </a:extLst>
            </p:cNvPr>
            <p:cNvPicPr/>
            <p:nvPr/>
          </p:nvPicPr>
          <p:blipFill>
            <a:blip r:embed="rId2"/>
            <a:stretch>
              <a:fillRect/>
            </a:stretch>
          </p:blipFill>
          <p:spPr>
            <a:xfrm>
              <a:off x="874028" y="2926872"/>
              <a:ext cx="2872314" cy="1992818"/>
            </a:xfrm>
            <a:prstGeom prst="rect">
              <a:avLst/>
            </a:prstGeom>
          </p:spPr>
        </p:pic>
      </p:grpSp>
      <p:sp>
        <p:nvSpPr>
          <p:cNvPr id="18" name="Title 17">
            <a:extLst>
              <a:ext uri="{FF2B5EF4-FFF2-40B4-BE49-F238E27FC236}">
                <a16:creationId xmlns:a16="http://schemas.microsoft.com/office/drawing/2014/main" id="{D354BDC8-1660-32FD-C8AF-E6498DC5B277}"/>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21" name="Text Placeholder 4" title="Subtitle">
            <a:extLst>
              <a:ext uri="{FF2B5EF4-FFF2-40B4-BE49-F238E27FC236}">
                <a16:creationId xmlns:a16="http://schemas.microsoft.com/office/drawing/2014/main" id="{74D1677B-781F-36D6-744C-A386754300FC}"/>
              </a:ext>
            </a:extLst>
          </p:cNvPr>
          <p:cNvSpPr>
            <a:spLocks noGrp="1"/>
          </p:cNvSpPr>
          <p:nvPr>
            <p:ph type="body" sz="quarter" idx="16" hasCustomPrompt="1"/>
          </p:nvPr>
        </p:nvSpPr>
        <p:spPr>
          <a:xfrm>
            <a:off x="5759640" y="3730609"/>
            <a:ext cx="4865688" cy="1341012"/>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336328486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lvl1pPr>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4" name="Table Placeholder 11" title="Table">
            <a:extLst>
              <a:ext uri="{FF2B5EF4-FFF2-40B4-BE49-F238E27FC236}">
                <a16:creationId xmlns:a16="http://schemas.microsoft.com/office/drawing/2014/main" id="{28CB0212-B929-5E56-AD9E-BE5F9A43964C}"/>
              </a:ext>
            </a:extLst>
          </p:cNvPr>
          <p:cNvSpPr>
            <a:spLocks noGrp="1"/>
          </p:cNvSpPr>
          <p:nvPr>
            <p:ph type="tbl" sz="quarter" idx="19"/>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270507851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B64EDA-C15E-4F8D-8317-543088BF04F3}"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134549493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B64EDA-C15E-4F8D-8317-543088BF04F3}"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41225078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6" name="Title 1"/>
          <p:cNvSpPr>
            <a:spLocks noGrp="1"/>
          </p:cNvSpPr>
          <p:nvPr>
            <p:ph type="title"/>
          </p:nvPr>
        </p:nvSpPr>
        <p:spPr>
          <a:xfrm>
            <a:off x="0" y="274638"/>
            <a:ext cx="12192000" cy="1143000"/>
          </a:xfrm>
          <a:solidFill>
            <a:schemeClr val="tx2"/>
          </a:solidFill>
        </p:spPr>
        <p:txBody>
          <a:bodyPr>
            <a:normAutofit/>
          </a:bodyPr>
          <a:lstStyle>
            <a:lvl1pPr>
              <a:defRPr sz="4800" b="1" i="0" baseline="0">
                <a:solidFill>
                  <a:schemeClr val="bg1"/>
                </a:solidFill>
                <a:latin typeface="Times New Roman" pitchFamily="18" charset="0"/>
                <a:cs typeface="Times New Roman" pitchFamily="18" charset="0"/>
              </a:defRPr>
            </a:lvl1pPr>
          </a:lstStyle>
          <a:p>
            <a:r>
              <a:rPr lang="en-US"/>
              <a:t>Click to edit Master title style</a:t>
            </a:r>
          </a:p>
        </p:txBody>
      </p:sp>
      <p:sp>
        <p:nvSpPr>
          <p:cNvPr id="3" name="Content Placeholder 2"/>
          <p:cNvSpPr>
            <a:spLocks noGrp="1"/>
          </p:cNvSpPr>
          <p:nvPr>
            <p:ph sz="half" idx="10"/>
          </p:nvPr>
        </p:nvSpPr>
        <p:spPr>
          <a:xfrm>
            <a:off x="609600" y="1600203"/>
            <a:ext cx="10972800" cy="3611563"/>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381684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00194C"/>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Title 18">
            <a:extLst>
              <a:ext uri="{FF2B5EF4-FFF2-40B4-BE49-F238E27FC236}">
                <a16:creationId xmlns:a16="http://schemas.microsoft.com/office/drawing/2014/main" id="{5853B608-2411-AC08-3ADC-699310F9FF7B}"/>
              </a:ext>
            </a:extLst>
          </p:cNvPr>
          <p:cNvSpPr>
            <a:spLocks noGrp="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0F11CC9A-A569-50DA-6C68-90BDE363F6BC}"/>
              </a:ext>
            </a:extLst>
          </p:cNvPr>
          <p:cNvGrpSpPr>
            <a:grpSpLocks noGrp="1" noUngrp="1" noRot="1" noMove="1" noResize="1"/>
          </p:cNvGrpSpPr>
          <p:nvPr userDrawn="1"/>
        </p:nvGrpSpPr>
        <p:grpSpPr>
          <a:xfrm>
            <a:off x="958369" y="369528"/>
            <a:ext cx="2060902" cy="1862204"/>
            <a:chOff x="1850735" y="3352487"/>
            <a:chExt cx="2872315" cy="2595386"/>
          </a:xfrm>
        </p:grpSpPr>
        <p:sp>
          <p:nvSpPr>
            <p:cNvPr id="3" name="Hexagon 2">
              <a:extLst>
                <a:ext uri="{FF2B5EF4-FFF2-40B4-BE49-F238E27FC236}">
                  <a16:creationId xmlns:a16="http://schemas.microsoft.com/office/drawing/2014/main" id="{FC3F7801-FF74-B7FE-4085-5A09981882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A27A51AA-CA2F-A6F2-464B-8F1BFDCB09C2}"/>
                </a:ext>
              </a:extLst>
            </p:cNvPr>
            <p:cNvPicPr>
              <a:picLocks noGrp="1" noRo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7BADF032-66E1-BF4C-F18A-BCE7C032684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592467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2"/>
        <p:cNvGrpSpPr/>
        <p:nvPr/>
      </p:nvGrpSpPr>
      <p:grpSpPr>
        <a:xfrm>
          <a:off x="0" y="0"/>
          <a:ext cx="0" cy="0"/>
          <a:chOff x="0" y="0"/>
          <a:chExt cx="0" cy="0"/>
        </a:xfrm>
      </p:grpSpPr>
      <p:sp>
        <p:nvSpPr>
          <p:cNvPr id="23" name="Google Shape;23;p3"/>
          <p:cNvSpPr/>
          <p:nvPr/>
        </p:nvSpPr>
        <p:spPr>
          <a:xfrm>
            <a:off x="0" y="-6"/>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 name="Google Shape;24;p3"/>
          <p:cNvSpPr/>
          <p:nvPr/>
        </p:nvSpPr>
        <p:spPr>
          <a:xfrm rot="10800000" flipH="1">
            <a:off x="0" y="-6"/>
            <a:ext cx="10625328" cy="5404110"/>
          </a:xfrm>
          <a:prstGeom prst="rtTriangle">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25" name="Google Shape;25;p3"/>
          <p:cNvCxnSpPr/>
          <p:nvPr/>
        </p:nvCxnSpPr>
        <p:spPr>
          <a:xfrm rot="10800000" flipH="1">
            <a:off x="0" y="0"/>
            <a:ext cx="6030686" cy="3004456"/>
          </a:xfrm>
          <a:prstGeom prst="straightConnector1">
            <a:avLst/>
          </a:prstGeom>
          <a:noFill/>
          <a:ln w="9525" cap="flat" cmpd="sng">
            <a:solidFill>
              <a:schemeClr val="accent3"/>
            </a:solidFill>
            <a:prstDash val="solid"/>
            <a:miter lim="800000"/>
            <a:headEnd type="none" w="sm" len="sm"/>
            <a:tailEnd type="none" w="sm" len="sm"/>
          </a:ln>
        </p:spPr>
      </p:cxnSp>
      <p:sp>
        <p:nvSpPr>
          <p:cNvPr id="26" name="Google Shape;26;p3" title="Title"/>
          <p:cNvSpPr txBox="1">
            <a:spLocks noGrp="1"/>
          </p:cNvSpPr>
          <p:nvPr>
            <p:ph type="ctrTitle"/>
          </p:nvPr>
        </p:nvSpPr>
        <p:spPr>
          <a:xfrm>
            <a:off x="6375721" y="2006084"/>
            <a:ext cx="4853573" cy="1616252"/>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300"/>
              <a:buFont typeface="Calibri"/>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title="Subtitle"/>
          <p:cNvSpPr txBox="1">
            <a:spLocks noGrp="1"/>
          </p:cNvSpPr>
          <p:nvPr>
            <p:ph type="subTitle" idx="1"/>
          </p:nvPr>
        </p:nvSpPr>
        <p:spPr>
          <a:xfrm>
            <a:off x="6375214" y="3640998"/>
            <a:ext cx="4854339" cy="12575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2E7A40"/>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rgbClr val="2E7A40"/>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rgbClr val="2E7A40"/>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rgbClr val="2E7A40"/>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cxnSp>
        <p:nvCxnSpPr>
          <p:cNvPr id="28" name="Google Shape;28;p3"/>
          <p:cNvCxnSpPr/>
          <p:nvPr/>
        </p:nvCxnSpPr>
        <p:spPr>
          <a:xfrm rot="10800000" flipH="1">
            <a:off x="-17837" y="4700016"/>
            <a:ext cx="1919789" cy="1001054"/>
          </a:xfrm>
          <a:prstGeom prst="straightConnector1">
            <a:avLst/>
          </a:prstGeom>
          <a:noFill/>
          <a:ln w="9525" cap="flat" cmpd="sng">
            <a:solidFill>
              <a:srgbClr val="CDD5E4"/>
            </a:solidFill>
            <a:prstDash val="solid"/>
            <a:round/>
            <a:headEnd type="none" w="sm" len="sm"/>
            <a:tailEnd type="none" w="sm" len="sm"/>
          </a:ln>
        </p:spPr>
      </p:cxnSp>
    </p:spTree>
    <p:extLst>
      <p:ext uri="{BB962C8B-B14F-4D97-AF65-F5344CB8AC3E}">
        <p14:creationId xmlns:p14="http://schemas.microsoft.com/office/powerpoint/2010/main" val="235575544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9"/>
        <p:cNvGrpSpPr/>
        <p:nvPr/>
      </p:nvGrpSpPr>
      <p:grpSpPr>
        <a:xfrm>
          <a:off x="0" y="0"/>
          <a:ext cx="0" cy="0"/>
          <a:chOff x="0" y="0"/>
          <a:chExt cx="0" cy="0"/>
        </a:xfrm>
      </p:grpSpPr>
      <p:sp>
        <p:nvSpPr>
          <p:cNvPr id="30" name="Google Shape;30;p4"/>
          <p:cNvSpPr/>
          <p:nvPr/>
        </p:nvSpPr>
        <p:spPr>
          <a:xfrm>
            <a:off x="0" y="-6"/>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31" name="Google Shape;31;p4"/>
          <p:cNvGrpSpPr/>
          <p:nvPr/>
        </p:nvGrpSpPr>
        <p:grpSpPr>
          <a:xfrm>
            <a:off x="-19876" y="-6"/>
            <a:ext cx="4416102" cy="2365519"/>
            <a:chOff x="0" y="-17"/>
            <a:chExt cx="10643165" cy="5701093"/>
          </a:xfrm>
        </p:grpSpPr>
        <p:sp>
          <p:nvSpPr>
            <p:cNvPr id="32" name="Google Shape;32;p4"/>
            <p:cNvSpPr/>
            <p:nvPr/>
          </p:nvSpPr>
          <p:spPr>
            <a:xfrm rot="10800000" flipH="1">
              <a:off x="17837" y="0"/>
              <a:ext cx="10625328" cy="5404110"/>
            </a:xfrm>
            <a:prstGeom prst="rtTriangle">
              <a:avLst/>
            </a:prstGeom>
            <a:solidFill>
              <a:srgbClr val="001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33" name="Google Shape;33;p4"/>
            <p:cNvCxnSpPr/>
            <p:nvPr/>
          </p:nvCxnSpPr>
          <p:spPr>
            <a:xfrm rot="10800000" flipH="1">
              <a:off x="0" y="-17"/>
              <a:ext cx="2575418" cy="1283060"/>
            </a:xfrm>
            <a:prstGeom prst="straightConnector1">
              <a:avLst/>
            </a:prstGeom>
            <a:noFill/>
            <a:ln w="9525" cap="flat" cmpd="sng">
              <a:solidFill>
                <a:schemeClr val="accent3"/>
              </a:solidFill>
              <a:prstDash val="solid"/>
              <a:miter lim="800000"/>
              <a:headEnd type="none" w="sm" len="sm"/>
              <a:tailEnd type="none" w="sm" len="sm"/>
            </a:ln>
          </p:spPr>
        </p:cxnSp>
        <p:cxnSp>
          <p:nvCxnSpPr>
            <p:cNvPr id="34" name="Google Shape;34;p4"/>
            <p:cNvCxnSpPr/>
            <p:nvPr/>
          </p:nvCxnSpPr>
          <p:spPr>
            <a:xfrm rot="10800000" flipH="1">
              <a:off x="0" y="4700022"/>
              <a:ext cx="1919789" cy="1001054"/>
            </a:xfrm>
            <a:prstGeom prst="straightConnector1">
              <a:avLst/>
            </a:prstGeom>
            <a:noFill/>
            <a:ln w="9525" cap="flat" cmpd="sng">
              <a:solidFill>
                <a:srgbClr val="00194C"/>
              </a:solidFill>
              <a:prstDash val="solid"/>
              <a:round/>
              <a:headEnd type="none" w="sm" len="sm"/>
              <a:tailEnd type="none" w="sm" len="sm"/>
            </a:ln>
          </p:spPr>
        </p:cxnSp>
      </p:grpSp>
      <p:sp>
        <p:nvSpPr>
          <p:cNvPr id="35" name="Google Shape;35;p4"/>
          <p:cNvSpPr txBox="1">
            <a:spLocks noGrp="1"/>
          </p:cNvSpPr>
          <p:nvPr>
            <p:ph type="title"/>
          </p:nvPr>
        </p:nvSpPr>
        <p:spPr>
          <a:xfrm>
            <a:off x="3947531" y="209029"/>
            <a:ext cx="8040029" cy="1147968"/>
          </a:xfrm>
          <a:prstGeom prst="rect">
            <a:avLst/>
          </a:prstGeom>
          <a:noFill/>
          <a:ln>
            <a:noFill/>
          </a:ln>
        </p:spPr>
        <p:txBody>
          <a:bodyPr spcFirstLastPara="1" wrap="square" lIns="91425" tIns="45700" rIns="91425" bIns="0" anchor="t" anchorCtr="1">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52074236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6"/>
        <p:cNvGrpSpPr/>
        <p:nvPr/>
      </p:nvGrpSpPr>
      <p:grpSpPr>
        <a:xfrm>
          <a:off x="0" y="0"/>
          <a:ext cx="0" cy="0"/>
          <a:chOff x="0" y="0"/>
          <a:chExt cx="0" cy="0"/>
        </a:xfrm>
      </p:grpSpPr>
      <p:sp>
        <p:nvSpPr>
          <p:cNvPr id="37" name="Google Shape;37;p5"/>
          <p:cNvSpPr/>
          <p:nvPr/>
        </p:nvSpPr>
        <p:spPr>
          <a:xfrm>
            <a:off x="0" y="-6"/>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38" name="Google Shape;38;p5"/>
          <p:cNvGrpSpPr/>
          <p:nvPr/>
        </p:nvGrpSpPr>
        <p:grpSpPr>
          <a:xfrm>
            <a:off x="-19876" y="-6"/>
            <a:ext cx="4416102" cy="2365519"/>
            <a:chOff x="0" y="-17"/>
            <a:chExt cx="10643165" cy="5701093"/>
          </a:xfrm>
        </p:grpSpPr>
        <p:sp>
          <p:nvSpPr>
            <p:cNvPr id="39" name="Google Shape;39;p5"/>
            <p:cNvSpPr/>
            <p:nvPr/>
          </p:nvSpPr>
          <p:spPr>
            <a:xfrm rot="10800000" flipH="1">
              <a:off x="17837" y="0"/>
              <a:ext cx="10625328" cy="5404110"/>
            </a:xfrm>
            <a:prstGeom prst="rtTriangle">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40" name="Google Shape;40;p5"/>
            <p:cNvCxnSpPr/>
            <p:nvPr/>
          </p:nvCxnSpPr>
          <p:spPr>
            <a:xfrm rot="10800000" flipH="1">
              <a:off x="0" y="-17"/>
              <a:ext cx="2575418" cy="1283060"/>
            </a:xfrm>
            <a:prstGeom prst="straightConnector1">
              <a:avLst/>
            </a:prstGeom>
            <a:noFill/>
            <a:ln w="9525" cap="flat" cmpd="sng">
              <a:solidFill>
                <a:schemeClr val="accent3"/>
              </a:solidFill>
              <a:prstDash val="solid"/>
              <a:miter lim="800000"/>
              <a:headEnd type="none" w="sm" len="sm"/>
              <a:tailEnd type="none" w="sm" len="sm"/>
            </a:ln>
          </p:spPr>
        </p:cxnSp>
        <p:cxnSp>
          <p:nvCxnSpPr>
            <p:cNvPr id="41" name="Google Shape;41;p5"/>
            <p:cNvCxnSpPr/>
            <p:nvPr/>
          </p:nvCxnSpPr>
          <p:spPr>
            <a:xfrm rot="10800000" flipH="1">
              <a:off x="0" y="4700022"/>
              <a:ext cx="1919789" cy="1001054"/>
            </a:xfrm>
            <a:prstGeom prst="straightConnector1">
              <a:avLst/>
            </a:prstGeom>
            <a:noFill/>
            <a:ln w="9525" cap="flat" cmpd="sng">
              <a:solidFill>
                <a:srgbClr val="CDD5E4"/>
              </a:solidFill>
              <a:prstDash val="solid"/>
              <a:round/>
              <a:headEnd type="none" w="sm" len="sm"/>
              <a:tailEnd type="none" w="sm" len="sm"/>
            </a:ln>
          </p:spPr>
        </p:cxnSp>
      </p:grpSp>
      <p:sp>
        <p:nvSpPr>
          <p:cNvPr id="42" name="Google Shape;42;p5" title="Title"/>
          <p:cNvSpPr txBox="1"/>
          <p:nvPr/>
        </p:nvSpPr>
        <p:spPr>
          <a:xfrm>
            <a:off x="3947532" y="265044"/>
            <a:ext cx="7805869" cy="1616252"/>
          </a:xfrm>
          <a:prstGeom prst="rect">
            <a:avLst/>
          </a:prstGeom>
          <a:noFill/>
          <a:ln>
            <a:noFill/>
          </a:ln>
        </p:spPr>
        <p:txBody>
          <a:bodyPr spcFirstLastPara="1" wrap="square" lIns="91425" tIns="45700" rIns="91425" bIns="0" anchor="t" anchorCtr="1">
            <a:normAutofit/>
          </a:bodyPr>
          <a:lstStyle/>
          <a:p>
            <a:pPr marL="0" marR="0" lvl="0" indent="0" algn="l" rtl="0">
              <a:lnSpc>
                <a:spcPct val="90000"/>
              </a:lnSpc>
              <a:spcBef>
                <a:spcPts val="0"/>
              </a:spcBef>
              <a:spcAft>
                <a:spcPts val="0"/>
              </a:spcAft>
              <a:buClr>
                <a:schemeClr val="accent1"/>
              </a:buClr>
              <a:buSzPts val="4300"/>
              <a:buFont typeface="Calibri"/>
              <a:buNone/>
            </a:pPr>
            <a:endParaRPr sz="4300" b="1" i="0" u="none" strike="noStrike" cap="none">
              <a:solidFill>
                <a:schemeClr val="accent1"/>
              </a:solidFill>
              <a:latin typeface="Calibri"/>
              <a:ea typeface="Calibri"/>
              <a:cs typeface="Calibri"/>
              <a:sym typeface="Calibri"/>
            </a:endParaRPr>
          </a:p>
        </p:txBody>
      </p:sp>
      <p:sp>
        <p:nvSpPr>
          <p:cNvPr id="43" name="Google Shape;43;p5"/>
          <p:cNvSpPr txBox="1">
            <a:spLocks noGrp="1"/>
          </p:cNvSpPr>
          <p:nvPr>
            <p:ph type="title"/>
          </p:nvPr>
        </p:nvSpPr>
        <p:spPr>
          <a:xfrm>
            <a:off x="3947531" y="209029"/>
            <a:ext cx="8040029" cy="1147968"/>
          </a:xfrm>
          <a:prstGeom prst="rect">
            <a:avLst/>
          </a:prstGeom>
          <a:noFill/>
          <a:ln>
            <a:noFill/>
          </a:ln>
        </p:spPr>
        <p:txBody>
          <a:bodyPr spcFirstLastPara="1" wrap="square" lIns="91425" tIns="45700" rIns="91425" bIns="0" anchor="t" anchorCtr="1">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42733174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Comparision with Subtitle">
  <p:cSld name="Comparision with Subtitle">
    <p:spTree>
      <p:nvGrpSpPr>
        <p:cNvPr id="1" name="Shape 44"/>
        <p:cNvGrpSpPr/>
        <p:nvPr/>
      </p:nvGrpSpPr>
      <p:grpSpPr>
        <a:xfrm>
          <a:off x="0" y="0"/>
          <a:ext cx="0" cy="0"/>
          <a:chOff x="0" y="0"/>
          <a:chExt cx="0" cy="0"/>
        </a:xfrm>
      </p:grpSpPr>
      <p:sp>
        <p:nvSpPr>
          <p:cNvPr id="45" name="Google Shape;45;p6"/>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46" name="Google Shape;46;p6"/>
          <p:cNvGrpSpPr/>
          <p:nvPr/>
        </p:nvGrpSpPr>
        <p:grpSpPr>
          <a:xfrm flipH="1">
            <a:off x="7561328" y="0"/>
            <a:ext cx="4639713" cy="3541007"/>
            <a:chOff x="0" y="-2"/>
            <a:chExt cx="4639713" cy="3367272"/>
          </a:xfrm>
        </p:grpSpPr>
        <p:sp>
          <p:nvSpPr>
            <p:cNvPr id="47" name="Google Shape;47;p6"/>
            <p:cNvSpPr/>
            <p:nvPr/>
          </p:nvSpPr>
          <p:spPr>
            <a:xfrm>
              <a:off x="0" y="-1"/>
              <a:ext cx="4639713" cy="3367271"/>
            </a:xfrm>
            <a:prstGeom prst="diagStripe">
              <a:avLst>
                <a:gd name="adj" fmla="val 51202"/>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48" name="Google Shape;48;p6"/>
            <p:cNvCxnSpPr/>
            <p:nvPr/>
          </p:nvCxnSpPr>
          <p:spPr>
            <a:xfrm rot="10800000" flipH="1">
              <a:off x="1433638" y="-2"/>
              <a:ext cx="1240971" cy="916595"/>
            </a:xfrm>
            <a:prstGeom prst="straightConnector1">
              <a:avLst/>
            </a:prstGeom>
            <a:noFill/>
            <a:ln w="9525" cap="flat" cmpd="sng">
              <a:solidFill>
                <a:srgbClr val="00194C"/>
              </a:solidFill>
              <a:prstDash val="solid"/>
              <a:miter lim="800000"/>
              <a:headEnd type="none" w="sm" len="sm"/>
              <a:tailEnd type="none" w="sm" len="sm"/>
            </a:ln>
          </p:spPr>
        </p:cxnSp>
      </p:grpSp>
      <p:sp>
        <p:nvSpPr>
          <p:cNvPr id="49" name="Google Shape;49;p6"/>
          <p:cNvSpPr txBox="1">
            <a:spLocks noGrp="1"/>
          </p:cNvSpPr>
          <p:nvPr>
            <p:ph type="body" idx="1"/>
          </p:nvPr>
        </p:nvSpPr>
        <p:spPr>
          <a:xfrm>
            <a:off x="520698" y="2104888"/>
            <a:ext cx="5475290" cy="781188"/>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100000"/>
              </a:lnSpc>
              <a:spcBef>
                <a:spcPts val="0"/>
              </a:spcBef>
              <a:spcAft>
                <a:spcPts val="0"/>
              </a:spcAft>
              <a:buClr>
                <a:srgbClr val="2E7A40"/>
              </a:buClr>
              <a:buSzPts val="2800"/>
              <a:buFont typeface="Arial"/>
              <a:buNone/>
              <a:defRPr sz="2800" b="1" i="0" u="none" strike="noStrike" cap="none">
                <a:solidFill>
                  <a:schemeClr val="accent2"/>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0" name="Google Shape;50;p6" title="Bullet Points"/>
          <p:cNvSpPr txBox="1">
            <a:spLocks noGrp="1"/>
          </p:cNvSpPr>
          <p:nvPr>
            <p:ph type="body" idx="2"/>
          </p:nvPr>
        </p:nvSpPr>
        <p:spPr>
          <a:xfrm>
            <a:off x="520698" y="2886076"/>
            <a:ext cx="5475290" cy="3232149"/>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6"/>
          <p:cNvSpPr txBox="1">
            <a:spLocks noGrp="1"/>
          </p:cNvSpPr>
          <p:nvPr>
            <p:ph type="body" idx="3"/>
          </p:nvPr>
        </p:nvSpPr>
        <p:spPr>
          <a:xfrm>
            <a:off x="6186713" y="2104888"/>
            <a:ext cx="5475600" cy="781188"/>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100000"/>
              </a:lnSpc>
              <a:spcBef>
                <a:spcPts val="1000"/>
              </a:spcBef>
              <a:spcAft>
                <a:spcPts val="0"/>
              </a:spcAft>
              <a:buClr>
                <a:srgbClr val="2E7A40"/>
              </a:buClr>
              <a:buSzPts val="2800"/>
              <a:buFont typeface="Arial"/>
              <a:buNone/>
              <a:defRPr sz="2800" b="1" i="0" u="none" strike="noStrike" cap="none">
                <a:solidFill>
                  <a:schemeClr val="accent2"/>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2" name="Google Shape;52;p6" title="Bullet Points"/>
          <p:cNvSpPr txBox="1">
            <a:spLocks noGrp="1"/>
          </p:cNvSpPr>
          <p:nvPr>
            <p:ph type="body" idx="4"/>
          </p:nvPr>
        </p:nvSpPr>
        <p:spPr>
          <a:xfrm>
            <a:off x="6186713" y="2886076"/>
            <a:ext cx="5475600" cy="3232149"/>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6" title="Subtitle"/>
          <p:cNvSpPr txBox="1">
            <a:spLocks noGrp="1"/>
          </p:cNvSpPr>
          <p:nvPr>
            <p:ph type="body" idx="5"/>
          </p:nvPr>
        </p:nvSpPr>
        <p:spPr>
          <a:xfrm>
            <a:off x="520493" y="1376932"/>
            <a:ext cx="7368596"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6"/>
          <p:cNvSpPr/>
          <p:nvPr/>
        </p:nvSpPr>
        <p:spPr>
          <a:xfrm flipH="1">
            <a:off x="6679908" y="1"/>
            <a:ext cx="1447800" cy="639064"/>
          </a:xfrm>
          <a:prstGeom prst="parallelogram">
            <a:avLst>
              <a:gd name="adj" fmla="val 135617"/>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5" name="Google Shape;55;p6"/>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57" name="Google Shape;57;p6"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3413234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1_Comparision with Subtitle">
  <p:cSld name="1_Comparision with Subtitle">
    <p:spTree>
      <p:nvGrpSpPr>
        <p:cNvPr id="1" name="Shape 58"/>
        <p:cNvGrpSpPr/>
        <p:nvPr/>
      </p:nvGrpSpPr>
      <p:grpSpPr>
        <a:xfrm>
          <a:off x="0" y="0"/>
          <a:ext cx="0" cy="0"/>
          <a:chOff x="0" y="0"/>
          <a:chExt cx="0" cy="0"/>
        </a:xfrm>
      </p:grpSpPr>
      <p:sp>
        <p:nvSpPr>
          <p:cNvPr id="59" name="Google Shape;59;p7"/>
          <p:cNvSpPr/>
          <p:nvPr/>
        </p:nvSpPr>
        <p:spPr>
          <a:xfrm>
            <a:off x="0" y="1"/>
            <a:ext cx="12192000" cy="6857999"/>
          </a:xfrm>
          <a:prstGeom prst="rect">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60" name="Google Shape;60;p7"/>
          <p:cNvGrpSpPr/>
          <p:nvPr/>
        </p:nvGrpSpPr>
        <p:grpSpPr>
          <a:xfrm flipH="1">
            <a:off x="7561328" y="0"/>
            <a:ext cx="4639713" cy="3541007"/>
            <a:chOff x="0" y="-2"/>
            <a:chExt cx="4639713" cy="3367272"/>
          </a:xfrm>
        </p:grpSpPr>
        <p:sp>
          <p:nvSpPr>
            <p:cNvPr id="61" name="Google Shape;61;p7"/>
            <p:cNvSpPr/>
            <p:nvPr/>
          </p:nvSpPr>
          <p:spPr>
            <a:xfrm>
              <a:off x="0" y="-1"/>
              <a:ext cx="4639713" cy="3367271"/>
            </a:xfrm>
            <a:prstGeom prst="diagStripe">
              <a:avLst>
                <a:gd name="adj" fmla="val 51202"/>
              </a:avLst>
            </a:prstGeom>
            <a:solidFill>
              <a:srgbClr val="001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62" name="Google Shape;62;p7"/>
            <p:cNvCxnSpPr/>
            <p:nvPr/>
          </p:nvCxnSpPr>
          <p:spPr>
            <a:xfrm rot="10800000" flipH="1">
              <a:off x="1433638" y="-2"/>
              <a:ext cx="1240971" cy="916595"/>
            </a:xfrm>
            <a:prstGeom prst="straightConnector1">
              <a:avLst/>
            </a:prstGeom>
            <a:noFill/>
            <a:ln w="9525" cap="flat" cmpd="sng">
              <a:solidFill>
                <a:srgbClr val="CDD5E4"/>
              </a:solidFill>
              <a:prstDash val="solid"/>
              <a:miter lim="800000"/>
              <a:headEnd type="none" w="sm" len="sm"/>
              <a:tailEnd type="none" w="sm" len="sm"/>
            </a:ln>
          </p:spPr>
        </p:cxnSp>
      </p:grpSp>
      <p:sp>
        <p:nvSpPr>
          <p:cNvPr id="63" name="Google Shape;63;p7"/>
          <p:cNvSpPr txBox="1">
            <a:spLocks noGrp="1"/>
          </p:cNvSpPr>
          <p:nvPr>
            <p:ph type="body" idx="1"/>
          </p:nvPr>
        </p:nvSpPr>
        <p:spPr>
          <a:xfrm>
            <a:off x="520698" y="2104888"/>
            <a:ext cx="5475290" cy="781188"/>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100000"/>
              </a:lnSpc>
              <a:spcBef>
                <a:spcPts val="0"/>
              </a:spcBef>
              <a:spcAft>
                <a:spcPts val="0"/>
              </a:spcAft>
              <a:buClr>
                <a:srgbClr val="2E7A40"/>
              </a:buClr>
              <a:buSzPts val="2800"/>
              <a:buFont typeface="Arial"/>
              <a:buNone/>
              <a:defRPr sz="2800" b="1" i="0" u="none" strike="noStrike" cap="none">
                <a:solidFill>
                  <a:srgbClr val="3F3F3F"/>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4" name="Google Shape;64;p7" title="Bullet Points"/>
          <p:cNvSpPr txBox="1">
            <a:spLocks noGrp="1"/>
          </p:cNvSpPr>
          <p:nvPr>
            <p:ph type="body" idx="2"/>
          </p:nvPr>
        </p:nvSpPr>
        <p:spPr>
          <a:xfrm>
            <a:off x="520698" y="2886076"/>
            <a:ext cx="5475290" cy="3232149"/>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00194C"/>
              </a:buClr>
              <a:buSzPts val="2400"/>
              <a:buFont typeface="Arial"/>
              <a:buChar char="•"/>
              <a:defRPr sz="2400" b="0" i="0" u="none" strike="noStrike" cap="none">
                <a:solidFill>
                  <a:srgbClr val="00194C"/>
                </a:solidFill>
                <a:latin typeface="Calibri"/>
                <a:ea typeface="Calibri"/>
                <a:cs typeface="Calibri"/>
                <a:sym typeface="Calibri"/>
              </a:defRPr>
            </a:lvl1pPr>
            <a:lvl2pPr marL="914400" marR="0" lvl="1" indent="-355600" algn="l" rtl="0">
              <a:lnSpc>
                <a:spcPct val="90000"/>
              </a:lnSpc>
              <a:spcBef>
                <a:spcPts val="500"/>
              </a:spcBef>
              <a:spcAft>
                <a:spcPts val="0"/>
              </a:spcAft>
              <a:buClr>
                <a:srgbClr val="00194C"/>
              </a:buClr>
              <a:buSzPts val="2000"/>
              <a:buFont typeface="Arial"/>
              <a:buChar char="•"/>
              <a:defRPr sz="2000" b="0" i="0" u="none" strike="noStrike" cap="none">
                <a:solidFill>
                  <a:srgbClr val="00194C"/>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194C"/>
              </a:buClr>
              <a:buSzPts val="1800"/>
              <a:buFont typeface="Arial"/>
              <a:buChar char="•"/>
              <a:defRPr sz="1800" b="0" i="0" u="none" strike="noStrike" cap="none">
                <a:solidFill>
                  <a:srgbClr val="00194C"/>
                </a:solidFill>
                <a:latin typeface="Calibri"/>
                <a:ea typeface="Calibri"/>
                <a:cs typeface="Calibri"/>
                <a:sym typeface="Calibri"/>
              </a:defRPr>
            </a:lvl3pPr>
            <a:lvl4pPr marL="1828800" marR="0" lvl="3" indent="-330200" algn="l" rtl="0">
              <a:lnSpc>
                <a:spcPct val="90000"/>
              </a:lnSpc>
              <a:spcBef>
                <a:spcPts val="500"/>
              </a:spcBef>
              <a:spcAft>
                <a:spcPts val="0"/>
              </a:spcAft>
              <a:buClr>
                <a:srgbClr val="00194C"/>
              </a:buClr>
              <a:buSzPts val="1600"/>
              <a:buFont typeface="Arial"/>
              <a:buChar char="•"/>
              <a:defRPr sz="1600" b="0" i="0" u="none" strike="noStrike" cap="none">
                <a:solidFill>
                  <a:srgbClr val="00194C"/>
                </a:solidFill>
                <a:latin typeface="Calibri"/>
                <a:ea typeface="Calibri"/>
                <a:cs typeface="Calibri"/>
                <a:sym typeface="Calibri"/>
              </a:defRPr>
            </a:lvl4pPr>
            <a:lvl5pPr marL="2286000" marR="0" lvl="4" indent="-330200" algn="l" rtl="0">
              <a:lnSpc>
                <a:spcPct val="90000"/>
              </a:lnSpc>
              <a:spcBef>
                <a:spcPts val="500"/>
              </a:spcBef>
              <a:spcAft>
                <a:spcPts val="0"/>
              </a:spcAft>
              <a:buClr>
                <a:srgbClr val="00194C"/>
              </a:buClr>
              <a:buSzPts val="1600"/>
              <a:buFont typeface="Arial"/>
              <a:buChar char="•"/>
              <a:defRPr sz="1600" b="0" i="0" u="none" strike="noStrike" cap="none">
                <a:solidFill>
                  <a:srgbClr val="0019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7"/>
          <p:cNvSpPr txBox="1">
            <a:spLocks noGrp="1"/>
          </p:cNvSpPr>
          <p:nvPr>
            <p:ph type="body" idx="3"/>
          </p:nvPr>
        </p:nvSpPr>
        <p:spPr>
          <a:xfrm>
            <a:off x="6186713" y="2104888"/>
            <a:ext cx="5475600" cy="781188"/>
          </a:xfrm>
          <a:prstGeom prst="rect">
            <a:avLst/>
          </a:prstGeom>
          <a:noFill/>
          <a:ln>
            <a:noFill/>
          </a:ln>
        </p:spPr>
        <p:txBody>
          <a:bodyPr spcFirstLastPara="1" wrap="square" lIns="91425" tIns="45700" rIns="91425" bIns="45700" anchor="b" anchorCtr="0">
            <a:normAutofit/>
          </a:bodyPr>
          <a:lstStyle>
            <a:lvl1pPr marL="457200" marR="0" lvl="0" indent="-228600" algn="l" rtl="0">
              <a:lnSpc>
                <a:spcPct val="100000"/>
              </a:lnSpc>
              <a:spcBef>
                <a:spcPts val="1000"/>
              </a:spcBef>
              <a:spcAft>
                <a:spcPts val="0"/>
              </a:spcAft>
              <a:buClr>
                <a:srgbClr val="2E7A40"/>
              </a:buClr>
              <a:buSzPts val="2800"/>
              <a:buFont typeface="Arial"/>
              <a:buNone/>
              <a:defRPr sz="2800" b="1" i="0" u="none" strike="noStrike" cap="none">
                <a:solidFill>
                  <a:srgbClr val="3F3F3F"/>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66" name="Google Shape;66;p7" title="Bullet Points"/>
          <p:cNvSpPr txBox="1">
            <a:spLocks noGrp="1"/>
          </p:cNvSpPr>
          <p:nvPr>
            <p:ph type="body" idx="4"/>
          </p:nvPr>
        </p:nvSpPr>
        <p:spPr>
          <a:xfrm>
            <a:off x="6186713" y="2886076"/>
            <a:ext cx="5475600" cy="3232149"/>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rgbClr val="00194C"/>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rgbClr val="00194C"/>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rgbClr val="00194C"/>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rgbClr val="00194C"/>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rgbClr val="0019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7" title="Subtitle"/>
          <p:cNvSpPr txBox="1">
            <a:spLocks noGrp="1"/>
          </p:cNvSpPr>
          <p:nvPr>
            <p:ph type="body" idx="5"/>
          </p:nvPr>
        </p:nvSpPr>
        <p:spPr>
          <a:xfrm>
            <a:off x="520493" y="1376932"/>
            <a:ext cx="7368596"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rgbClr val="00194C"/>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7"/>
          <p:cNvSpPr/>
          <p:nvPr/>
        </p:nvSpPr>
        <p:spPr>
          <a:xfrm flipH="1">
            <a:off x="6679908" y="1"/>
            <a:ext cx="1447800" cy="639064"/>
          </a:xfrm>
          <a:prstGeom prst="parallelogram">
            <a:avLst>
              <a:gd name="adj" fmla="val 135617"/>
            </a:avLst>
          </a:prstGeom>
          <a:solidFill>
            <a:srgbClr val="001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7"/>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00194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7"/>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00194C"/>
                </a:solidFill>
                <a:latin typeface="Calibri"/>
                <a:ea typeface="Calibri"/>
                <a:cs typeface="Calibri"/>
                <a:sym typeface="Calibri"/>
              </a:defRPr>
            </a:lvl1pPr>
            <a:lvl2pPr marL="0" lvl="1" indent="0" algn="r">
              <a:spcBef>
                <a:spcPts val="0"/>
              </a:spcBef>
              <a:buNone/>
              <a:defRPr sz="1200" b="0" i="0" u="none" strike="noStrike" cap="none">
                <a:solidFill>
                  <a:srgbClr val="00194C"/>
                </a:solidFill>
                <a:latin typeface="Calibri"/>
                <a:ea typeface="Calibri"/>
                <a:cs typeface="Calibri"/>
                <a:sym typeface="Calibri"/>
              </a:defRPr>
            </a:lvl2pPr>
            <a:lvl3pPr marL="0" lvl="2" indent="0" algn="r">
              <a:spcBef>
                <a:spcPts val="0"/>
              </a:spcBef>
              <a:buNone/>
              <a:defRPr sz="1200" b="0" i="0" u="none" strike="noStrike" cap="none">
                <a:solidFill>
                  <a:srgbClr val="00194C"/>
                </a:solidFill>
                <a:latin typeface="Calibri"/>
                <a:ea typeface="Calibri"/>
                <a:cs typeface="Calibri"/>
                <a:sym typeface="Calibri"/>
              </a:defRPr>
            </a:lvl3pPr>
            <a:lvl4pPr marL="0" lvl="3" indent="0" algn="r">
              <a:spcBef>
                <a:spcPts val="0"/>
              </a:spcBef>
              <a:buNone/>
              <a:defRPr sz="1200" b="0" i="0" u="none" strike="noStrike" cap="none">
                <a:solidFill>
                  <a:srgbClr val="00194C"/>
                </a:solidFill>
                <a:latin typeface="Calibri"/>
                <a:ea typeface="Calibri"/>
                <a:cs typeface="Calibri"/>
                <a:sym typeface="Calibri"/>
              </a:defRPr>
            </a:lvl4pPr>
            <a:lvl5pPr marL="0" lvl="4" indent="0" algn="r">
              <a:spcBef>
                <a:spcPts val="0"/>
              </a:spcBef>
              <a:buNone/>
              <a:defRPr sz="1200" b="0" i="0" u="none" strike="noStrike" cap="none">
                <a:solidFill>
                  <a:srgbClr val="00194C"/>
                </a:solidFill>
                <a:latin typeface="Calibri"/>
                <a:ea typeface="Calibri"/>
                <a:cs typeface="Calibri"/>
                <a:sym typeface="Calibri"/>
              </a:defRPr>
            </a:lvl5pPr>
            <a:lvl6pPr marL="0" lvl="5" indent="0" algn="r">
              <a:spcBef>
                <a:spcPts val="0"/>
              </a:spcBef>
              <a:buNone/>
              <a:defRPr sz="1200" b="0" i="0" u="none" strike="noStrike" cap="none">
                <a:solidFill>
                  <a:srgbClr val="00194C"/>
                </a:solidFill>
                <a:latin typeface="Calibri"/>
                <a:ea typeface="Calibri"/>
                <a:cs typeface="Calibri"/>
                <a:sym typeface="Calibri"/>
              </a:defRPr>
            </a:lvl6pPr>
            <a:lvl7pPr marL="0" lvl="6" indent="0" algn="r">
              <a:spcBef>
                <a:spcPts val="0"/>
              </a:spcBef>
              <a:buNone/>
              <a:defRPr sz="1200" b="0" i="0" u="none" strike="noStrike" cap="none">
                <a:solidFill>
                  <a:srgbClr val="00194C"/>
                </a:solidFill>
                <a:latin typeface="Calibri"/>
                <a:ea typeface="Calibri"/>
                <a:cs typeface="Calibri"/>
                <a:sym typeface="Calibri"/>
              </a:defRPr>
            </a:lvl7pPr>
            <a:lvl8pPr marL="0" lvl="7" indent="0" algn="r">
              <a:spcBef>
                <a:spcPts val="0"/>
              </a:spcBef>
              <a:buNone/>
              <a:defRPr sz="1200" b="0" i="0" u="none" strike="noStrike" cap="none">
                <a:solidFill>
                  <a:srgbClr val="00194C"/>
                </a:solidFill>
                <a:latin typeface="Calibri"/>
                <a:ea typeface="Calibri"/>
                <a:cs typeface="Calibri"/>
                <a:sym typeface="Calibri"/>
              </a:defRPr>
            </a:lvl8pPr>
            <a:lvl9pPr marL="0" lvl="8" indent="0" algn="r">
              <a:spcBef>
                <a:spcPts val="0"/>
              </a:spcBef>
              <a:buNone/>
              <a:defRPr sz="1200" b="0" i="0" u="none" strike="noStrike" cap="none">
                <a:solidFill>
                  <a:srgbClr val="00194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
        <p:nvSpPr>
          <p:cNvPr id="71" name="Google Shape;71;p7"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rgbClr val="00194C"/>
              </a:buClr>
              <a:buSzPts val="4400"/>
              <a:buFont typeface="Calibri"/>
              <a:buNone/>
              <a:defRPr sz="4400" b="1">
                <a:solidFill>
                  <a:srgbClr val="00194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6665993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p:cSld name="Table">
    <p:spTree>
      <p:nvGrpSpPr>
        <p:cNvPr id="1" name="Shape 72"/>
        <p:cNvGrpSpPr/>
        <p:nvPr/>
      </p:nvGrpSpPr>
      <p:grpSpPr>
        <a:xfrm>
          <a:off x="0" y="0"/>
          <a:ext cx="0" cy="0"/>
          <a:chOff x="0" y="0"/>
          <a:chExt cx="0" cy="0"/>
        </a:xfrm>
      </p:grpSpPr>
      <p:sp>
        <p:nvSpPr>
          <p:cNvPr id="73" name="Google Shape;73;p8"/>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74" name="Google Shape;74;p8"/>
          <p:cNvGrpSpPr/>
          <p:nvPr/>
        </p:nvGrpSpPr>
        <p:grpSpPr>
          <a:xfrm flipH="1">
            <a:off x="7561328" y="0"/>
            <a:ext cx="4639713" cy="3541007"/>
            <a:chOff x="0" y="-2"/>
            <a:chExt cx="4639713" cy="3367272"/>
          </a:xfrm>
        </p:grpSpPr>
        <p:sp>
          <p:nvSpPr>
            <p:cNvPr id="75" name="Google Shape;75;p8"/>
            <p:cNvSpPr/>
            <p:nvPr/>
          </p:nvSpPr>
          <p:spPr>
            <a:xfrm>
              <a:off x="0" y="-1"/>
              <a:ext cx="4639713" cy="3367271"/>
            </a:xfrm>
            <a:prstGeom prst="diagStripe">
              <a:avLst>
                <a:gd name="adj" fmla="val 51202"/>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76" name="Google Shape;76;p8"/>
            <p:cNvCxnSpPr/>
            <p:nvPr/>
          </p:nvCxnSpPr>
          <p:spPr>
            <a:xfrm rot="10800000" flipH="1">
              <a:off x="1433638" y="-2"/>
              <a:ext cx="1240971" cy="916595"/>
            </a:xfrm>
            <a:prstGeom prst="straightConnector1">
              <a:avLst/>
            </a:prstGeom>
            <a:noFill/>
            <a:ln w="9525" cap="flat" cmpd="sng">
              <a:solidFill>
                <a:srgbClr val="00194C"/>
              </a:solidFill>
              <a:prstDash val="solid"/>
              <a:miter lim="800000"/>
              <a:headEnd type="none" w="sm" len="sm"/>
              <a:tailEnd type="none" w="sm" len="sm"/>
            </a:ln>
          </p:spPr>
        </p:cxnSp>
      </p:grpSp>
      <p:sp>
        <p:nvSpPr>
          <p:cNvPr id="77" name="Google Shape;77;p8"/>
          <p:cNvSpPr/>
          <p:nvPr/>
        </p:nvSpPr>
        <p:spPr>
          <a:xfrm flipH="1">
            <a:off x="6679908" y="1"/>
            <a:ext cx="1447800" cy="639064"/>
          </a:xfrm>
          <a:prstGeom prst="parallelogram">
            <a:avLst>
              <a:gd name="adj" fmla="val 135617"/>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78" name="Google Shape;78;p8" title="Subtitle"/>
          <p:cNvSpPr txBox="1">
            <a:spLocks noGrp="1"/>
          </p:cNvSpPr>
          <p:nvPr>
            <p:ph type="body" idx="1"/>
          </p:nvPr>
        </p:nvSpPr>
        <p:spPr>
          <a:xfrm>
            <a:off x="520493" y="1376932"/>
            <a:ext cx="7368596"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8"/>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8"/>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81" name="Google Shape;81;p8"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8" title="Table"/>
          <p:cNvSpPr>
            <a:spLocks noGrp="1"/>
          </p:cNvSpPr>
          <p:nvPr>
            <p:ph type="tbl" idx="2"/>
          </p:nvPr>
        </p:nvSpPr>
        <p:spPr>
          <a:xfrm>
            <a:off x="531378" y="2664803"/>
            <a:ext cx="10993375" cy="3433180"/>
          </a:xfrm>
          <a:prstGeom prst="rect">
            <a:avLst/>
          </a:prstGeom>
          <a:noFill/>
          <a:ln>
            <a:noFill/>
          </a:ln>
        </p:spPr>
        <p:txBody>
          <a:bodyPr spcFirstLastPara="1" wrap="square" lIns="91400" tIns="45700" rIns="91400" bIns="45700" anchor="t" anchorCtr="0">
            <a:noAutofit/>
          </a:bodyPr>
          <a:lstStyle>
            <a:lvl1pPr marR="0" lvl="0" algn="ctr" rtl="0">
              <a:spcBef>
                <a:spcPts val="0"/>
              </a:spcBef>
              <a:spcAft>
                <a:spcPts val="0"/>
              </a:spcAft>
              <a:buClr>
                <a:schemeClr val="lt1"/>
              </a:buClr>
              <a:buSzPts val="2000"/>
              <a:buFont typeface="Calibri"/>
              <a:buNone/>
              <a:defRPr sz="20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367956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3602522497"/>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1_Table">
  <p:cSld name="1_Table">
    <p:spTree>
      <p:nvGrpSpPr>
        <p:cNvPr id="1" name="Shape 83"/>
        <p:cNvGrpSpPr/>
        <p:nvPr/>
      </p:nvGrpSpPr>
      <p:grpSpPr>
        <a:xfrm>
          <a:off x="0" y="0"/>
          <a:ext cx="0" cy="0"/>
          <a:chOff x="0" y="0"/>
          <a:chExt cx="0" cy="0"/>
        </a:xfrm>
      </p:grpSpPr>
      <p:sp>
        <p:nvSpPr>
          <p:cNvPr id="84" name="Google Shape;84;p9"/>
          <p:cNvSpPr/>
          <p:nvPr/>
        </p:nvSpPr>
        <p:spPr>
          <a:xfrm>
            <a:off x="0" y="1"/>
            <a:ext cx="12192000" cy="6857999"/>
          </a:xfrm>
          <a:prstGeom prst="rect">
            <a:avLst/>
          </a:prstGeom>
          <a:solidFill>
            <a:srgbClr val="CDD5E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85" name="Google Shape;85;p9"/>
          <p:cNvGrpSpPr/>
          <p:nvPr/>
        </p:nvGrpSpPr>
        <p:grpSpPr>
          <a:xfrm flipH="1">
            <a:off x="7561328" y="0"/>
            <a:ext cx="4639713" cy="3541007"/>
            <a:chOff x="0" y="-2"/>
            <a:chExt cx="4639713" cy="3367272"/>
          </a:xfrm>
        </p:grpSpPr>
        <p:sp>
          <p:nvSpPr>
            <p:cNvPr id="86" name="Google Shape;86;p9"/>
            <p:cNvSpPr/>
            <p:nvPr/>
          </p:nvSpPr>
          <p:spPr>
            <a:xfrm>
              <a:off x="0" y="-1"/>
              <a:ext cx="4639713" cy="3367271"/>
            </a:xfrm>
            <a:prstGeom prst="diagStripe">
              <a:avLst>
                <a:gd name="adj" fmla="val 51202"/>
              </a:avLst>
            </a:prstGeom>
            <a:solidFill>
              <a:srgbClr val="001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cxnSp>
          <p:nvCxnSpPr>
            <p:cNvPr id="87" name="Google Shape;87;p9"/>
            <p:cNvCxnSpPr/>
            <p:nvPr/>
          </p:nvCxnSpPr>
          <p:spPr>
            <a:xfrm rot="10800000" flipH="1">
              <a:off x="1433638" y="-2"/>
              <a:ext cx="1240971" cy="916595"/>
            </a:xfrm>
            <a:prstGeom prst="straightConnector1">
              <a:avLst/>
            </a:prstGeom>
            <a:noFill/>
            <a:ln w="9525" cap="flat" cmpd="sng">
              <a:solidFill>
                <a:srgbClr val="CDD5E4"/>
              </a:solidFill>
              <a:prstDash val="solid"/>
              <a:miter lim="800000"/>
              <a:headEnd type="none" w="sm" len="sm"/>
              <a:tailEnd type="none" w="sm" len="sm"/>
            </a:ln>
          </p:spPr>
        </p:cxnSp>
      </p:grpSp>
      <p:sp>
        <p:nvSpPr>
          <p:cNvPr id="88" name="Google Shape;88;p9"/>
          <p:cNvSpPr/>
          <p:nvPr/>
        </p:nvSpPr>
        <p:spPr>
          <a:xfrm flipH="1">
            <a:off x="6679908" y="1"/>
            <a:ext cx="1447800" cy="639064"/>
          </a:xfrm>
          <a:prstGeom prst="parallelogram">
            <a:avLst>
              <a:gd name="adj" fmla="val 135617"/>
            </a:avLst>
          </a:prstGeom>
          <a:solidFill>
            <a:srgbClr val="001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9" name="Google Shape;89;p9" title="Subtitle"/>
          <p:cNvSpPr txBox="1">
            <a:spLocks noGrp="1"/>
          </p:cNvSpPr>
          <p:nvPr>
            <p:ph type="body" idx="1"/>
          </p:nvPr>
        </p:nvSpPr>
        <p:spPr>
          <a:xfrm>
            <a:off x="520493" y="1376932"/>
            <a:ext cx="7368596"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rgbClr val="00194C"/>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9"/>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00194C"/>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9"/>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00194C"/>
                </a:solidFill>
                <a:latin typeface="Calibri"/>
                <a:ea typeface="Calibri"/>
                <a:cs typeface="Calibri"/>
                <a:sym typeface="Calibri"/>
              </a:defRPr>
            </a:lvl1pPr>
            <a:lvl2pPr marL="0" lvl="1" indent="0" algn="r">
              <a:spcBef>
                <a:spcPts val="0"/>
              </a:spcBef>
              <a:buNone/>
              <a:defRPr sz="1200" b="0" i="0" u="none" strike="noStrike" cap="none">
                <a:solidFill>
                  <a:srgbClr val="00194C"/>
                </a:solidFill>
                <a:latin typeface="Calibri"/>
                <a:ea typeface="Calibri"/>
                <a:cs typeface="Calibri"/>
                <a:sym typeface="Calibri"/>
              </a:defRPr>
            </a:lvl2pPr>
            <a:lvl3pPr marL="0" lvl="2" indent="0" algn="r">
              <a:spcBef>
                <a:spcPts val="0"/>
              </a:spcBef>
              <a:buNone/>
              <a:defRPr sz="1200" b="0" i="0" u="none" strike="noStrike" cap="none">
                <a:solidFill>
                  <a:srgbClr val="00194C"/>
                </a:solidFill>
                <a:latin typeface="Calibri"/>
                <a:ea typeface="Calibri"/>
                <a:cs typeface="Calibri"/>
                <a:sym typeface="Calibri"/>
              </a:defRPr>
            </a:lvl3pPr>
            <a:lvl4pPr marL="0" lvl="3" indent="0" algn="r">
              <a:spcBef>
                <a:spcPts val="0"/>
              </a:spcBef>
              <a:buNone/>
              <a:defRPr sz="1200" b="0" i="0" u="none" strike="noStrike" cap="none">
                <a:solidFill>
                  <a:srgbClr val="00194C"/>
                </a:solidFill>
                <a:latin typeface="Calibri"/>
                <a:ea typeface="Calibri"/>
                <a:cs typeface="Calibri"/>
                <a:sym typeface="Calibri"/>
              </a:defRPr>
            </a:lvl4pPr>
            <a:lvl5pPr marL="0" lvl="4" indent="0" algn="r">
              <a:spcBef>
                <a:spcPts val="0"/>
              </a:spcBef>
              <a:buNone/>
              <a:defRPr sz="1200" b="0" i="0" u="none" strike="noStrike" cap="none">
                <a:solidFill>
                  <a:srgbClr val="00194C"/>
                </a:solidFill>
                <a:latin typeface="Calibri"/>
                <a:ea typeface="Calibri"/>
                <a:cs typeface="Calibri"/>
                <a:sym typeface="Calibri"/>
              </a:defRPr>
            </a:lvl5pPr>
            <a:lvl6pPr marL="0" lvl="5" indent="0" algn="r">
              <a:spcBef>
                <a:spcPts val="0"/>
              </a:spcBef>
              <a:buNone/>
              <a:defRPr sz="1200" b="0" i="0" u="none" strike="noStrike" cap="none">
                <a:solidFill>
                  <a:srgbClr val="00194C"/>
                </a:solidFill>
                <a:latin typeface="Calibri"/>
                <a:ea typeface="Calibri"/>
                <a:cs typeface="Calibri"/>
                <a:sym typeface="Calibri"/>
              </a:defRPr>
            </a:lvl6pPr>
            <a:lvl7pPr marL="0" lvl="6" indent="0" algn="r">
              <a:spcBef>
                <a:spcPts val="0"/>
              </a:spcBef>
              <a:buNone/>
              <a:defRPr sz="1200" b="0" i="0" u="none" strike="noStrike" cap="none">
                <a:solidFill>
                  <a:srgbClr val="00194C"/>
                </a:solidFill>
                <a:latin typeface="Calibri"/>
                <a:ea typeface="Calibri"/>
                <a:cs typeface="Calibri"/>
                <a:sym typeface="Calibri"/>
              </a:defRPr>
            </a:lvl7pPr>
            <a:lvl8pPr marL="0" lvl="7" indent="0" algn="r">
              <a:spcBef>
                <a:spcPts val="0"/>
              </a:spcBef>
              <a:buNone/>
              <a:defRPr sz="1200" b="0" i="0" u="none" strike="noStrike" cap="none">
                <a:solidFill>
                  <a:srgbClr val="00194C"/>
                </a:solidFill>
                <a:latin typeface="Calibri"/>
                <a:ea typeface="Calibri"/>
                <a:cs typeface="Calibri"/>
                <a:sym typeface="Calibri"/>
              </a:defRPr>
            </a:lvl8pPr>
            <a:lvl9pPr marL="0" lvl="8" indent="0" algn="r">
              <a:spcBef>
                <a:spcPts val="0"/>
              </a:spcBef>
              <a:buNone/>
              <a:defRPr sz="1200" b="0" i="0" u="none" strike="noStrike" cap="none">
                <a:solidFill>
                  <a:srgbClr val="00194C"/>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
        <p:nvSpPr>
          <p:cNvPr id="92" name="Google Shape;92;p9"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rgbClr val="00194C"/>
              </a:buClr>
              <a:buSzPts val="4400"/>
              <a:buFont typeface="Calibri"/>
              <a:buNone/>
              <a:defRPr sz="4400" b="1">
                <a:solidFill>
                  <a:srgbClr val="00194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9" title="Table"/>
          <p:cNvSpPr>
            <a:spLocks noGrp="1"/>
          </p:cNvSpPr>
          <p:nvPr>
            <p:ph type="tbl" idx="2"/>
          </p:nvPr>
        </p:nvSpPr>
        <p:spPr>
          <a:xfrm>
            <a:off x="531378" y="2664803"/>
            <a:ext cx="10993375" cy="3433180"/>
          </a:xfrm>
          <a:prstGeom prst="rect">
            <a:avLst/>
          </a:prstGeom>
          <a:noFill/>
          <a:ln>
            <a:noFill/>
          </a:ln>
        </p:spPr>
        <p:txBody>
          <a:bodyPr spcFirstLastPara="1" wrap="square" lIns="91400" tIns="45700" rIns="91400" bIns="45700" anchor="t" anchorCtr="0">
            <a:noAutofit/>
          </a:bodyPr>
          <a:lstStyle>
            <a:lvl1pPr marR="0" lvl="0" algn="ctr" rtl="0">
              <a:spcBef>
                <a:spcPts val="0"/>
              </a:spcBef>
              <a:spcAft>
                <a:spcPts val="0"/>
              </a:spcAft>
              <a:buClr>
                <a:srgbClr val="00194C"/>
              </a:buClr>
              <a:buSzPts val="2000"/>
              <a:buFont typeface="Calibri"/>
              <a:buNone/>
              <a:defRPr sz="2000">
                <a:solidFill>
                  <a:srgbClr val="00194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4225897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4"/>
        <p:cNvGrpSpPr/>
        <p:nvPr/>
      </p:nvGrpSpPr>
      <p:grpSpPr>
        <a:xfrm>
          <a:off x="0" y="0"/>
          <a:ext cx="0" cy="0"/>
          <a:chOff x="0" y="0"/>
          <a:chExt cx="0" cy="0"/>
        </a:xfrm>
      </p:grpSpPr>
      <p:sp>
        <p:nvSpPr>
          <p:cNvPr id="95" name="Google Shape;95;p10"/>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 name="Google Shape;96;p10"/>
          <p:cNvSpPr/>
          <p:nvPr/>
        </p:nvSpPr>
        <p:spPr>
          <a:xfrm rot="10800000" flipH="1">
            <a:off x="0" y="-6"/>
            <a:ext cx="10625328" cy="5404110"/>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97" name="Google Shape;97;p10"/>
          <p:cNvCxnSpPr/>
          <p:nvPr/>
        </p:nvCxnSpPr>
        <p:spPr>
          <a:xfrm rot="10800000" flipH="1">
            <a:off x="0" y="0"/>
            <a:ext cx="6030686" cy="3004456"/>
          </a:xfrm>
          <a:prstGeom prst="straightConnector1">
            <a:avLst/>
          </a:prstGeom>
          <a:noFill/>
          <a:ln w="9525" cap="flat" cmpd="sng">
            <a:solidFill>
              <a:srgbClr val="A5A5A5"/>
            </a:solidFill>
            <a:prstDash val="solid"/>
            <a:miter lim="800000"/>
            <a:headEnd type="none" w="sm" len="sm"/>
            <a:tailEnd type="none" w="sm" len="sm"/>
          </a:ln>
        </p:spPr>
      </p:cxnSp>
      <p:sp>
        <p:nvSpPr>
          <p:cNvPr id="98" name="Google Shape;98;p10" title="Title"/>
          <p:cNvSpPr txBox="1">
            <a:spLocks noGrp="1"/>
          </p:cNvSpPr>
          <p:nvPr>
            <p:ph type="ctrTitle"/>
          </p:nvPr>
        </p:nvSpPr>
        <p:spPr>
          <a:xfrm>
            <a:off x="6375721" y="2006084"/>
            <a:ext cx="4853573" cy="1616252"/>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300"/>
              <a:buFont typeface="Calibri"/>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0" title="Subtitle"/>
          <p:cNvSpPr txBox="1">
            <a:spLocks noGrp="1"/>
          </p:cNvSpPr>
          <p:nvPr>
            <p:ph type="subTitle" idx="1"/>
          </p:nvPr>
        </p:nvSpPr>
        <p:spPr>
          <a:xfrm>
            <a:off x="6375214" y="3640998"/>
            <a:ext cx="4854339" cy="12575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2E7A40"/>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rgbClr val="2E7A40"/>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rgbClr val="2E7A40"/>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rgbClr val="2E7A40"/>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cxnSp>
        <p:nvCxnSpPr>
          <p:cNvPr id="100" name="Google Shape;100;p10"/>
          <p:cNvCxnSpPr/>
          <p:nvPr/>
        </p:nvCxnSpPr>
        <p:spPr>
          <a:xfrm rot="10800000" flipH="1">
            <a:off x="-17837" y="4700016"/>
            <a:ext cx="1919789" cy="1001054"/>
          </a:xfrm>
          <a:prstGeom prst="straightConnector1">
            <a:avLst/>
          </a:prstGeom>
          <a:noFill/>
          <a:ln w="9525"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277982986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Section Header with Image">
  <p:cSld name="Section Header with Image">
    <p:spTree>
      <p:nvGrpSpPr>
        <p:cNvPr id="1" name="Shape 101"/>
        <p:cNvGrpSpPr/>
        <p:nvPr/>
      </p:nvGrpSpPr>
      <p:grpSpPr>
        <a:xfrm>
          <a:off x="0" y="0"/>
          <a:ext cx="0" cy="0"/>
          <a:chOff x="0" y="0"/>
          <a:chExt cx="0" cy="0"/>
        </a:xfrm>
      </p:grpSpPr>
      <p:sp>
        <p:nvSpPr>
          <p:cNvPr id="102" name="Google Shape;102;p11"/>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3" name="Google Shape;103;p11"/>
          <p:cNvSpPr/>
          <p:nvPr/>
        </p:nvSpPr>
        <p:spPr>
          <a:xfrm rot="10800000" flipH="1">
            <a:off x="0" y="-6"/>
            <a:ext cx="10625328" cy="5404110"/>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04" name="Google Shape;104;p11"/>
          <p:cNvCxnSpPr/>
          <p:nvPr/>
        </p:nvCxnSpPr>
        <p:spPr>
          <a:xfrm rot="10800000" flipH="1">
            <a:off x="0" y="1010090"/>
            <a:ext cx="1785257" cy="907506"/>
          </a:xfrm>
          <a:prstGeom prst="straightConnector1">
            <a:avLst/>
          </a:prstGeom>
          <a:noFill/>
          <a:ln w="9525" cap="flat" cmpd="sng">
            <a:solidFill>
              <a:srgbClr val="A5A5A5"/>
            </a:solidFill>
            <a:prstDash val="solid"/>
            <a:miter lim="800000"/>
            <a:headEnd type="none" w="sm" len="sm"/>
            <a:tailEnd type="none" w="sm" len="sm"/>
          </a:ln>
        </p:spPr>
      </p:cxnSp>
      <p:sp>
        <p:nvSpPr>
          <p:cNvPr id="105" name="Google Shape;105;p11" title="Title"/>
          <p:cNvSpPr txBox="1">
            <a:spLocks noGrp="1"/>
          </p:cNvSpPr>
          <p:nvPr>
            <p:ph type="title"/>
          </p:nvPr>
        </p:nvSpPr>
        <p:spPr>
          <a:xfrm>
            <a:off x="6283842" y="1987420"/>
            <a:ext cx="4911633" cy="1789855"/>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000"/>
              <a:buFont typeface="Calibri"/>
              <a:buNone/>
              <a:defRPr sz="4000" b="1">
                <a:solidFill>
                  <a:schemeClr val="accen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11" title="Subtitle"/>
          <p:cNvSpPr txBox="1">
            <a:spLocks noGrp="1"/>
          </p:cNvSpPr>
          <p:nvPr>
            <p:ph type="body" idx="1"/>
          </p:nvPr>
        </p:nvSpPr>
        <p:spPr>
          <a:xfrm>
            <a:off x="6283842" y="3792046"/>
            <a:ext cx="4911633" cy="91058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rgbClr val="909090"/>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0" i="0" u="none" strike="noStrike" cap="none">
                <a:solidFill>
                  <a:srgbClr val="909090"/>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0" i="0" u="none" strike="noStrike" cap="none">
                <a:solidFill>
                  <a:srgbClr val="909090"/>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0" i="0" u="none" strike="noStrike" cap="none">
                <a:solidFill>
                  <a:srgbClr val="909090"/>
                </a:solidFill>
                <a:latin typeface="Calibri"/>
                <a:ea typeface="Calibri"/>
                <a:cs typeface="Calibri"/>
                <a:sym typeface="Calibri"/>
              </a:defRPr>
            </a:lvl5pPr>
            <a:lvl6pPr marL="2743200" marR="0" lvl="5"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6pPr>
            <a:lvl7pPr marL="3200400" marR="0" lvl="6"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7pPr>
            <a:lvl8pPr marL="3657600" marR="0" lvl="7"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8pPr>
            <a:lvl9pPr marL="4114800" marR="0" lvl="8"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9pPr>
          </a:lstStyle>
          <a:p>
            <a:endParaRPr/>
          </a:p>
        </p:txBody>
      </p:sp>
      <p:sp>
        <p:nvSpPr>
          <p:cNvPr id="107" name="Google Shape;107;p11"/>
          <p:cNvSpPr/>
          <p:nvPr/>
        </p:nvSpPr>
        <p:spPr>
          <a:xfrm>
            <a:off x="7754112" y="0"/>
            <a:ext cx="2258568" cy="742819"/>
          </a:xfrm>
          <a:prstGeom prst="parallelogram">
            <a:avLst>
              <a:gd name="adj" fmla="val 195850"/>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08" name="Google Shape;108;p11"/>
          <p:cNvCxnSpPr/>
          <p:nvPr/>
        </p:nvCxnSpPr>
        <p:spPr>
          <a:xfrm rot="10800000" flipH="1">
            <a:off x="0" y="408562"/>
            <a:ext cx="6595353" cy="3403148"/>
          </a:xfrm>
          <a:prstGeom prst="straightConnector1">
            <a:avLst/>
          </a:prstGeom>
          <a:noFill/>
          <a:ln w="9525" cap="flat" cmpd="sng">
            <a:solidFill>
              <a:srgbClr val="A5A5A5"/>
            </a:solidFill>
            <a:prstDash val="solid"/>
            <a:miter lim="800000"/>
            <a:headEnd type="none" w="sm" len="sm"/>
            <a:tailEnd type="none" w="sm" len="sm"/>
          </a:ln>
        </p:spPr>
      </p:cxnSp>
      <p:sp>
        <p:nvSpPr>
          <p:cNvPr id="109" name="Google Shape;109;p11"/>
          <p:cNvSpPr>
            <a:spLocks noGrp="1"/>
          </p:cNvSpPr>
          <p:nvPr>
            <p:ph type="pic" idx="2"/>
          </p:nvPr>
        </p:nvSpPr>
        <p:spPr>
          <a:xfrm>
            <a:off x="1683398" y="860944"/>
            <a:ext cx="4428523" cy="5137089"/>
          </a:xfrm>
          <a:prstGeom prst="rect">
            <a:avLst/>
          </a:prstGeom>
          <a:noFill/>
          <a:ln>
            <a:noFill/>
          </a:ln>
        </p:spPr>
      </p:sp>
      <p:cxnSp>
        <p:nvCxnSpPr>
          <p:cNvPr id="110" name="Google Shape;110;p11"/>
          <p:cNvCxnSpPr/>
          <p:nvPr/>
        </p:nvCxnSpPr>
        <p:spPr>
          <a:xfrm rot="10800000" flipH="1">
            <a:off x="-17837" y="5266944"/>
            <a:ext cx="1919789" cy="1001054"/>
          </a:xfrm>
          <a:prstGeom prst="straightConnector1">
            <a:avLst/>
          </a:prstGeom>
          <a:noFill/>
          <a:ln w="9525" cap="flat" cmpd="sng">
            <a:solidFill>
              <a:schemeClr val="accent1"/>
            </a:solidFill>
            <a:prstDash val="solid"/>
            <a:miter lim="800000"/>
            <a:headEnd type="none" w="sm" len="sm"/>
            <a:tailEnd type="none" w="sm" len="sm"/>
          </a:ln>
        </p:spPr>
      </p:cxnSp>
      <p:sp>
        <p:nvSpPr>
          <p:cNvPr id="111" name="Google Shape;111;p11"/>
          <p:cNvSpPr/>
          <p:nvPr/>
        </p:nvSpPr>
        <p:spPr>
          <a:xfrm rot="-1641210">
            <a:off x="-139035" y="3407045"/>
            <a:ext cx="1438399" cy="236580"/>
          </a:xfrm>
          <a:prstGeom prst="parallelogram">
            <a:avLst>
              <a:gd name="adj" fmla="val 53218"/>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47385236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ext Layout 01">
  <p:cSld name="Text Layout 01">
    <p:spTree>
      <p:nvGrpSpPr>
        <p:cNvPr id="1" name="Shape 112"/>
        <p:cNvGrpSpPr/>
        <p:nvPr/>
      </p:nvGrpSpPr>
      <p:grpSpPr>
        <a:xfrm>
          <a:off x="0" y="0"/>
          <a:ext cx="0" cy="0"/>
          <a:chOff x="0" y="0"/>
          <a:chExt cx="0" cy="0"/>
        </a:xfrm>
      </p:grpSpPr>
      <p:sp>
        <p:nvSpPr>
          <p:cNvPr id="113" name="Google Shape;113;p12" title="Bullet Points"/>
          <p:cNvSpPr txBox="1">
            <a:spLocks noGrp="1"/>
          </p:cNvSpPr>
          <p:nvPr>
            <p:ph type="body" idx="1"/>
          </p:nvPr>
        </p:nvSpPr>
        <p:spPr>
          <a:xfrm>
            <a:off x="531378" y="3129540"/>
            <a:ext cx="4942829" cy="2958275"/>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accent2"/>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accent2"/>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accent2"/>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accent2"/>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12"/>
          <p:cNvSpPr/>
          <p:nvPr/>
        </p:nvSpPr>
        <p:spPr>
          <a:xfrm rot="10800000">
            <a:off x="1839686" y="-6"/>
            <a:ext cx="10352314" cy="5638806"/>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5" name="Google Shape;115;p12"/>
          <p:cNvSpPr/>
          <p:nvPr/>
        </p:nvSpPr>
        <p:spPr>
          <a:xfrm flipH="1">
            <a:off x="2978150" y="-5"/>
            <a:ext cx="4121150" cy="1308105"/>
          </a:xfrm>
          <a:prstGeom prst="parallelogram">
            <a:avLst>
              <a:gd name="adj" fmla="val 18638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16" name="Google Shape;116;p12"/>
          <p:cNvCxnSpPr/>
          <p:nvPr/>
        </p:nvCxnSpPr>
        <p:spPr>
          <a:xfrm rot="10800000" flipH="1">
            <a:off x="6375400" y="5047077"/>
            <a:ext cx="1524574" cy="1803400"/>
          </a:xfrm>
          <a:prstGeom prst="straightConnector1">
            <a:avLst/>
          </a:prstGeom>
          <a:noFill/>
          <a:ln w="9525" cap="flat" cmpd="sng">
            <a:solidFill>
              <a:schemeClr val="accent2"/>
            </a:solidFill>
            <a:prstDash val="solid"/>
            <a:miter lim="800000"/>
            <a:headEnd type="none" w="sm" len="sm"/>
            <a:tailEnd type="none" w="sm" len="sm"/>
          </a:ln>
        </p:spPr>
      </p:cxnSp>
      <p:sp>
        <p:nvSpPr>
          <p:cNvPr id="117" name="Google Shape;117;p12" title="Subtitle"/>
          <p:cNvSpPr txBox="1">
            <a:spLocks noGrp="1"/>
          </p:cNvSpPr>
          <p:nvPr>
            <p:ph type="body" idx="2"/>
          </p:nvPr>
        </p:nvSpPr>
        <p:spPr>
          <a:xfrm>
            <a:off x="531379" y="2496102"/>
            <a:ext cx="7342631"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rgbClr val="525252"/>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12" title="Title "/>
          <p:cNvSpPr txBox="1">
            <a:spLocks noGrp="1"/>
          </p:cNvSpPr>
          <p:nvPr>
            <p:ph type="title"/>
          </p:nvPr>
        </p:nvSpPr>
        <p:spPr>
          <a:xfrm>
            <a:off x="531378" y="1241109"/>
            <a:ext cx="7342622" cy="1215566"/>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400"/>
              <a:buFont typeface="Calibri"/>
              <a:buNone/>
              <a:defRPr sz="44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12"/>
          <p:cNvSpPr>
            <a:spLocks noGrp="1"/>
          </p:cNvSpPr>
          <p:nvPr>
            <p:ph type="pic" idx="3"/>
          </p:nvPr>
        </p:nvSpPr>
        <p:spPr>
          <a:xfrm>
            <a:off x="6604000" y="0"/>
            <a:ext cx="5588000" cy="6872249"/>
          </a:xfrm>
          <a:prstGeom prst="rect">
            <a:avLst/>
          </a:prstGeom>
          <a:solidFill>
            <a:srgbClr val="D8D8D8"/>
          </a:solidFill>
          <a:ln>
            <a:noFill/>
          </a:ln>
        </p:spPr>
      </p:sp>
      <p:sp>
        <p:nvSpPr>
          <p:cNvPr id="120" name="Google Shape;120;p12"/>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2"/>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extLst>
      <p:ext uri="{BB962C8B-B14F-4D97-AF65-F5344CB8AC3E}">
        <p14:creationId xmlns:p14="http://schemas.microsoft.com/office/powerpoint/2010/main" val="59104394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ext Layout 02">
  <p:cSld name="Text Layout 02">
    <p:spTree>
      <p:nvGrpSpPr>
        <p:cNvPr id="1" name="Shape 122"/>
        <p:cNvGrpSpPr/>
        <p:nvPr/>
      </p:nvGrpSpPr>
      <p:grpSpPr>
        <a:xfrm>
          <a:off x="0" y="0"/>
          <a:ext cx="0" cy="0"/>
          <a:chOff x="0" y="0"/>
          <a:chExt cx="0" cy="0"/>
        </a:xfrm>
      </p:grpSpPr>
      <p:sp>
        <p:nvSpPr>
          <p:cNvPr id="123" name="Google Shape;123;p13"/>
          <p:cNvSpPr/>
          <p:nvPr/>
        </p:nvSpPr>
        <p:spPr>
          <a:xfrm rot="10800000">
            <a:off x="1839686" y="-6"/>
            <a:ext cx="10352314" cy="5638806"/>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4" name="Google Shape;124;p13"/>
          <p:cNvSpPr>
            <a:spLocks noGrp="1"/>
          </p:cNvSpPr>
          <p:nvPr>
            <p:ph type="pic" idx="2"/>
          </p:nvPr>
        </p:nvSpPr>
        <p:spPr>
          <a:xfrm>
            <a:off x="6170177" y="1435100"/>
            <a:ext cx="6021821" cy="5422900"/>
          </a:xfrm>
          <a:prstGeom prst="rect">
            <a:avLst/>
          </a:prstGeom>
          <a:solidFill>
            <a:srgbClr val="D8D8D8"/>
          </a:solidFill>
          <a:ln>
            <a:noFill/>
          </a:ln>
        </p:spPr>
      </p:sp>
      <p:sp>
        <p:nvSpPr>
          <p:cNvPr id="125" name="Google Shape;125;p13" title="Bullet Points"/>
          <p:cNvSpPr txBox="1">
            <a:spLocks noGrp="1"/>
          </p:cNvSpPr>
          <p:nvPr>
            <p:ph type="body" idx="1"/>
          </p:nvPr>
        </p:nvSpPr>
        <p:spPr>
          <a:xfrm>
            <a:off x="531378" y="3129540"/>
            <a:ext cx="4942829" cy="2958275"/>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accent2"/>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chemeClr val="accent2"/>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accent2"/>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accent2"/>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accent2"/>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13"/>
          <p:cNvSpPr/>
          <p:nvPr/>
        </p:nvSpPr>
        <p:spPr>
          <a:xfrm flipH="1">
            <a:off x="2978150" y="-5"/>
            <a:ext cx="4121150" cy="1308105"/>
          </a:xfrm>
          <a:prstGeom prst="parallelogram">
            <a:avLst>
              <a:gd name="adj" fmla="val 18638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cxnSp>
        <p:nvCxnSpPr>
          <p:cNvPr id="127" name="Google Shape;127;p13"/>
          <p:cNvCxnSpPr/>
          <p:nvPr/>
        </p:nvCxnSpPr>
        <p:spPr>
          <a:xfrm rot="10800000" flipH="1">
            <a:off x="10352314" y="1185452"/>
            <a:ext cx="1839685" cy="1633948"/>
          </a:xfrm>
          <a:prstGeom prst="straightConnector1">
            <a:avLst/>
          </a:prstGeom>
          <a:noFill/>
          <a:ln w="9525" cap="flat" cmpd="sng">
            <a:solidFill>
              <a:srgbClr val="D8D8D8"/>
            </a:solidFill>
            <a:prstDash val="solid"/>
            <a:miter lim="800000"/>
            <a:headEnd type="none" w="sm" len="sm"/>
            <a:tailEnd type="none" w="sm" len="sm"/>
          </a:ln>
        </p:spPr>
      </p:cxnSp>
      <p:sp>
        <p:nvSpPr>
          <p:cNvPr id="128" name="Google Shape;128;p13" title="Subtitle"/>
          <p:cNvSpPr txBox="1">
            <a:spLocks noGrp="1"/>
          </p:cNvSpPr>
          <p:nvPr>
            <p:ph type="body" idx="3"/>
          </p:nvPr>
        </p:nvSpPr>
        <p:spPr>
          <a:xfrm>
            <a:off x="531379" y="2496102"/>
            <a:ext cx="7342621"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rgbClr val="525252"/>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13" title="Title "/>
          <p:cNvSpPr txBox="1">
            <a:spLocks noGrp="1"/>
          </p:cNvSpPr>
          <p:nvPr>
            <p:ph type="title"/>
          </p:nvPr>
        </p:nvSpPr>
        <p:spPr>
          <a:xfrm>
            <a:off x="531378" y="1241109"/>
            <a:ext cx="7342622" cy="1215566"/>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400"/>
              <a:buFont typeface="Calibri"/>
              <a:buNone/>
              <a:defRPr sz="44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13"/>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3"/>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132" name="Google Shape;132;p13"/>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i="0" u="none" strike="noStrike" cap="none">
                <a:solidFill>
                  <a:schemeClr val="lt1"/>
                </a:solidFill>
                <a:latin typeface="Arial Black"/>
                <a:ea typeface="Arial Black"/>
                <a:cs typeface="Arial Black"/>
                <a:sym typeface="Arial Black"/>
              </a:rPr>
              <a:t>FR</a:t>
            </a:r>
            <a:endParaRPr/>
          </a:p>
        </p:txBody>
      </p:sp>
    </p:spTree>
    <p:extLst>
      <p:ext uri="{BB962C8B-B14F-4D97-AF65-F5344CB8AC3E}">
        <p14:creationId xmlns:p14="http://schemas.microsoft.com/office/powerpoint/2010/main" val="418311484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Chart">
  <p:cSld name="1_Chart">
    <p:spTree>
      <p:nvGrpSpPr>
        <p:cNvPr id="1" name="Shape 133"/>
        <p:cNvGrpSpPr/>
        <p:nvPr/>
      </p:nvGrpSpPr>
      <p:grpSpPr>
        <a:xfrm>
          <a:off x="0" y="0"/>
          <a:ext cx="0" cy="0"/>
          <a:chOff x="0" y="0"/>
          <a:chExt cx="0" cy="0"/>
        </a:xfrm>
      </p:grpSpPr>
      <p:sp>
        <p:nvSpPr>
          <p:cNvPr id="134" name="Google Shape;134;p14"/>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5" name="Google Shape;135;p14"/>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a:solidFill>
                  <a:schemeClr val="lt1"/>
                </a:solidFill>
                <a:latin typeface="Arial Black"/>
                <a:ea typeface="Arial Black"/>
                <a:cs typeface="Arial Black"/>
                <a:sym typeface="Arial Black"/>
              </a:rPr>
              <a:t>FR</a:t>
            </a:r>
            <a:endParaRPr/>
          </a:p>
        </p:txBody>
      </p:sp>
      <p:grpSp>
        <p:nvGrpSpPr>
          <p:cNvPr id="136" name="Google Shape;136;p14"/>
          <p:cNvGrpSpPr/>
          <p:nvPr/>
        </p:nvGrpSpPr>
        <p:grpSpPr>
          <a:xfrm flipH="1">
            <a:off x="7561328" y="0"/>
            <a:ext cx="4763978" cy="3541007"/>
            <a:chOff x="-124265" y="-2"/>
            <a:chExt cx="4763978" cy="3367272"/>
          </a:xfrm>
        </p:grpSpPr>
        <p:sp>
          <p:nvSpPr>
            <p:cNvPr id="137" name="Google Shape;137;p14"/>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38" name="Google Shape;138;p14"/>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139" name="Google Shape;139;p14"/>
            <p:cNvSpPr/>
            <p:nvPr/>
          </p:nvSpPr>
          <p:spPr>
            <a:xfrm rot="-2178838">
              <a:off x="-192127" y="1140864"/>
              <a:ext cx="1354398" cy="214994"/>
            </a:xfrm>
            <a:prstGeom prst="parallelogram">
              <a:avLst>
                <a:gd name="adj" fmla="val 72003"/>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40" name="Google Shape;140;p14"/>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14" title="Subtitle"/>
          <p:cNvSpPr txBox="1">
            <a:spLocks noGrp="1"/>
          </p:cNvSpPr>
          <p:nvPr>
            <p:ph type="body" idx="1"/>
          </p:nvPr>
        </p:nvSpPr>
        <p:spPr>
          <a:xfrm>
            <a:off x="520493" y="1376932"/>
            <a:ext cx="7368596" cy="60889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14"/>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4"/>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144" name="Google Shape;144;p14"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14"/>
          <p:cNvSpPr txBox="1">
            <a:spLocks noGrp="1"/>
          </p:cNvSpPr>
          <p:nvPr>
            <p:ph type="body" idx="2"/>
          </p:nvPr>
        </p:nvSpPr>
        <p:spPr>
          <a:xfrm>
            <a:off x="531814" y="2005762"/>
            <a:ext cx="5225764" cy="40838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400"/>
              <a:buFont typeface="Arial"/>
              <a:buNone/>
              <a:defRPr sz="2400" b="0" i="0" u="none" strike="noStrike" cap="none">
                <a:solidFill>
                  <a:schemeClr val="lt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2400"/>
              <a:buFont typeface="Arial"/>
              <a:buNone/>
              <a:defRPr sz="2400" b="0" i="0" u="none" strike="noStrike" cap="none">
                <a:solidFill>
                  <a:schemeClr val="lt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2400"/>
              <a:buFont typeface="Arial"/>
              <a:buNone/>
              <a:defRPr sz="2400" b="0" i="0" u="none" strike="noStrike" cap="none">
                <a:solidFill>
                  <a:schemeClr val="lt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2400"/>
              <a:buFont typeface="Arial"/>
              <a:buNone/>
              <a:defRPr sz="24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p14" title="Chart"/>
          <p:cNvSpPr>
            <a:spLocks noGrp="1"/>
          </p:cNvSpPr>
          <p:nvPr>
            <p:ph type="chart" idx="3"/>
          </p:nvPr>
        </p:nvSpPr>
        <p:spPr>
          <a:xfrm>
            <a:off x="5796114" y="2005762"/>
            <a:ext cx="5719397" cy="4084470"/>
          </a:xfrm>
          <a:prstGeom prst="rect">
            <a:avLst/>
          </a:prstGeom>
          <a:noFill/>
          <a:ln>
            <a:noFill/>
          </a:ln>
        </p:spPr>
        <p:txBody>
          <a:bodyPr spcFirstLastPara="1" wrap="square" lIns="91400" tIns="45700" rIns="91400" bIns="45700" anchor="t" anchorCtr="0">
            <a:noAutofit/>
          </a:bodyPr>
          <a:lstStyle>
            <a:lvl1pPr marR="0" lvl="0" algn="ctr" rtl="0">
              <a:lnSpc>
                <a:spcPct val="90000"/>
              </a:lnSpc>
              <a:spcBef>
                <a:spcPts val="1000"/>
              </a:spcBef>
              <a:spcAft>
                <a:spcPts val="0"/>
              </a:spcAft>
              <a:buClr>
                <a:srgbClr val="2E7A40"/>
              </a:buClr>
              <a:buSzPts val="2000"/>
              <a:buFont typeface="Arial"/>
              <a:buNone/>
              <a:defRPr sz="20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425146496"/>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Large Photo">
  <p:cSld name="Large Photo">
    <p:spTree>
      <p:nvGrpSpPr>
        <p:cNvPr id="1" name="Shape 147"/>
        <p:cNvGrpSpPr/>
        <p:nvPr/>
      </p:nvGrpSpPr>
      <p:grpSpPr>
        <a:xfrm>
          <a:off x="0" y="0"/>
          <a:ext cx="0" cy="0"/>
          <a:chOff x="0" y="0"/>
          <a:chExt cx="0" cy="0"/>
        </a:xfrm>
      </p:grpSpPr>
      <p:sp>
        <p:nvSpPr>
          <p:cNvPr id="148" name="Google Shape;148;p15"/>
          <p:cNvSpPr/>
          <p:nvPr/>
        </p:nvSpPr>
        <p:spPr>
          <a:xfrm>
            <a:off x="0" y="0"/>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9" name="Google Shape;149;p15"/>
          <p:cNvSpPr/>
          <p:nvPr/>
        </p:nvSpPr>
        <p:spPr>
          <a:xfrm rot="10800000" flipH="1">
            <a:off x="0" y="-5"/>
            <a:ext cx="11747500" cy="6299203"/>
          </a:xfrm>
          <a:prstGeom prst="rtTriangle">
            <a:avLst/>
          </a:prstGeom>
          <a:solidFill>
            <a:srgbClr val="92B4FF">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0" name="Google Shape;150;p15" title="Image"/>
          <p:cNvSpPr>
            <a:spLocks noGrp="1"/>
          </p:cNvSpPr>
          <p:nvPr>
            <p:ph type="pic" idx="2"/>
          </p:nvPr>
        </p:nvSpPr>
        <p:spPr>
          <a:xfrm>
            <a:off x="359229" y="326570"/>
            <a:ext cx="11473542" cy="6204859"/>
          </a:xfrm>
          <a:prstGeom prst="rect">
            <a:avLst/>
          </a:prstGeom>
          <a:solidFill>
            <a:srgbClr val="D8D8D8"/>
          </a:solidFill>
          <a:ln>
            <a:noFill/>
          </a:ln>
        </p:spPr>
      </p:sp>
      <p:cxnSp>
        <p:nvCxnSpPr>
          <p:cNvPr id="151" name="Google Shape;151;p15"/>
          <p:cNvCxnSpPr/>
          <p:nvPr/>
        </p:nvCxnSpPr>
        <p:spPr>
          <a:xfrm rot="10800000" flipH="1">
            <a:off x="0" y="5344886"/>
            <a:ext cx="2362200" cy="1240972"/>
          </a:xfrm>
          <a:prstGeom prst="straightConnector1">
            <a:avLst/>
          </a:prstGeom>
          <a:noFill/>
          <a:ln w="9525" cap="flat" cmpd="sng">
            <a:solidFill>
              <a:srgbClr val="7F7F7F"/>
            </a:solidFill>
            <a:prstDash val="solid"/>
            <a:miter lim="800000"/>
            <a:headEnd type="none" w="sm" len="sm"/>
            <a:tailEnd type="none" w="sm" len="sm"/>
          </a:ln>
        </p:spPr>
      </p:cxnSp>
      <p:sp>
        <p:nvSpPr>
          <p:cNvPr id="152" name="Google Shape;152;p15" title="Title "/>
          <p:cNvSpPr txBox="1">
            <a:spLocks noGrp="1"/>
          </p:cNvSpPr>
          <p:nvPr>
            <p:ph type="title"/>
          </p:nvPr>
        </p:nvSpPr>
        <p:spPr>
          <a:xfrm>
            <a:off x="359229" y="558802"/>
            <a:ext cx="8333222" cy="939798"/>
          </a:xfrm>
          <a:prstGeom prst="rect">
            <a:avLst/>
          </a:prstGeom>
          <a:solidFill>
            <a:schemeClr val="lt1">
              <a:alpha val="89803"/>
            </a:schemeClr>
          </a:solidFill>
          <a:ln>
            <a:noFill/>
          </a:ln>
        </p:spPr>
        <p:txBody>
          <a:bodyPr spcFirstLastPara="1" wrap="square" lIns="288000" tIns="45700" rIns="91425" bIns="0" anchor="ctr" anchorCtr="0">
            <a:normAutofit/>
          </a:bodyPr>
          <a:lstStyle>
            <a:lvl1pPr lvl="0" algn="l">
              <a:lnSpc>
                <a:spcPct val="90000"/>
              </a:lnSpc>
              <a:spcBef>
                <a:spcPts val="0"/>
              </a:spcBef>
              <a:spcAft>
                <a:spcPts val="0"/>
              </a:spcAft>
              <a:buClr>
                <a:schemeClr val="dk1"/>
              </a:buClr>
              <a:buSzPts val="3600"/>
              <a:buFont typeface="Calibri"/>
              <a:buNone/>
              <a:defRPr sz="36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753150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153"/>
        <p:cNvGrpSpPr/>
        <p:nvPr/>
      </p:nvGrpSpPr>
      <p:grpSpPr>
        <a:xfrm>
          <a:off x="0" y="0"/>
          <a:ext cx="0" cy="0"/>
          <a:chOff x="0" y="0"/>
          <a:chExt cx="0" cy="0"/>
        </a:xfrm>
      </p:grpSpPr>
      <p:sp>
        <p:nvSpPr>
          <p:cNvPr id="154" name="Google Shape;154;p16"/>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5" name="Google Shape;155;p16"/>
          <p:cNvSpPr txBox="1">
            <a:spLocks noGrp="1"/>
          </p:cNvSpPr>
          <p:nvPr>
            <p:ph type="body" idx="1"/>
          </p:nvPr>
        </p:nvSpPr>
        <p:spPr>
          <a:xfrm>
            <a:off x="6822929" y="3461163"/>
            <a:ext cx="3445782" cy="288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16"/>
          <p:cNvSpPr txBox="1">
            <a:spLocks noGrp="1"/>
          </p:cNvSpPr>
          <p:nvPr>
            <p:ph type="body" idx="2"/>
          </p:nvPr>
        </p:nvSpPr>
        <p:spPr>
          <a:xfrm>
            <a:off x="6822929" y="3839451"/>
            <a:ext cx="3445782" cy="288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16"/>
          <p:cNvSpPr txBox="1">
            <a:spLocks noGrp="1"/>
          </p:cNvSpPr>
          <p:nvPr>
            <p:ph type="body" idx="3"/>
          </p:nvPr>
        </p:nvSpPr>
        <p:spPr>
          <a:xfrm>
            <a:off x="6822928" y="4216669"/>
            <a:ext cx="3445783" cy="2890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8" name="Google Shape;158;p16"/>
          <p:cNvSpPr txBox="1">
            <a:spLocks noGrp="1"/>
          </p:cNvSpPr>
          <p:nvPr>
            <p:ph type="body" idx="4"/>
          </p:nvPr>
        </p:nvSpPr>
        <p:spPr>
          <a:xfrm>
            <a:off x="6822929" y="4594957"/>
            <a:ext cx="3445782" cy="288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E7A40"/>
              </a:buClr>
              <a:buSzPts val="1800"/>
              <a:buFont typeface="Arial"/>
              <a:buNone/>
              <a:defRPr sz="18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16"/>
          <p:cNvSpPr/>
          <p:nvPr/>
        </p:nvSpPr>
        <p:spPr>
          <a:xfrm>
            <a:off x="6458938" y="3505247"/>
            <a:ext cx="258875" cy="258875"/>
          </a:xfrm>
          <a:custGeom>
            <a:avLst/>
            <a:gdLst/>
            <a:ahLst/>
            <a:cxnLst/>
            <a:rect l="l" t="t"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16"/>
          <p:cNvSpPr/>
          <p:nvPr/>
        </p:nvSpPr>
        <p:spPr>
          <a:xfrm>
            <a:off x="6507622" y="3897986"/>
            <a:ext cx="161507" cy="296095"/>
          </a:xfrm>
          <a:custGeom>
            <a:avLst/>
            <a:gdLst/>
            <a:ahLst/>
            <a:cxnLst/>
            <a:rect l="l" t="t"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None/>
            </a:pPr>
            <a:endParaRPr sz="1800">
              <a:solidFill>
                <a:schemeClr val="dk1"/>
              </a:solidFill>
              <a:latin typeface="Calibri"/>
              <a:ea typeface="Calibri"/>
              <a:cs typeface="Calibri"/>
              <a:sym typeface="Calibri"/>
            </a:endParaRPr>
          </a:p>
        </p:txBody>
      </p:sp>
      <p:sp>
        <p:nvSpPr>
          <p:cNvPr id="161" name="Google Shape;161;p16"/>
          <p:cNvSpPr/>
          <p:nvPr/>
        </p:nvSpPr>
        <p:spPr>
          <a:xfrm>
            <a:off x="6458938" y="4327945"/>
            <a:ext cx="258875" cy="188273"/>
          </a:xfrm>
          <a:custGeom>
            <a:avLst/>
            <a:gdLst/>
            <a:ahLst/>
            <a:cxnLst/>
            <a:rect l="l" t="t"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None/>
            </a:pPr>
            <a:endParaRPr sz="1800">
              <a:solidFill>
                <a:schemeClr val="dk1"/>
              </a:solidFill>
              <a:latin typeface="Calibri"/>
              <a:ea typeface="Calibri"/>
              <a:cs typeface="Calibri"/>
              <a:sym typeface="Calibri"/>
            </a:endParaRPr>
          </a:p>
        </p:txBody>
      </p:sp>
      <p:sp>
        <p:nvSpPr>
          <p:cNvPr id="162" name="Google Shape;162;p16"/>
          <p:cNvSpPr/>
          <p:nvPr/>
        </p:nvSpPr>
        <p:spPr>
          <a:xfrm>
            <a:off x="6471716" y="4650082"/>
            <a:ext cx="233318" cy="233318"/>
          </a:xfrm>
          <a:custGeom>
            <a:avLst/>
            <a:gdLst/>
            <a:ahLst/>
            <a:cxnLst/>
            <a:rect l="l" t="t"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a:noFill/>
          </a:ln>
        </p:spPr>
        <p:txBody>
          <a:bodyPr spcFirstLastPara="1" wrap="square" lIns="38100" tIns="38100" rIns="38100" bIns="38100" anchor="ctr" anchorCtr="0">
            <a:noAutofit/>
          </a:bodyPr>
          <a:lstStyle/>
          <a:p>
            <a:pPr marL="0" marR="0" lvl="0" indent="0" algn="ctr" rtl="0">
              <a:lnSpc>
                <a:spcPct val="100000"/>
              </a:lnSpc>
              <a:spcBef>
                <a:spcPts val="0"/>
              </a:spcBef>
              <a:spcAft>
                <a:spcPts val="0"/>
              </a:spcAft>
              <a:buNone/>
            </a:pPr>
            <a:endParaRPr sz="1800">
              <a:solidFill>
                <a:schemeClr val="dk1"/>
              </a:solidFill>
              <a:latin typeface="Calibri"/>
              <a:ea typeface="Calibri"/>
              <a:cs typeface="Calibri"/>
              <a:sym typeface="Calibri"/>
            </a:endParaRPr>
          </a:p>
        </p:txBody>
      </p:sp>
      <p:sp>
        <p:nvSpPr>
          <p:cNvPr id="163" name="Google Shape;163;p16"/>
          <p:cNvSpPr/>
          <p:nvPr/>
        </p:nvSpPr>
        <p:spPr>
          <a:xfrm rot="10800000" flipH="1">
            <a:off x="0" y="-6"/>
            <a:ext cx="10625328" cy="5404110"/>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64" name="Google Shape;164;p16"/>
          <p:cNvCxnSpPr/>
          <p:nvPr/>
        </p:nvCxnSpPr>
        <p:spPr>
          <a:xfrm rot="10800000" flipH="1">
            <a:off x="0" y="0"/>
            <a:ext cx="6030686" cy="3004456"/>
          </a:xfrm>
          <a:prstGeom prst="straightConnector1">
            <a:avLst/>
          </a:prstGeom>
          <a:noFill/>
          <a:ln w="9525" cap="flat" cmpd="sng">
            <a:solidFill>
              <a:srgbClr val="A5A5A5"/>
            </a:solidFill>
            <a:prstDash val="solid"/>
            <a:miter lim="800000"/>
            <a:headEnd type="none" w="sm" len="sm"/>
            <a:tailEnd type="none" w="sm" len="sm"/>
          </a:ln>
        </p:spPr>
      </p:cxnSp>
      <p:cxnSp>
        <p:nvCxnSpPr>
          <p:cNvPr id="165" name="Google Shape;165;p16"/>
          <p:cNvCxnSpPr/>
          <p:nvPr/>
        </p:nvCxnSpPr>
        <p:spPr>
          <a:xfrm rot="10800000" flipH="1">
            <a:off x="9004301" y="3924299"/>
            <a:ext cx="3187700" cy="1689100"/>
          </a:xfrm>
          <a:prstGeom prst="straightConnector1">
            <a:avLst/>
          </a:prstGeom>
          <a:noFill/>
          <a:ln w="9525" cap="flat" cmpd="sng">
            <a:solidFill>
              <a:schemeClr val="accent2"/>
            </a:solidFill>
            <a:prstDash val="solid"/>
            <a:miter lim="800000"/>
            <a:headEnd type="none" w="sm" len="sm"/>
            <a:tailEnd type="none" w="sm" len="sm"/>
          </a:ln>
        </p:spPr>
      </p:cxnSp>
      <p:cxnSp>
        <p:nvCxnSpPr>
          <p:cNvPr id="166" name="Google Shape;166;p16"/>
          <p:cNvCxnSpPr/>
          <p:nvPr/>
        </p:nvCxnSpPr>
        <p:spPr>
          <a:xfrm rot="10800000" flipH="1">
            <a:off x="-17837" y="4700016"/>
            <a:ext cx="1919789" cy="1001054"/>
          </a:xfrm>
          <a:prstGeom prst="straightConnector1">
            <a:avLst/>
          </a:prstGeom>
          <a:noFill/>
          <a:ln w="9525" cap="flat" cmpd="sng">
            <a:solidFill>
              <a:schemeClr val="accent1"/>
            </a:solidFill>
            <a:prstDash val="solid"/>
            <a:miter lim="800000"/>
            <a:headEnd type="none" w="sm" len="sm"/>
            <a:tailEnd type="none" w="sm" len="sm"/>
          </a:ln>
        </p:spPr>
      </p:cxnSp>
      <p:sp>
        <p:nvSpPr>
          <p:cNvPr id="167" name="Google Shape;167;p16"/>
          <p:cNvSpPr>
            <a:spLocks noGrp="1"/>
          </p:cNvSpPr>
          <p:nvPr>
            <p:ph type="pic" idx="5"/>
          </p:nvPr>
        </p:nvSpPr>
        <p:spPr>
          <a:xfrm>
            <a:off x="1683398" y="860944"/>
            <a:ext cx="4428523" cy="5137089"/>
          </a:xfrm>
          <a:prstGeom prst="rect">
            <a:avLst/>
          </a:prstGeom>
          <a:noFill/>
          <a:ln>
            <a:noFill/>
          </a:ln>
        </p:spPr>
      </p:sp>
      <p:sp>
        <p:nvSpPr>
          <p:cNvPr id="168" name="Google Shape;168;p16" title="Title"/>
          <p:cNvSpPr txBox="1">
            <a:spLocks noGrp="1"/>
          </p:cNvSpPr>
          <p:nvPr>
            <p:ph type="ctrTitle"/>
          </p:nvPr>
        </p:nvSpPr>
        <p:spPr>
          <a:xfrm>
            <a:off x="6375721" y="1821022"/>
            <a:ext cx="4853573" cy="1616252"/>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300"/>
              <a:buFont typeface="Calibri"/>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68315690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69"/>
        <p:cNvGrpSpPr/>
        <p:nvPr/>
      </p:nvGrpSpPr>
      <p:grpSpPr>
        <a:xfrm>
          <a:off x="0" y="0"/>
          <a:ext cx="0" cy="0"/>
          <a:chOff x="0" y="0"/>
          <a:chExt cx="0" cy="0"/>
        </a:xfrm>
      </p:grpSpPr>
      <p:sp>
        <p:nvSpPr>
          <p:cNvPr id="170" name="Google Shape;170;p17"/>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17"/>
          <p:cNvSpPr/>
          <p:nvPr/>
        </p:nvSpPr>
        <p:spPr>
          <a:xfrm rot="10800000" flipH="1">
            <a:off x="0" y="-6"/>
            <a:ext cx="10625328" cy="5404110"/>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2" name="Google Shape;172;p17"/>
          <p:cNvSpPr/>
          <p:nvPr/>
        </p:nvSpPr>
        <p:spPr>
          <a:xfrm rot="-1641210">
            <a:off x="-637324" y="3588176"/>
            <a:ext cx="3860162" cy="1746952"/>
          </a:xfrm>
          <a:prstGeom prst="parallelogram">
            <a:avLst>
              <a:gd name="adj" fmla="val 53218"/>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3" name="Google Shape;173;p17"/>
          <p:cNvCxnSpPr/>
          <p:nvPr/>
        </p:nvCxnSpPr>
        <p:spPr>
          <a:xfrm rot="10800000" flipH="1">
            <a:off x="0" y="1010090"/>
            <a:ext cx="1785257" cy="907506"/>
          </a:xfrm>
          <a:prstGeom prst="straightConnector1">
            <a:avLst/>
          </a:prstGeom>
          <a:noFill/>
          <a:ln w="9525" cap="flat" cmpd="sng">
            <a:solidFill>
              <a:srgbClr val="A5A5A5"/>
            </a:solidFill>
            <a:prstDash val="solid"/>
            <a:miter lim="800000"/>
            <a:headEnd type="none" w="sm" len="sm"/>
            <a:tailEnd type="none" w="sm" len="sm"/>
          </a:ln>
        </p:spPr>
      </p:cxnSp>
      <p:sp>
        <p:nvSpPr>
          <p:cNvPr id="174" name="Google Shape;174;p17" title="Title"/>
          <p:cNvSpPr txBox="1">
            <a:spLocks noGrp="1"/>
          </p:cNvSpPr>
          <p:nvPr>
            <p:ph type="title"/>
          </p:nvPr>
        </p:nvSpPr>
        <p:spPr>
          <a:xfrm>
            <a:off x="6283842" y="1987420"/>
            <a:ext cx="4911633" cy="1789855"/>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accent1"/>
              </a:buClr>
              <a:buSzPts val="4000"/>
              <a:buFont typeface="Calibri"/>
              <a:buNone/>
              <a:defRPr sz="4000" b="1">
                <a:solidFill>
                  <a:schemeClr val="accen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17" title="Subtitle"/>
          <p:cNvSpPr txBox="1">
            <a:spLocks noGrp="1"/>
          </p:cNvSpPr>
          <p:nvPr>
            <p:ph type="body" idx="1"/>
          </p:nvPr>
        </p:nvSpPr>
        <p:spPr>
          <a:xfrm>
            <a:off x="6283842" y="3792046"/>
            <a:ext cx="4911633" cy="91058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rgbClr val="909090"/>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0" i="0" u="none" strike="noStrike" cap="none">
                <a:solidFill>
                  <a:srgbClr val="909090"/>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0" i="0" u="none" strike="noStrike" cap="none">
                <a:solidFill>
                  <a:srgbClr val="909090"/>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0" i="0" u="none" strike="noStrike" cap="none">
                <a:solidFill>
                  <a:srgbClr val="909090"/>
                </a:solidFill>
                <a:latin typeface="Calibri"/>
                <a:ea typeface="Calibri"/>
                <a:cs typeface="Calibri"/>
                <a:sym typeface="Calibri"/>
              </a:defRPr>
            </a:lvl5pPr>
            <a:lvl6pPr marL="2743200" marR="0" lvl="5"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6pPr>
            <a:lvl7pPr marL="3200400" marR="0" lvl="6"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7pPr>
            <a:lvl8pPr marL="3657600" marR="0" lvl="7"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8pPr>
            <a:lvl9pPr marL="4114800" marR="0" lvl="8" indent="-228600" algn="l" rtl="0">
              <a:lnSpc>
                <a:spcPct val="90000"/>
              </a:lnSpc>
              <a:spcBef>
                <a:spcPts val="500"/>
              </a:spcBef>
              <a:spcAft>
                <a:spcPts val="0"/>
              </a:spcAft>
              <a:buClr>
                <a:srgbClr val="909090"/>
              </a:buClr>
              <a:buSzPts val="1600"/>
              <a:buFont typeface="Arial"/>
              <a:buNone/>
              <a:defRPr sz="1600" b="0" i="0" u="none" strike="noStrike" cap="none">
                <a:solidFill>
                  <a:srgbClr val="909090"/>
                </a:solidFill>
                <a:latin typeface="Calibri"/>
                <a:ea typeface="Calibri"/>
                <a:cs typeface="Calibri"/>
                <a:sym typeface="Calibri"/>
              </a:defRPr>
            </a:lvl9pPr>
          </a:lstStyle>
          <a:p>
            <a:endParaRPr/>
          </a:p>
        </p:txBody>
      </p:sp>
      <p:cxnSp>
        <p:nvCxnSpPr>
          <p:cNvPr id="176" name="Google Shape;176;p17"/>
          <p:cNvCxnSpPr/>
          <p:nvPr/>
        </p:nvCxnSpPr>
        <p:spPr>
          <a:xfrm rot="10800000" flipH="1">
            <a:off x="9004301" y="3924299"/>
            <a:ext cx="3187700" cy="1689100"/>
          </a:xfrm>
          <a:prstGeom prst="straightConnector1">
            <a:avLst/>
          </a:prstGeom>
          <a:noFill/>
          <a:ln w="9525" cap="flat" cmpd="sng">
            <a:solidFill>
              <a:schemeClr val="accent2"/>
            </a:solidFill>
            <a:prstDash val="solid"/>
            <a:miter lim="800000"/>
            <a:headEnd type="none" w="sm" len="sm"/>
            <a:tailEnd type="none" w="sm" len="sm"/>
          </a:ln>
        </p:spPr>
      </p:cxnSp>
      <p:sp>
        <p:nvSpPr>
          <p:cNvPr id="177" name="Google Shape;177;p17"/>
          <p:cNvSpPr/>
          <p:nvPr/>
        </p:nvSpPr>
        <p:spPr>
          <a:xfrm>
            <a:off x="7754112" y="0"/>
            <a:ext cx="2258568" cy="742819"/>
          </a:xfrm>
          <a:prstGeom prst="parallelogram">
            <a:avLst>
              <a:gd name="adj" fmla="val 195850"/>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8" name="Google Shape;178;p17"/>
          <p:cNvCxnSpPr/>
          <p:nvPr/>
        </p:nvCxnSpPr>
        <p:spPr>
          <a:xfrm rot="10800000" flipH="1">
            <a:off x="0" y="408562"/>
            <a:ext cx="6595353" cy="3403148"/>
          </a:xfrm>
          <a:prstGeom prst="straightConnector1">
            <a:avLst/>
          </a:prstGeom>
          <a:noFill/>
          <a:ln w="9525" cap="flat" cmpd="sng">
            <a:solidFill>
              <a:srgbClr val="A5A5A5"/>
            </a:solidFill>
            <a:prstDash val="solid"/>
            <a:miter lim="800000"/>
            <a:headEnd type="none" w="sm" len="sm"/>
            <a:tailEnd type="none" w="sm" len="sm"/>
          </a:ln>
        </p:spPr>
      </p:cxnSp>
      <p:cxnSp>
        <p:nvCxnSpPr>
          <p:cNvPr id="179" name="Google Shape;179;p17"/>
          <p:cNvCxnSpPr/>
          <p:nvPr/>
        </p:nvCxnSpPr>
        <p:spPr>
          <a:xfrm rot="10800000" flipH="1">
            <a:off x="-17837" y="5266944"/>
            <a:ext cx="1919789" cy="1001054"/>
          </a:xfrm>
          <a:prstGeom prst="straightConnector1">
            <a:avLst/>
          </a:prstGeom>
          <a:noFill/>
          <a:ln w="9525" cap="flat" cmpd="sng">
            <a:solidFill>
              <a:schemeClr val="accent1"/>
            </a:solidFill>
            <a:prstDash val="solid"/>
            <a:miter lim="800000"/>
            <a:headEnd type="none" w="sm" len="sm"/>
            <a:tailEnd type="none" w="sm" len="sm"/>
          </a:ln>
        </p:spPr>
      </p:cxnSp>
      <p:sp>
        <p:nvSpPr>
          <p:cNvPr id="180" name="Google Shape;180;p17"/>
          <p:cNvSpPr/>
          <p:nvPr/>
        </p:nvSpPr>
        <p:spPr>
          <a:xfrm rot="-1641210">
            <a:off x="-139035" y="3407045"/>
            <a:ext cx="1438399" cy="236580"/>
          </a:xfrm>
          <a:prstGeom prst="parallelogram">
            <a:avLst>
              <a:gd name="adj" fmla="val 53218"/>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95246144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1"/>
        <p:cNvGrpSpPr/>
        <p:nvPr/>
      </p:nvGrpSpPr>
      <p:grpSpPr>
        <a:xfrm>
          <a:off x="0" y="0"/>
          <a:ext cx="0" cy="0"/>
          <a:chOff x="0" y="0"/>
          <a:chExt cx="0" cy="0"/>
        </a:xfrm>
      </p:grpSpPr>
      <p:sp>
        <p:nvSpPr>
          <p:cNvPr id="182" name="Google Shape;182;p18"/>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3" name="Google Shape;183;p18"/>
          <p:cNvCxnSpPr/>
          <p:nvPr/>
        </p:nvCxnSpPr>
        <p:spPr>
          <a:xfrm rot="10800000">
            <a:off x="-9247" y="3633967"/>
            <a:ext cx="1912619" cy="1572989"/>
          </a:xfrm>
          <a:prstGeom prst="straightConnector1">
            <a:avLst/>
          </a:prstGeom>
          <a:noFill/>
          <a:ln w="9525" cap="flat" cmpd="sng">
            <a:solidFill>
              <a:schemeClr val="accent2"/>
            </a:solidFill>
            <a:prstDash val="solid"/>
            <a:miter lim="800000"/>
            <a:headEnd type="none" w="sm" len="sm"/>
            <a:tailEnd type="none" w="sm" len="sm"/>
          </a:ln>
        </p:spPr>
      </p:cxnSp>
      <p:grpSp>
        <p:nvGrpSpPr>
          <p:cNvPr id="184" name="Google Shape;184;p18"/>
          <p:cNvGrpSpPr/>
          <p:nvPr/>
        </p:nvGrpSpPr>
        <p:grpSpPr>
          <a:xfrm flipH="1">
            <a:off x="7561328" y="0"/>
            <a:ext cx="4763978" cy="3541007"/>
            <a:chOff x="-124265" y="-2"/>
            <a:chExt cx="4763978" cy="3367272"/>
          </a:xfrm>
        </p:grpSpPr>
        <p:sp>
          <p:nvSpPr>
            <p:cNvPr id="185" name="Google Shape;185;p18"/>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86" name="Google Shape;186;p18"/>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187" name="Google Shape;187;p18"/>
            <p:cNvSpPr/>
            <p:nvPr/>
          </p:nvSpPr>
          <p:spPr>
            <a:xfrm rot="-2178838">
              <a:off x="-192127" y="1140864"/>
              <a:ext cx="1354398" cy="214994"/>
            </a:xfrm>
            <a:prstGeom prst="parallelogram">
              <a:avLst>
                <a:gd name="adj" fmla="val 72003"/>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188" name="Google Shape;188;p18"/>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a:solidFill>
                  <a:schemeClr val="lt1"/>
                </a:solidFill>
                <a:latin typeface="Arial Black"/>
                <a:ea typeface="Arial Black"/>
                <a:cs typeface="Arial Black"/>
                <a:sym typeface="Arial Black"/>
              </a:rPr>
              <a:t>FR</a:t>
            </a:r>
            <a:endParaRPr/>
          </a:p>
        </p:txBody>
      </p:sp>
      <p:sp>
        <p:nvSpPr>
          <p:cNvPr id="189" name="Google Shape;189;p18"/>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0" name="Google Shape;190;p18"/>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8"/>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192" name="Google Shape;192;p18"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3" name="Google Shape;193;p18"/>
          <p:cNvSpPr txBox="1">
            <a:spLocks noGrp="1"/>
          </p:cNvSpPr>
          <p:nvPr>
            <p:ph type="body" idx="1"/>
          </p:nvPr>
        </p:nvSpPr>
        <p:spPr>
          <a:xfrm>
            <a:off x="518678" y="1671924"/>
            <a:ext cx="10835122" cy="4505039"/>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2624486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a:spLocks noGrp="1" noRot="1" noMove="1" noResize="1" noEditPoints="1" noAdjustHandles="1" noChangeArrowheads="1" noChangeShapeType="1"/>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74609965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94"/>
        <p:cNvGrpSpPr/>
        <p:nvPr/>
      </p:nvGrpSpPr>
      <p:grpSpPr>
        <a:xfrm>
          <a:off x="0" y="0"/>
          <a:ext cx="0" cy="0"/>
          <a:chOff x="0" y="0"/>
          <a:chExt cx="0" cy="0"/>
        </a:xfrm>
      </p:grpSpPr>
      <p:sp>
        <p:nvSpPr>
          <p:cNvPr id="195" name="Google Shape;195;p19"/>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96" name="Google Shape;196;p19"/>
          <p:cNvCxnSpPr/>
          <p:nvPr/>
        </p:nvCxnSpPr>
        <p:spPr>
          <a:xfrm rot="10800000">
            <a:off x="-9247" y="3633967"/>
            <a:ext cx="1912619" cy="1572989"/>
          </a:xfrm>
          <a:prstGeom prst="straightConnector1">
            <a:avLst/>
          </a:prstGeom>
          <a:noFill/>
          <a:ln w="9525" cap="flat" cmpd="sng">
            <a:solidFill>
              <a:schemeClr val="accent2"/>
            </a:solidFill>
            <a:prstDash val="solid"/>
            <a:miter lim="800000"/>
            <a:headEnd type="none" w="sm" len="sm"/>
            <a:tailEnd type="none" w="sm" len="sm"/>
          </a:ln>
        </p:spPr>
      </p:cxnSp>
      <p:grpSp>
        <p:nvGrpSpPr>
          <p:cNvPr id="197" name="Google Shape;197;p19"/>
          <p:cNvGrpSpPr/>
          <p:nvPr/>
        </p:nvGrpSpPr>
        <p:grpSpPr>
          <a:xfrm flipH="1">
            <a:off x="7561328" y="0"/>
            <a:ext cx="4763978" cy="3541007"/>
            <a:chOff x="-124265" y="-2"/>
            <a:chExt cx="4763978" cy="3367272"/>
          </a:xfrm>
        </p:grpSpPr>
        <p:sp>
          <p:nvSpPr>
            <p:cNvPr id="198" name="Google Shape;198;p19"/>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199" name="Google Shape;199;p19"/>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200" name="Google Shape;200;p19"/>
            <p:cNvSpPr/>
            <p:nvPr/>
          </p:nvSpPr>
          <p:spPr>
            <a:xfrm rot="-2178838">
              <a:off x="-192127" y="1140864"/>
              <a:ext cx="1354398" cy="214994"/>
            </a:xfrm>
            <a:prstGeom prst="parallelogram">
              <a:avLst>
                <a:gd name="adj" fmla="val 72003"/>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01" name="Google Shape;201;p19"/>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a:solidFill>
                  <a:schemeClr val="lt1"/>
                </a:solidFill>
                <a:latin typeface="Arial Black"/>
                <a:ea typeface="Arial Black"/>
                <a:cs typeface="Arial Black"/>
                <a:sym typeface="Arial Black"/>
              </a:rPr>
              <a:t>FR</a:t>
            </a:r>
            <a:endParaRPr/>
          </a:p>
        </p:txBody>
      </p:sp>
      <p:sp>
        <p:nvSpPr>
          <p:cNvPr id="202" name="Google Shape;202;p19"/>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19"/>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19"/>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205" name="Google Shape;205;p19"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19"/>
          <p:cNvSpPr txBox="1">
            <a:spLocks noGrp="1"/>
          </p:cNvSpPr>
          <p:nvPr>
            <p:ph type="body" idx="1"/>
          </p:nvPr>
        </p:nvSpPr>
        <p:spPr>
          <a:xfrm>
            <a:off x="529687" y="1651044"/>
            <a:ext cx="5181600" cy="4525919"/>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19"/>
          <p:cNvSpPr txBox="1">
            <a:spLocks noGrp="1"/>
          </p:cNvSpPr>
          <p:nvPr>
            <p:ph type="body" idx="2"/>
          </p:nvPr>
        </p:nvSpPr>
        <p:spPr>
          <a:xfrm>
            <a:off x="6172200" y="1651044"/>
            <a:ext cx="5181600" cy="4525919"/>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75209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08"/>
        <p:cNvGrpSpPr/>
        <p:nvPr/>
      </p:nvGrpSpPr>
      <p:grpSpPr>
        <a:xfrm>
          <a:off x="0" y="0"/>
          <a:ext cx="0" cy="0"/>
          <a:chOff x="0" y="0"/>
          <a:chExt cx="0" cy="0"/>
        </a:xfrm>
      </p:grpSpPr>
      <p:sp>
        <p:nvSpPr>
          <p:cNvPr id="209" name="Google Shape;209;p20"/>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10" name="Google Shape;210;p20"/>
          <p:cNvCxnSpPr/>
          <p:nvPr/>
        </p:nvCxnSpPr>
        <p:spPr>
          <a:xfrm rot="10800000">
            <a:off x="-9247" y="3633967"/>
            <a:ext cx="1912619" cy="1572989"/>
          </a:xfrm>
          <a:prstGeom prst="straightConnector1">
            <a:avLst/>
          </a:prstGeom>
          <a:noFill/>
          <a:ln w="9525" cap="flat" cmpd="sng">
            <a:solidFill>
              <a:schemeClr val="accent2"/>
            </a:solidFill>
            <a:prstDash val="solid"/>
            <a:miter lim="800000"/>
            <a:headEnd type="none" w="sm" len="sm"/>
            <a:tailEnd type="none" w="sm" len="sm"/>
          </a:ln>
        </p:spPr>
      </p:cxnSp>
      <p:grpSp>
        <p:nvGrpSpPr>
          <p:cNvPr id="211" name="Google Shape;211;p20"/>
          <p:cNvGrpSpPr/>
          <p:nvPr/>
        </p:nvGrpSpPr>
        <p:grpSpPr>
          <a:xfrm flipH="1">
            <a:off x="7561328" y="0"/>
            <a:ext cx="4763978" cy="3541007"/>
            <a:chOff x="-124265" y="-2"/>
            <a:chExt cx="4763978" cy="3367272"/>
          </a:xfrm>
        </p:grpSpPr>
        <p:sp>
          <p:nvSpPr>
            <p:cNvPr id="212" name="Google Shape;212;p20"/>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213" name="Google Shape;213;p20"/>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214" name="Google Shape;214;p20"/>
            <p:cNvSpPr/>
            <p:nvPr/>
          </p:nvSpPr>
          <p:spPr>
            <a:xfrm rot="-2178838">
              <a:off x="-192127" y="1140864"/>
              <a:ext cx="1354398" cy="214994"/>
            </a:xfrm>
            <a:prstGeom prst="parallelogram">
              <a:avLst>
                <a:gd name="adj" fmla="val 72003"/>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15" name="Google Shape;215;p20"/>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a:solidFill>
                  <a:schemeClr val="lt1"/>
                </a:solidFill>
                <a:latin typeface="Arial Black"/>
                <a:ea typeface="Arial Black"/>
                <a:cs typeface="Arial Black"/>
                <a:sym typeface="Arial Black"/>
              </a:rPr>
              <a:t>FR</a:t>
            </a:r>
            <a:endParaRPr/>
          </a:p>
        </p:txBody>
      </p:sp>
      <p:sp>
        <p:nvSpPr>
          <p:cNvPr id="216" name="Google Shape;216;p20"/>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20"/>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20"/>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219" name="Google Shape;219;p20" title="Title "/>
          <p:cNvSpPr txBox="1">
            <a:spLocks noGrp="1"/>
          </p:cNvSpPr>
          <p:nvPr>
            <p:ph type="title"/>
          </p:nvPr>
        </p:nvSpPr>
        <p:spPr>
          <a:xfrm>
            <a:off x="518678" y="209028"/>
            <a:ext cx="8333222" cy="1147969"/>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sz="44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20"/>
          <p:cNvSpPr txBox="1">
            <a:spLocks noGrp="1"/>
          </p:cNvSpPr>
          <p:nvPr>
            <p:ph type="body" idx="1"/>
          </p:nvPr>
        </p:nvSpPr>
        <p:spPr>
          <a:xfrm>
            <a:off x="518678" y="1681163"/>
            <a:ext cx="5382501"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2E7A40"/>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20"/>
          <p:cNvSpPr txBox="1">
            <a:spLocks noGrp="1"/>
          </p:cNvSpPr>
          <p:nvPr>
            <p:ph type="body" idx="2"/>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2E7A40"/>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22" name="Google Shape;222;p20"/>
          <p:cNvSpPr txBox="1">
            <a:spLocks noGrp="1"/>
          </p:cNvSpPr>
          <p:nvPr>
            <p:ph type="body" idx="3"/>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3" name="Google Shape;223;p20"/>
          <p:cNvSpPr txBox="1">
            <a:spLocks noGrp="1"/>
          </p:cNvSpPr>
          <p:nvPr>
            <p:ph type="body" idx="4"/>
          </p:nvPr>
        </p:nvSpPr>
        <p:spPr>
          <a:xfrm>
            <a:off x="518678" y="2505075"/>
            <a:ext cx="5391749" cy="3684588"/>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lt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lt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00680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24"/>
        <p:cNvGrpSpPr/>
        <p:nvPr/>
      </p:nvGrpSpPr>
      <p:grpSpPr>
        <a:xfrm>
          <a:off x="0" y="0"/>
          <a:ext cx="0" cy="0"/>
          <a:chOff x="0" y="0"/>
          <a:chExt cx="0" cy="0"/>
        </a:xfrm>
      </p:grpSpPr>
      <p:sp>
        <p:nvSpPr>
          <p:cNvPr id="225" name="Google Shape;225;p21"/>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6" name="Google Shape;226;p21"/>
          <p:cNvSpPr/>
          <p:nvPr/>
        </p:nvSpPr>
        <p:spPr>
          <a:xfrm rot="10800000" flipH="1">
            <a:off x="0" y="-6"/>
            <a:ext cx="10625328" cy="5404110"/>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27" name="Google Shape;227;p21"/>
          <p:cNvCxnSpPr/>
          <p:nvPr/>
        </p:nvCxnSpPr>
        <p:spPr>
          <a:xfrm rot="10800000" flipH="1">
            <a:off x="0" y="0"/>
            <a:ext cx="6030686" cy="3004456"/>
          </a:xfrm>
          <a:prstGeom prst="straightConnector1">
            <a:avLst/>
          </a:prstGeom>
          <a:noFill/>
          <a:ln w="9525" cap="flat" cmpd="sng">
            <a:solidFill>
              <a:srgbClr val="A5A5A5"/>
            </a:solidFill>
            <a:prstDash val="solid"/>
            <a:miter lim="800000"/>
            <a:headEnd type="none" w="sm" len="sm"/>
            <a:tailEnd type="none" w="sm" len="sm"/>
          </a:ln>
        </p:spPr>
      </p:cxnSp>
      <p:cxnSp>
        <p:nvCxnSpPr>
          <p:cNvPr id="228" name="Google Shape;228;p21"/>
          <p:cNvCxnSpPr/>
          <p:nvPr/>
        </p:nvCxnSpPr>
        <p:spPr>
          <a:xfrm rot="10800000" flipH="1">
            <a:off x="9004301" y="3924299"/>
            <a:ext cx="3187700" cy="1689100"/>
          </a:xfrm>
          <a:prstGeom prst="straightConnector1">
            <a:avLst/>
          </a:prstGeom>
          <a:noFill/>
          <a:ln w="9525" cap="flat" cmpd="sng">
            <a:solidFill>
              <a:schemeClr val="accent2"/>
            </a:solidFill>
            <a:prstDash val="solid"/>
            <a:miter lim="800000"/>
            <a:headEnd type="none" w="sm" len="sm"/>
            <a:tailEnd type="none" w="sm" len="sm"/>
          </a:ln>
        </p:spPr>
      </p:cxnSp>
      <p:sp>
        <p:nvSpPr>
          <p:cNvPr id="229" name="Google Shape;229;p21" title="Title"/>
          <p:cNvSpPr txBox="1">
            <a:spLocks noGrp="1"/>
          </p:cNvSpPr>
          <p:nvPr>
            <p:ph type="ctrTitle"/>
          </p:nvPr>
        </p:nvSpPr>
        <p:spPr>
          <a:xfrm>
            <a:off x="719170" y="4374036"/>
            <a:ext cx="5311516" cy="1327031"/>
          </a:xfrm>
          <a:prstGeom prst="rect">
            <a:avLst/>
          </a:prstGeom>
          <a:noFill/>
          <a:ln>
            <a:noFill/>
          </a:ln>
        </p:spPr>
        <p:txBody>
          <a:bodyPr spcFirstLastPara="1" wrap="square" lIns="91425" tIns="45700" rIns="91425" bIns="0" anchor="b" anchorCtr="0">
            <a:normAutofit/>
          </a:bodyPr>
          <a:lstStyle>
            <a:lvl1pPr lvl="0" algn="r">
              <a:lnSpc>
                <a:spcPct val="90000"/>
              </a:lnSpc>
              <a:spcBef>
                <a:spcPts val="0"/>
              </a:spcBef>
              <a:spcAft>
                <a:spcPts val="0"/>
              </a:spcAft>
              <a:buClr>
                <a:schemeClr val="accent1"/>
              </a:buClr>
              <a:buSzPts val="4300"/>
              <a:buFont typeface="Arial"/>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30" name="Google Shape;230;p21"/>
          <p:cNvCxnSpPr/>
          <p:nvPr/>
        </p:nvCxnSpPr>
        <p:spPr>
          <a:xfrm rot="10800000" flipH="1">
            <a:off x="-17837" y="4700016"/>
            <a:ext cx="1919789" cy="1001054"/>
          </a:xfrm>
          <a:prstGeom prst="straightConnector1">
            <a:avLst/>
          </a:prstGeom>
          <a:noFill/>
          <a:ln w="9525" cap="flat" cmpd="sng">
            <a:solidFill>
              <a:schemeClr val="accent1"/>
            </a:solidFill>
            <a:prstDash val="solid"/>
            <a:miter lim="800000"/>
            <a:headEnd type="none" w="sm" len="sm"/>
            <a:tailEnd type="none" w="sm" len="sm"/>
          </a:ln>
        </p:spPr>
      </p:cxnSp>
      <p:sp>
        <p:nvSpPr>
          <p:cNvPr id="231" name="Google Shape;231;p21"/>
          <p:cNvSpPr txBox="1">
            <a:spLocks noGrp="1"/>
          </p:cNvSpPr>
          <p:nvPr>
            <p:ph type="body" idx="1"/>
          </p:nvPr>
        </p:nvSpPr>
        <p:spPr>
          <a:xfrm>
            <a:off x="719170" y="5701069"/>
            <a:ext cx="5311516" cy="93150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E7A40"/>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32" name="Google Shape;232;p21"/>
          <p:cNvSpPr txBox="1">
            <a:spLocks noGrp="1"/>
          </p:cNvSpPr>
          <p:nvPr>
            <p:ph type="body" idx="2"/>
          </p:nvPr>
        </p:nvSpPr>
        <p:spPr>
          <a:xfrm>
            <a:off x="6161316" y="2290713"/>
            <a:ext cx="5803672" cy="434186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2E7A40"/>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55600" algn="l" rtl="0">
              <a:lnSpc>
                <a:spcPct val="90000"/>
              </a:lnSpc>
              <a:spcBef>
                <a:spcPts val="500"/>
              </a:spcBef>
              <a:spcAft>
                <a:spcPts val="0"/>
              </a:spcAft>
              <a:buClr>
                <a:srgbClr val="2E7A40"/>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1706588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233"/>
        <p:cNvGrpSpPr/>
        <p:nvPr/>
      </p:nvGrpSpPr>
      <p:grpSpPr>
        <a:xfrm>
          <a:off x="0" y="0"/>
          <a:ext cx="0" cy="0"/>
          <a:chOff x="0" y="0"/>
          <a:chExt cx="0" cy="0"/>
        </a:xfrm>
      </p:grpSpPr>
      <p:sp>
        <p:nvSpPr>
          <p:cNvPr id="234" name="Google Shape;234;p22"/>
          <p:cNvSpPr/>
          <p:nvPr/>
        </p:nvSpPr>
        <p:spPr>
          <a:xfrm>
            <a:off x="0" y="0"/>
            <a:ext cx="12192000" cy="6858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5" name="Google Shape;235;p22"/>
          <p:cNvSpPr/>
          <p:nvPr/>
        </p:nvSpPr>
        <p:spPr>
          <a:xfrm rot="10800000" flipH="1">
            <a:off x="0" y="-6"/>
            <a:ext cx="10625328" cy="5404110"/>
          </a:xfrm>
          <a:prstGeom prst="rtTriangl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36" name="Google Shape;236;p22"/>
          <p:cNvCxnSpPr/>
          <p:nvPr/>
        </p:nvCxnSpPr>
        <p:spPr>
          <a:xfrm rot="10800000" flipH="1">
            <a:off x="0" y="0"/>
            <a:ext cx="6030686" cy="3004456"/>
          </a:xfrm>
          <a:prstGeom prst="straightConnector1">
            <a:avLst/>
          </a:prstGeom>
          <a:noFill/>
          <a:ln w="9525" cap="flat" cmpd="sng">
            <a:solidFill>
              <a:srgbClr val="A5A5A5"/>
            </a:solidFill>
            <a:prstDash val="solid"/>
            <a:miter lim="800000"/>
            <a:headEnd type="none" w="sm" len="sm"/>
            <a:tailEnd type="none" w="sm" len="sm"/>
          </a:ln>
        </p:spPr>
      </p:cxnSp>
      <p:cxnSp>
        <p:nvCxnSpPr>
          <p:cNvPr id="237" name="Google Shape;237;p22"/>
          <p:cNvCxnSpPr/>
          <p:nvPr/>
        </p:nvCxnSpPr>
        <p:spPr>
          <a:xfrm rot="10800000" flipH="1">
            <a:off x="9004301" y="3924299"/>
            <a:ext cx="3187700" cy="1689100"/>
          </a:xfrm>
          <a:prstGeom prst="straightConnector1">
            <a:avLst/>
          </a:prstGeom>
          <a:noFill/>
          <a:ln w="9525" cap="flat" cmpd="sng">
            <a:solidFill>
              <a:schemeClr val="accent2"/>
            </a:solidFill>
            <a:prstDash val="solid"/>
            <a:miter lim="800000"/>
            <a:headEnd type="none" w="sm" len="sm"/>
            <a:tailEnd type="none" w="sm" len="sm"/>
          </a:ln>
        </p:spPr>
      </p:cxnSp>
      <p:sp>
        <p:nvSpPr>
          <p:cNvPr id="238" name="Google Shape;238;p22" title="Title"/>
          <p:cNvSpPr txBox="1">
            <a:spLocks noGrp="1"/>
          </p:cNvSpPr>
          <p:nvPr>
            <p:ph type="ctrTitle"/>
          </p:nvPr>
        </p:nvSpPr>
        <p:spPr>
          <a:xfrm>
            <a:off x="719170" y="4374036"/>
            <a:ext cx="5311516" cy="1327031"/>
          </a:xfrm>
          <a:prstGeom prst="rect">
            <a:avLst/>
          </a:prstGeom>
          <a:noFill/>
          <a:ln>
            <a:noFill/>
          </a:ln>
        </p:spPr>
        <p:txBody>
          <a:bodyPr spcFirstLastPara="1" wrap="square" lIns="91425" tIns="45700" rIns="91425" bIns="0" anchor="b" anchorCtr="0">
            <a:normAutofit/>
          </a:bodyPr>
          <a:lstStyle>
            <a:lvl1pPr lvl="0" algn="r">
              <a:lnSpc>
                <a:spcPct val="90000"/>
              </a:lnSpc>
              <a:spcBef>
                <a:spcPts val="0"/>
              </a:spcBef>
              <a:spcAft>
                <a:spcPts val="0"/>
              </a:spcAft>
              <a:buClr>
                <a:schemeClr val="accent1"/>
              </a:buClr>
              <a:buSzPts val="4300"/>
              <a:buFont typeface="Arial"/>
              <a:buNone/>
              <a:defRPr sz="43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239" name="Google Shape;239;p22"/>
          <p:cNvCxnSpPr/>
          <p:nvPr/>
        </p:nvCxnSpPr>
        <p:spPr>
          <a:xfrm rot="10800000" flipH="1">
            <a:off x="-17837" y="4700016"/>
            <a:ext cx="1919789" cy="1001054"/>
          </a:xfrm>
          <a:prstGeom prst="straightConnector1">
            <a:avLst/>
          </a:prstGeom>
          <a:noFill/>
          <a:ln w="9525" cap="flat" cmpd="sng">
            <a:solidFill>
              <a:schemeClr val="accent1"/>
            </a:solidFill>
            <a:prstDash val="solid"/>
            <a:miter lim="800000"/>
            <a:headEnd type="none" w="sm" len="sm"/>
            <a:tailEnd type="none" w="sm" len="sm"/>
          </a:ln>
        </p:spPr>
      </p:cxnSp>
      <p:sp>
        <p:nvSpPr>
          <p:cNvPr id="240" name="Google Shape;240;p22"/>
          <p:cNvSpPr txBox="1">
            <a:spLocks noGrp="1"/>
          </p:cNvSpPr>
          <p:nvPr>
            <p:ph type="body" idx="1"/>
          </p:nvPr>
        </p:nvSpPr>
        <p:spPr>
          <a:xfrm>
            <a:off x="719170" y="5701069"/>
            <a:ext cx="5311516" cy="93150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E7A40"/>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rgbClr val="2E7A40"/>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rgbClr val="2E7A40"/>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rgbClr val="2E7A40"/>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241" name="Google Shape;241;p22"/>
          <p:cNvSpPr>
            <a:spLocks noGrp="1"/>
          </p:cNvSpPr>
          <p:nvPr>
            <p:ph type="pic" idx="2"/>
          </p:nvPr>
        </p:nvSpPr>
        <p:spPr>
          <a:xfrm>
            <a:off x="6249970" y="2271860"/>
            <a:ext cx="5715017" cy="4360714"/>
          </a:xfrm>
          <a:prstGeom prst="rect">
            <a:avLst/>
          </a:prstGeom>
          <a:noFill/>
          <a:ln>
            <a:noFill/>
          </a:ln>
        </p:spPr>
      </p:sp>
    </p:spTree>
    <p:extLst>
      <p:ext uri="{BB962C8B-B14F-4D97-AF65-F5344CB8AC3E}">
        <p14:creationId xmlns:p14="http://schemas.microsoft.com/office/powerpoint/2010/main" val="94677941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42"/>
        <p:cNvGrpSpPr/>
        <p:nvPr/>
      </p:nvGrpSpPr>
      <p:grpSpPr>
        <a:xfrm>
          <a:off x="0" y="0"/>
          <a:ext cx="0" cy="0"/>
          <a:chOff x="0" y="0"/>
          <a:chExt cx="0" cy="0"/>
        </a:xfrm>
      </p:grpSpPr>
      <p:sp>
        <p:nvSpPr>
          <p:cNvPr id="243" name="Google Shape;243;p23"/>
          <p:cNvSpPr/>
          <p:nvPr/>
        </p:nvSpPr>
        <p:spPr>
          <a:xfrm>
            <a:off x="17179"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44" name="Google Shape;244;p23"/>
          <p:cNvGrpSpPr/>
          <p:nvPr/>
        </p:nvGrpSpPr>
        <p:grpSpPr>
          <a:xfrm flipH="1">
            <a:off x="7561328" y="0"/>
            <a:ext cx="4639713" cy="3541007"/>
            <a:chOff x="0" y="-2"/>
            <a:chExt cx="4639713" cy="3367272"/>
          </a:xfrm>
        </p:grpSpPr>
        <p:sp>
          <p:nvSpPr>
            <p:cNvPr id="245" name="Google Shape;245;p23"/>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246" name="Google Shape;246;p23"/>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grpSp>
      <p:sp>
        <p:nvSpPr>
          <p:cNvPr id="247" name="Google Shape;247;p23"/>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8" name="Google Shape;248;p23"/>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9" name="Google Shape;249;p23"/>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extLst>
      <p:ext uri="{BB962C8B-B14F-4D97-AF65-F5344CB8AC3E}">
        <p14:creationId xmlns:p14="http://schemas.microsoft.com/office/powerpoint/2010/main" val="427475743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50"/>
        <p:cNvGrpSpPr/>
        <p:nvPr/>
      </p:nvGrpSpPr>
      <p:grpSpPr>
        <a:xfrm>
          <a:off x="0" y="0"/>
          <a:ext cx="0" cy="0"/>
          <a:chOff x="0" y="0"/>
          <a:chExt cx="0" cy="0"/>
        </a:xfrm>
      </p:grpSpPr>
      <p:sp>
        <p:nvSpPr>
          <p:cNvPr id="251" name="Google Shape;251;p24"/>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2" name="Google Shape;252;p24"/>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a:solidFill>
                  <a:schemeClr val="lt1"/>
                </a:solidFill>
                <a:latin typeface="Arial Black"/>
                <a:ea typeface="Arial Black"/>
                <a:cs typeface="Arial Black"/>
                <a:sym typeface="Arial Black"/>
              </a:rPr>
              <a:t>FR</a:t>
            </a:r>
            <a:endParaRPr/>
          </a:p>
        </p:txBody>
      </p:sp>
      <p:grpSp>
        <p:nvGrpSpPr>
          <p:cNvPr id="253" name="Google Shape;253;p24"/>
          <p:cNvGrpSpPr/>
          <p:nvPr/>
        </p:nvGrpSpPr>
        <p:grpSpPr>
          <a:xfrm flipH="1">
            <a:off x="7561328" y="0"/>
            <a:ext cx="4763978" cy="3541007"/>
            <a:chOff x="-124265" y="-2"/>
            <a:chExt cx="4763978" cy="3367272"/>
          </a:xfrm>
        </p:grpSpPr>
        <p:sp>
          <p:nvSpPr>
            <p:cNvPr id="254" name="Google Shape;254;p24"/>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255" name="Google Shape;255;p24"/>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256" name="Google Shape;256;p24"/>
            <p:cNvSpPr/>
            <p:nvPr/>
          </p:nvSpPr>
          <p:spPr>
            <a:xfrm rot="-2178838">
              <a:off x="-192127" y="1140864"/>
              <a:ext cx="1354398" cy="214994"/>
            </a:xfrm>
            <a:prstGeom prst="parallelogram">
              <a:avLst>
                <a:gd name="adj" fmla="val 72003"/>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57" name="Google Shape;257;p24"/>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8" name="Google Shape;258;p24"/>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9" name="Google Shape;259;p24"/>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260" name="Google Shape;260;p24"/>
          <p:cNvSpPr txBox="1">
            <a:spLocks noGrp="1"/>
          </p:cNvSpPr>
          <p:nvPr>
            <p:ph type="title"/>
          </p:nvPr>
        </p:nvSpPr>
        <p:spPr>
          <a:xfrm>
            <a:off x="518678" y="209029"/>
            <a:ext cx="8330184" cy="1147968"/>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35016982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261"/>
        <p:cNvGrpSpPr/>
        <p:nvPr/>
      </p:nvGrpSpPr>
      <p:grpSpPr>
        <a:xfrm>
          <a:off x="0" y="0"/>
          <a:ext cx="0" cy="0"/>
          <a:chOff x="0" y="0"/>
          <a:chExt cx="0" cy="0"/>
        </a:xfrm>
      </p:grpSpPr>
      <p:sp>
        <p:nvSpPr>
          <p:cNvPr id="262" name="Google Shape;262;p25"/>
          <p:cNvSpPr/>
          <p:nvPr/>
        </p:nvSpPr>
        <p:spPr>
          <a:xfrm>
            <a:off x="0" y="1"/>
            <a:ext cx="12192000" cy="6857999"/>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3" name="Google Shape;263;p25"/>
          <p:cNvSpPr txBox="1"/>
          <p:nvPr/>
        </p:nvSpPr>
        <p:spPr>
          <a:xfrm>
            <a:off x="11072378" y="235732"/>
            <a:ext cx="814647" cy="6155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3400" b="1">
                <a:solidFill>
                  <a:schemeClr val="lt1"/>
                </a:solidFill>
                <a:latin typeface="Arial Black"/>
                <a:ea typeface="Arial Black"/>
                <a:cs typeface="Arial Black"/>
                <a:sym typeface="Arial Black"/>
              </a:rPr>
              <a:t>FR</a:t>
            </a:r>
            <a:endParaRPr/>
          </a:p>
        </p:txBody>
      </p:sp>
      <p:grpSp>
        <p:nvGrpSpPr>
          <p:cNvPr id="264" name="Google Shape;264;p25"/>
          <p:cNvGrpSpPr/>
          <p:nvPr/>
        </p:nvGrpSpPr>
        <p:grpSpPr>
          <a:xfrm flipH="1">
            <a:off x="7561328" y="0"/>
            <a:ext cx="4763978" cy="3541007"/>
            <a:chOff x="-124265" y="-2"/>
            <a:chExt cx="4763978" cy="3367272"/>
          </a:xfrm>
        </p:grpSpPr>
        <p:sp>
          <p:nvSpPr>
            <p:cNvPr id="265" name="Google Shape;265;p25"/>
            <p:cNvSpPr/>
            <p:nvPr/>
          </p:nvSpPr>
          <p:spPr>
            <a:xfrm>
              <a:off x="0" y="-1"/>
              <a:ext cx="4639713" cy="3367271"/>
            </a:xfrm>
            <a:prstGeom prst="diagStripe">
              <a:avLst>
                <a:gd name="adj" fmla="val 51202"/>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cxnSp>
          <p:nvCxnSpPr>
            <p:cNvPr id="266" name="Google Shape;266;p25"/>
            <p:cNvCxnSpPr/>
            <p:nvPr/>
          </p:nvCxnSpPr>
          <p:spPr>
            <a:xfrm rot="10800000" flipH="1">
              <a:off x="1433638" y="-2"/>
              <a:ext cx="1240971" cy="916595"/>
            </a:xfrm>
            <a:prstGeom prst="straightConnector1">
              <a:avLst/>
            </a:prstGeom>
            <a:noFill/>
            <a:ln w="9525" cap="flat" cmpd="sng">
              <a:solidFill>
                <a:srgbClr val="BFBFBF"/>
              </a:solidFill>
              <a:prstDash val="solid"/>
              <a:miter lim="800000"/>
              <a:headEnd type="none" w="sm" len="sm"/>
              <a:tailEnd type="none" w="sm" len="sm"/>
            </a:ln>
          </p:spPr>
        </p:cxnSp>
        <p:sp>
          <p:nvSpPr>
            <p:cNvPr id="267" name="Google Shape;267;p25"/>
            <p:cNvSpPr/>
            <p:nvPr/>
          </p:nvSpPr>
          <p:spPr>
            <a:xfrm rot="-2178838">
              <a:off x="-192127" y="1140864"/>
              <a:ext cx="1354398" cy="214994"/>
            </a:xfrm>
            <a:prstGeom prst="parallelogram">
              <a:avLst>
                <a:gd name="adj" fmla="val 72003"/>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268" name="Google Shape;268;p25"/>
          <p:cNvSpPr/>
          <p:nvPr/>
        </p:nvSpPr>
        <p:spPr>
          <a:xfrm flipH="1">
            <a:off x="6679908" y="1"/>
            <a:ext cx="1447800" cy="639064"/>
          </a:xfrm>
          <a:prstGeom prst="parallelogram">
            <a:avLst>
              <a:gd name="adj" fmla="val 135617"/>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69" name="Google Shape;269;p25"/>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0" name="Google Shape;270;p25"/>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
        <p:nvSpPr>
          <p:cNvPr id="271" name="Google Shape;271;p25"/>
          <p:cNvSpPr txBox="1">
            <a:spLocks noGrp="1"/>
          </p:cNvSpPr>
          <p:nvPr>
            <p:ph type="title"/>
          </p:nvPr>
        </p:nvSpPr>
        <p:spPr>
          <a:xfrm>
            <a:off x="518678" y="209029"/>
            <a:ext cx="8330184" cy="1147968"/>
          </a:xfrm>
          <a:prstGeom prst="rect">
            <a:avLst/>
          </a:prstGeom>
          <a:noFill/>
          <a:ln>
            <a:noFill/>
          </a:ln>
        </p:spPr>
        <p:txBody>
          <a:bodyPr spcFirstLastPara="1" wrap="square" lIns="91425" tIns="45700" rIns="91425" bIns="0" anchor="b" anchorCtr="0">
            <a:normAutofit/>
          </a:bodyPr>
          <a:lstStyle>
            <a:lvl1pPr lvl="0" algn="l">
              <a:lnSpc>
                <a:spcPct val="90000"/>
              </a:lnSpc>
              <a:spcBef>
                <a:spcPts val="0"/>
              </a:spcBef>
              <a:spcAft>
                <a:spcPts val="0"/>
              </a:spcAft>
              <a:buClr>
                <a:schemeClr val="lt1"/>
              </a:buClr>
              <a:buSzPts val="4400"/>
              <a:buFont typeface="Calibri"/>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2" name="Google Shape;272;p25"/>
          <p:cNvSpPr txBox="1">
            <a:spLocks noGrp="1"/>
          </p:cNvSpPr>
          <p:nvPr>
            <p:ph type="body" idx="1"/>
          </p:nvPr>
        </p:nvSpPr>
        <p:spPr>
          <a:xfrm>
            <a:off x="1526131" y="1979613"/>
            <a:ext cx="9139738" cy="289877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E7A40"/>
              </a:buClr>
              <a:buSzPts val="6000"/>
              <a:buFont typeface="Arial"/>
              <a:buNone/>
              <a:defRPr sz="6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2E7A40"/>
              </a:buClr>
              <a:buSzPts val="2000"/>
              <a:buFont typeface="Arial"/>
              <a:buNone/>
              <a:defRPr sz="20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rgbClr val="2E7A40"/>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rgbClr val="2E7A40"/>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9964844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Blank 1" type="blank">
  <p:cSld name="Blank 1">
    <p:spTree>
      <p:nvGrpSpPr>
        <p:cNvPr id="1" name="Shape 275"/>
        <p:cNvGrpSpPr/>
        <p:nvPr/>
      </p:nvGrpSpPr>
      <p:grpSpPr>
        <a:xfrm>
          <a:off x="0" y="0"/>
          <a:ext cx="0" cy="0"/>
          <a:chOff x="0" y="0"/>
          <a:chExt cx="0" cy="0"/>
        </a:xfrm>
      </p:grpSpPr>
      <p:sp>
        <p:nvSpPr>
          <p:cNvPr id="276" name="Google Shape;276;p27"/>
          <p:cNvSpPr txBox="1">
            <a:spLocks noGrp="1"/>
          </p:cNvSpPr>
          <p:nvPr>
            <p:ph type="dt" idx="10"/>
          </p:nvPr>
        </p:nvSpPr>
        <p:spPr>
          <a:xfrm>
            <a:off x="304800" y="4237567"/>
            <a:ext cx="1422300" cy="243300"/>
          </a:xfrm>
          <a:prstGeom prst="rect">
            <a:avLst/>
          </a:prstGeom>
          <a:noFill/>
          <a:ln>
            <a:noFill/>
          </a:ln>
        </p:spPr>
        <p:txBody>
          <a:bodyPr spcFirstLastPara="1" wrap="square" lIns="60950" tIns="30475" rIns="60950" bIns="30475" anchor="ctr" anchorCtr="0">
            <a:noAutofit/>
          </a:bodyPr>
          <a:lstStyle>
            <a:lvl1pPr lvl="0" algn="l">
              <a:lnSpc>
                <a:spcPct val="100000"/>
              </a:lnSpc>
              <a:spcBef>
                <a:spcPts val="0"/>
              </a:spcBef>
              <a:spcAft>
                <a:spcPts val="0"/>
              </a:spcAft>
              <a:buSzPts val="900"/>
              <a:buNone/>
              <a:defRPr sz="900"/>
            </a:lvl1pPr>
            <a:lvl2pPr lvl="1" algn="l">
              <a:lnSpc>
                <a:spcPct val="100000"/>
              </a:lnSpc>
              <a:spcBef>
                <a:spcPts val="0"/>
              </a:spcBef>
              <a:spcAft>
                <a:spcPts val="0"/>
              </a:spcAft>
              <a:buSzPts val="900"/>
              <a:buNone/>
              <a:defRPr sz="900"/>
            </a:lvl2pPr>
            <a:lvl3pPr lvl="2" algn="l">
              <a:lnSpc>
                <a:spcPct val="100000"/>
              </a:lnSpc>
              <a:spcBef>
                <a:spcPts val="0"/>
              </a:spcBef>
              <a:spcAft>
                <a:spcPts val="0"/>
              </a:spcAft>
              <a:buSzPts val="900"/>
              <a:buNone/>
              <a:defRPr sz="900"/>
            </a:lvl3pPr>
            <a:lvl4pPr lvl="3" algn="l">
              <a:lnSpc>
                <a:spcPct val="100000"/>
              </a:lnSpc>
              <a:spcBef>
                <a:spcPts val="0"/>
              </a:spcBef>
              <a:spcAft>
                <a:spcPts val="0"/>
              </a:spcAft>
              <a:buSzPts val="900"/>
              <a:buNone/>
              <a:defRPr sz="900"/>
            </a:lvl4pPr>
            <a:lvl5pPr lvl="4" algn="l">
              <a:lnSpc>
                <a:spcPct val="100000"/>
              </a:lnSpc>
              <a:spcBef>
                <a:spcPts val="0"/>
              </a:spcBef>
              <a:spcAft>
                <a:spcPts val="0"/>
              </a:spcAft>
              <a:buSzPts val="900"/>
              <a:buNone/>
              <a:defRPr sz="900"/>
            </a:lvl5pPr>
            <a:lvl6pPr lvl="5" algn="l">
              <a:lnSpc>
                <a:spcPct val="100000"/>
              </a:lnSpc>
              <a:spcBef>
                <a:spcPts val="0"/>
              </a:spcBef>
              <a:spcAft>
                <a:spcPts val="0"/>
              </a:spcAft>
              <a:buSzPts val="900"/>
              <a:buNone/>
              <a:defRPr sz="900"/>
            </a:lvl6pPr>
            <a:lvl7pPr lvl="6" algn="l">
              <a:lnSpc>
                <a:spcPct val="100000"/>
              </a:lnSpc>
              <a:spcBef>
                <a:spcPts val="0"/>
              </a:spcBef>
              <a:spcAft>
                <a:spcPts val="0"/>
              </a:spcAft>
              <a:buSzPts val="900"/>
              <a:buNone/>
              <a:defRPr sz="900"/>
            </a:lvl7pPr>
            <a:lvl8pPr lvl="7" algn="l">
              <a:lnSpc>
                <a:spcPct val="100000"/>
              </a:lnSpc>
              <a:spcBef>
                <a:spcPts val="0"/>
              </a:spcBef>
              <a:spcAft>
                <a:spcPts val="0"/>
              </a:spcAft>
              <a:buSzPts val="900"/>
              <a:buNone/>
              <a:defRPr sz="900"/>
            </a:lvl8pPr>
            <a:lvl9pPr lvl="8" algn="l">
              <a:lnSpc>
                <a:spcPct val="100000"/>
              </a:lnSpc>
              <a:spcBef>
                <a:spcPts val="0"/>
              </a:spcBef>
              <a:spcAft>
                <a:spcPts val="0"/>
              </a:spcAft>
              <a:buSzPts val="900"/>
              <a:buNone/>
              <a:defRPr sz="900"/>
            </a:lvl9pPr>
          </a:lstStyle>
          <a:p>
            <a:endParaRPr/>
          </a:p>
        </p:txBody>
      </p:sp>
      <p:sp>
        <p:nvSpPr>
          <p:cNvPr id="277" name="Google Shape;277;p27"/>
          <p:cNvSpPr txBox="1">
            <a:spLocks noGrp="1"/>
          </p:cNvSpPr>
          <p:nvPr>
            <p:ph type="ftr" idx="11"/>
          </p:nvPr>
        </p:nvSpPr>
        <p:spPr>
          <a:xfrm>
            <a:off x="2082800" y="4237567"/>
            <a:ext cx="1930500" cy="243300"/>
          </a:xfrm>
          <a:prstGeom prst="rect">
            <a:avLst/>
          </a:prstGeom>
          <a:noFill/>
          <a:ln>
            <a:noFill/>
          </a:ln>
        </p:spPr>
        <p:txBody>
          <a:bodyPr spcFirstLastPara="1" wrap="square" lIns="60950" tIns="30475" rIns="60950" bIns="30475" anchor="ctr" anchorCtr="0">
            <a:noAutofit/>
          </a:bodyPr>
          <a:lstStyle>
            <a:lvl1pPr lvl="0" algn="ctr">
              <a:lnSpc>
                <a:spcPct val="100000"/>
              </a:lnSpc>
              <a:spcBef>
                <a:spcPts val="0"/>
              </a:spcBef>
              <a:spcAft>
                <a:spcPts val="0"/>
              </a:spcAft>
              <a:buSzPts val="900"/>
              <a:buNone/>
              <a:defRPr/>
            </a:lvl1pPr>
            <a:lvl2pPr lvl="1" algn="l">
              <a:lnSpc>
                <a:spcPct val="100000"/>
              </a:lnSpc>
              <a:spcBef>
                <a:spcPts val="0"/>
              </a:spcBef>
              <a:spcAft>
                <a:spcPts val="0"/>
              </a:spcAft>
              <a:buSzPts val="900"/>
              <a:buNone/>
              <a:defRPr/>
            </a:lvl2pPr>
            <a:lvl3pPr lvl="2" algn="l">
              <a:lnSpc>
                <a:spcPct val="100000"/>
              </a:lnSpc>
              <a:spcBef>
                <a:spcPts val="0"/>
              </a:spcBef>
              <a:spcAft>
                <a:spcPts val="0"/>
              </a:spcAft>
              <a:buSzPts val="900"/>
              <a:buNone/>
              <a:defRPr/>
            </a:lvl3pPr>
            <a:lvl4pPr lvl="3" algn="l">
              <a:lnSpc>
                <a:spcPct val="100000"/>
              </a:lnSpc>
              <a:spcBef>
                <a:spcPts val="0"/>
              </a:spcBef>
              <a:spcAft>
                <a:spcPts val="0"/>
              </a:spcAft>
              <a:buSzPts val="900"/>
              <a:buNone/>
              <a:defRPr/>
            </a:lvl4pPr>
            <a:lvl5pPr lvl="4" algn="l">
              <a:lnSpc>
                <a:spcPct val="100000"/>
              </a:lnSpc>
              <a:spcBef>
                <a:spcPts val="0"/>
              </a:spcBef>
              <a:spcAft>
                <a:spcPts val="0"/>
              </a:spcAft>
              <a:buSzPts val="900"/>
              <a:buNone/>
              <a:defRPr/>
            </a:lvl5pPr>
            <a:lvl6pPr lvl="5" algn="l">
              <a:lnSpc>
                <a:spcPct val="100000"/>
              </a:lnSpc>
              <a:spcBef>
                <a:spcPts val="0"/>
              </a:spcBef>
              <a:spcAft>
                <a:spcPts val="0"/>
              </a:spcAft>
              <a:buSzPts val="900"/>
              <a:buNone/>
              <a:defRPr/>
            </a:lvl6pPr>
            <a:lvl7pPr lvl="6" algn="l">
              <a:lnSpc>
                <a:spcPct val="100000"/>
              </a:lnSpc>
              <a:spcBef>
                <a:spcPts val="0"/>
              </a:spcBef>
              <a:spcAft>
                <a:spcPts val="0"/>
              </a:spcAft>
              <a:buSzPts val="900"/>
              <a:buNone/>
              <a:defRPr/>
            </a:lvl7pPr>
            <a:lvl8pPr lvl="7" algn="l">
              <a:lnSpc>
                <a:spcPct val="100000"/>
              </a:lnSpc>
              <a:spcBef>
                <a:spcPts val="0"/>
              </a:spcBef>
              <a:spcAft>
                <a:spcPts val="0"/>
              </a:spcAft>
              <a:buSzPts val="900"/>
              <a:buNone/>
              <a:defRPr/>
            </a:lvl8pPr>
            <a:lvl9pPr lvl="8" algn="l">
              <a:lnSpc>
                <a:spcPct val="100000"/>
              </a:lnSpc>
              <a:spcBef>
                <a:spcPts val="0"/>
              </a:spcBef>
              <a:spcAft>
                <a:spcPts val="0"/>
              </a:spcAft>
              <a:buSzPts val="900"/>
              <a:buNone/>
              <a:defRPr/>
            </a:lvl9pPr>
          </a:lstStyle>
          <a:p>
            <a:endParaRPr/>
          </a:p>
        </p:txBody>
      </p:sp>
      <p:sp>
        <p:nvSpPr>
          <p:cNvPr id="278" name="Google Shape;278;p27"/>
          <p:cNvSpPr txBox="1">
            <a:spLocks noGrp="1"/>
          </p:cNvSpPr>
          <p:nvPr>
            <p:ph type="sldNum" idx="12"/>
          </p:nvPr>
        </p:nvSpPr>
        <p:spPr>
          <a:xfrm>
            <a:off x="4368800" y="4237567"/>
            <a:ext cx="1422300" cy="243300"/>
          </a:xfrm>
          <a:prstGeom prst="rect">
            <a:avLst/>
          </a:prstGeom>
          <a:noFill/>
          <a:ln>
            <a:noFill/>
          </a:ln>
        </p:spPr>
        <p:txBody>
          <a:bodyPr spcFirstLastPara="1" wrap="square" lIns="60950" tIns="30475" rIns="60950" bIns="30475"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Tree>
    <p:extLst>
      <p:ext uri="{BB962C8B-B14F-4D97-AF65-F5344CB8AC3E}">
        <p14:creationId xmlns:p14="http://schemas.microsoft.com/office/powerpoint/2010/main" val="14570101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98327" y="5096040"/>
            <a:ext cx="10963051" cy="761201"/>
          </a:xfrm>
        </p:spPr>
        <p:txBody>
          <a:bodyPr anchor="b">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598328" y="5972629"/>
            <a:ext cx="10963050" cy="519884"/>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4" name="Straight Connector 3">
            <a:extLst>
              <a:ext uri="{FF2B5EF4-FFF2-40B4-BE49-F238E27FC236}">
                <a16:creationId xmlns:a16="http://schemas.microsoft.com/office/drawing/2014/main" id="{E2615D95-4353-B9DA-619F-62F51763C54C}"/>
              </a:ext>
            </a:extLst>
          </p:cNvPr>
          <p:cNvCxnSpPr>
            <a:cxnSpLocks/>
          </p:cNvCxnSpPr>
          <p:nvPr/>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GROWTH MARKETING PLAN</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9DE1B49B-C7C7-46C5-86D1-04B289EB7888}" type="datetime1">
              <a:rPr lang="en-US" smtClean="0"/>
              <a:t>7/29/2026</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98327" y="0"/>
            <a:ext cx="11593671" cy="4723939"/>
          </a:xfrm>
          <a:blipFill dpi="0" rotWithShape="1">
            <a:blip r:embed="rId2">
              <a:alphaModFix amt="60000"/>
            </a:blip>
            <a:srcRect/>
            <a:stretch>
              <a:fillRect l="-1459" r="-1"/>
            </a:stretch>
          </a:blip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8279672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cxnSp>
        <p:nvCxnSpPr>
          <p:cNvPr id="7" name="Straight Connector 6">
            <a:extLst>
              <a:ext uri="{FF2B5EF4-FFF2-40B4-BE49-F238E27FC236}">
                <a16:creationId xmlns:a16="http://schemas.microsoft.com/office/drawing/2014/main" id="{6E5A671A-CD1D-3726-5EBC-4251B0B1F630}"/>
              </a:ext>
            </a:extLst>
          </p:cNvPr>
          <p:cNvCxnSpPr/>
          <p:nvPr/>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41964"/>
            <a:ext cx="4564376" cy="429768"/>
          </a:xfrm>
        </p:spPr>
        <p:txBody>
          <a:bodyPr/>
          <a:lstStyle/>
          <a:p>
            <a:r>
              <a:rPr lang="en-US"/>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4170032-0FB4-49A9-8F94-A4A948FEFA19}" type="datetime1">
              <a:rPr lang="en-US" smtClean="0"/>
              <a:t>7/29/2026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652BC221-6328-07B8-5E00-E12DFAC6BF4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53171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Right Triangle 3">
            <a:extLst>
              <a:ext uri="{FF2B5EF4-FFF2-40B4-BE49-F238E27FC236}">
                <a16:creationId xmlns:a16="http://schemas.microsoft.com/office/drawing/2014/main" id="{79ED029D-F488-47E5-B064-0E35B31D23A5}"/>
              </a:ext>
            </a:extLst>
          </p:cNvPr>
          <p:cNvSpPr>
            <a:spLocks noGrp="1" noRot="1" noMove="1" noResize="1" noEditPoints="1" noAdjustHandles="1" noChangeArrowheads="1" noChangeShapeType="1"/>
          </p:cNvSpPr>
          <p:nvPr userDrawn="1"/>
        </p:nvSpPr>
        <p:spPr>
          <a:xfrm flipV="1">
            <a:off x="0" y="-5"/>
            <a:ext cx="11747500" cy="6299203"/>
          </a:xfrm>
          <a:prstGeom prst="rtTriangle">
            <a:avLst/>
          </a:prstGeom>
          <a:solidFill>
            <a:srgbClr val="CDD5E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Picture Placeholder 31" title="Image">
            <a:extLst>
              <a:ext uri="{FF2B5EF4-FFF2-40B4-BE49-F238E27FC236}">
                <a16:creationId xmlns:a16="http://schemas.microsoft.com/office/drawing/2014/main" id="{D683190A-95C6-428D-AEE4-FC8350C3246D}"/>
              </a:ext>
            </a:extLst>
          </p:cNvPr>
          <p:cNvSpPr>
            <a:spLocks noGrp="1" noRot="1" noMove="1" noResize="1" noEditPoints="1" noAdjustHandles="1" noChangeArrowheads="1" noChangeShapeType="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noGrp="1" noRot="1" noMove="1" noResize="1" noEditPoints="1" noAdjustHandles="1" noChangeArrowheads="1" noChangeShapeType="1"/>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noRot="1" noMove="1" noResize="1" noEditPoints="1" noAdjustHandles="1" noChangeArrowheads="1" noChangeShapeType="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7046342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012214" y="1001716"/>
            <a:ext cx="4545750" cy="3358242"/>
          </a:xfrm>
        </p:spPr>
        <p:txBody>
          <a:bodyPr anchor="b">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012214" y="4740957"/>
            <a:ext cx="4545749" cy="1482043"/>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8" name="Straight Connector 7">
            <a:extLst>
              <a:ext uri="{FF2B5EF4-FFF2-40B4-BE49-F238E27FC236}">
                <a16:creationId xmlns:a16="http://schemas.microsoft.com/office/drawing/2014/main" id="{4C62B492-23F8-09B4-BA81-5C910AC15279}"/>
              </a:ext>
            </a:extLst>
          </p:cNvPr>
          <p:cNvCxnSpPr>
            <a:cxnSpLocks/>
          </p:cNvCxnSpPr>
          <p:nvPr/>
        </p:nvCxnSpPr>
        <p:spPr>
          <a:xfrm>
            <a:off x="6754068" y="164150"/>
            <a:ext cx="54379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304" y="2231454"/>
            <a:ext cx="4564376" cy="429768"/>
          </a:xfrm>
        </p:spPr>
        <p:txBody>
          <a:bodyPr/>
          <a:lstStyle/>
          <a:p>
            <a:r>
              <a:rPr lang="en-US"/>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354" y="5260880"/>
            <a:ext cx="1494476" cy="429768"/>
          </a:xfrm>
        </p:spPr>
        <p:txBody>
          <a:bodyPr/>
          <a:lstStyle>
            <a:lvl1pPr>
              <a:defRPr>
                <a:solidFill>
                  <a:schemeClr val="tx1"/>
                </a:solidFill>
                <a:effectLst/>
              </a:defRPr>
            </a:lvl1pPr>
          </a:lstStyle>
          <a:p>
            <a:fld id="{60806314-2923-4BCD-81C6-1762557E3AD1}" type="datetime1">
              <a:rPr lang="en-US" smtClean="0"/>
              <a:t>7/29/2026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98327" y="0"/>
            <a:ext cx="5986622" cy="6858000"/>
          </a:xfrm>
          <a:blipFill dpi="0" rotWithShape="1">
            <a:blip r:embed="rId2">
              <a:alphaModFix amt="60000"/>
            </a:blip>
            <a:srcRect/>
            <a:stretch>
              <a:fillRect l="-2824" r="-1"/>
            </a:stretch>
          </a:blipFill>
        </p:spPr>
        <p:txBody>
          <a:bodyPr/>
          <a:lstStyle>
            <a:lvl1pPr marL="0" indent="0">
              <a:buNone/>
              <a:defRPr/>
            </a:lvl1pPr>
          </a:lstStyle>
          <a:p>
            <a:r>
              <a:rPr lang="en-US"/>
              <a:t>Click icon to add picture</a:t>
            </a:r>
          </a:p>
        </p:txBody>
      </p:sp>
      <p:cxnSp>
        <p:nvCxnSpPr>
          <p:cNvPr id="9" name="Straight Connector 8">
            <a:extLst>
              <a:ext uri="{FF2B5EF4-FFF2-40B4-BE49-F238E27FC236}">
                <a16:creationId xmlns:a16="http://schemas.microsoft.com/office/drawing/2014/main" id="{5680DD37-AA75-5265-3DD3-EADFD5870C34}"/>
              </a:ext>
            </a:extLst>
          </p:cNvPr>
          <p:cNvCxnSpPr>
            <a:cxnSpLocks/>
          </p:cNvCxnSpPr>
          <p:nvPr userDrawn="1"/>
        </p:nvCxnSpPr>
        <p:spPr>
          <a:xfrm>
            <a:off x="675406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5FEC9D1-6B65-BD86-B34E-71F8F5629EE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973458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4832" y="1001715"/>
            <a:ext cx="4724078" cy="2980051"/>
          </a:xfrm>
        </p:spPr>
        <p:txBody>
          <a:bodyPr anchor="t">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4831" y="4362766"/>
            <a:ext cx="4724077" cy="1860234"/>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 name="Straight Connector 4">
            <a:extLst>
              <a:ext uri="{FF2B5EF4-FFF2-40B4-BE49-F238E27FC236}">
                <a16:creationId xmlns:a16="http://schemas.microsoft.com/office/drawing/2014/main" id="{61F22791-F1DC-82EE-574A-946C4F39A8F5}"/>
              </a:ext>
            </a:extLst>
          </p:cNvPr>
          <p:cNvCxnSpPr>
            <a:cxnSpLocks/>
          </p:cNvCxnSpPr>
          <p:nvPr userDrawn="1"/>
        </p:nvCxnSpPr>
        <p:spPr>
          <a:xfrm>
            <a:off x="429209" y="164150"/>
            <a:ext cx="51404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rot="16200000">
            <a:off x="-2067733" y="2231455"/>
            <a:ext cx="4564378" cy="429768"/>
          </a:xfrm>
        </p:spPr>
        <p:txBody>
          <a:bodyPr/>
          <a:lstStyle/>
          <a:p>
            <a:r>
              <a:rPr lang="en-US"/>
              <a:t>GROWTH MARKETING PLAN</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rot="16200000">
            <a:off x="-537354" y="5265452"/>
            <a:ext cx="1494475" cy="420624"/>
          </a:xfrm>
        </p:spPr>
        <p:txBody>
          <a:bodyPr/>
          <a:lstStyle/>
          <a:p>
            <a:fld id="{D1BD44EB-637E-42FE-BCB7-7CFC0B1C3376}" type="datetime1">
              <a:rPr lang="en-US" smtClean="0"/>
              <a:t>7/29/2026</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29" y="6492875"/>
            <a:ext cx="429207" cy="36512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5765246" y="0"/>
            <a:ext cx="6426753" cy="6858000"/>
          </a:xfrm>
          <a:blipFill dpi="0" rotWithShape="1">
            <a:blip r:embed="rId2">
              <a:alphaModFix amt="60000"/>
            </a:blip>
            <a:srcRect/>
            <a:stretch>
              <a:fillRect l="-2631"/>
            </a:stretch>
          </a:blipFill>
        </p:spPr>
        <p:txBody>
          <a:bodyPr/>
          <a:lstStyle>
            <a:lvl1pPr marL="0" indent="0">
              <a:buNone/>
              <a:defRPr/>
            </a:lvl1pPr>
          </a:lstStyle>
          <a:p>
            <a:r>
              <a:rPr lang="en-US"/>
              <a:t>Click icon to add picture</a:t>
            </a:r>
          </a:p>
        </p:txBody>
      </p:sp>
      <p:cxnSp>
        <p:nvCxnSpPr>
          <p:cNvPr id="10" name="Straight Connector 9">
            <a:extLst>
              <a:ext uri="{FF2B5EF4-FFF2-40B4-BE49-F238E27FC236}">
                <a16:creationId xmlns:a16="http://schemas.microsoft.com/office/drawing/2014/main" id="{EDC9DC64-28F1-DE35-BA93-42BE9EDD8B26}"/>
              </a:ext>
            </a:extLst>
          </p:cNvPr>
          <p:cNvCxnSpPr>
            <a:cxnSpLocks/>
          </p:cNvCxnSpPr>
          <p:nvPr userDrawn="1"/>
        </p:nvCxnSpPr>
        <p:spPr>
          <a:xfrm>
            <a:off x="55696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A3CE87-786A-4910-E740-1852BBC75C5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88321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1001715"/>
            <a:ext cx="7538423" cy="3457299"/>
          </a:xfrm>
        </p:spPr>
        <p:txBody>
          <a:bodyPr anchor="t">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1" y="4728526"/>
            <a:ext cx="6595444" cy="1494473"/>
          </a:xfrm>
        </p:spPr>
        <p:txBody>
          <a:bodyPr anchor="b">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8" name="Straight Connector 7">
            <a:extLst>
              <a:ext uri="{FF2B5EF4-FFF2-40B4-BE49-F238E27FC236}">
                <a16:creationId xmlns:a16="http://schemas.microsoft.com/office/drawing/2014/main" id="{D8D58296-262D-E3A1-3EDA-108D59ADDEB9}"/>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5425F719-9770-4838-A1BF-8640CFA44CC3}" type="datetime1">
              <a:rPr lang="en-US" smtClean="0"/>
              <a:t>7/29/2026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5FC82B15-2BAA-B79D-562D-AB6EE143DF7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701436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4030" y="1001715"/>
            <a:ext cx="8095015" cy="3361051"/>
          </a:xfrm>
        </p:spPr>
        <p:txBody>
          <a:bodyPr anchor="b">
            <a:normAutofit/>
          </a:bodyPr>
          <a:lstStyle>
            <a:lvl1pPr algn="l">
              <a:defRPr sz="72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34030" y="4728524"/>
            <a:ext cx="7538424" cy="1127761"/>
          </a:xfrm>
        </p:spPr>
        <p:txBody>
          <a:bodyPr anchor="t">
            <a:norm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617A912A-256D-661B-C181-034D06ED868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AB2F92B4-CE1A-4C71-BEF0-93A2274B672B}" type="datetime1">
              <a:rPr lang="en-US" smtClean="0"/>
              <a:t>7/29/2026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8" name="Straight Connector 7">
            <a:extLst>
              <a:ext uri="{FF2B5EF4-FFF2-40B4-BE49-F238E27FC236}">
                <a16:creationId xmlns:a16="http://schemas.microsoft.com/office/drawing/2014/main" id="{DCC649EA-F1C7-472F-52D7-A93BB7EC19B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31459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133602" y="1404262"/>
            <a:ext cx="7924802" cy="2577504"/>
          </a:xfrm>
        </p:spPr>
        <p:txBody>
          <a:bodyPr anchor="b">
            <a:noAutofit/>
          </a:bodyPr>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519980" y="4353867"/>
            <a:ext cx="7152034" cy="1121418"/>
          </a:xfrm>
        </p:spPr>
        <p:txBody>
          <a:bodyP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0CFC45B0-B1A3-3E44-43D7-C15E5073EEB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655A5E0-7ACA-4081-A937-2CF1CEC074EB}" type="datetime1">
              <a:rPr lang="en-US" smtClean="0"/>
              <a:t>7/29/2026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7" name="Straight Connector 6">
            <a:extLst>
              <a:ext uri="{FF2B5EF4-FFF2-40B4-BE49-F238E27FC236}">
                <a16:creationId xmlns:a16="http://schemas.microsoft.com/office/drawing/2014/main" id="{3BEA1CDC-959E-33FA-9AF1-75DB91B6A96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431392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33478" y="1748475"/>
            <a:ext cx="10924476" cy="4730749"/>
          </a:xfrm>
        </p:spPr>
        <p:txBody>
          <a:bodyPr anchor="b">
            <a:normAutofit/>
          </a:bodyPr>
          <a:lstStyle>
            <a:lvl1pPr algn="l">
              <a:defRPr sz="7200">
                <a:solidFill>
                  <a:schemeClr val="bg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6A27FB5B-F1F4-96F1-0152-318F0A4000BC}"/>
              </a:ext>
            </a:extLst>
          </p:cNvPr>
          <p:cNvCxnSpPr/>
          <p:nvPr/>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GROWTH MARKETING PLAN</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C8626840-FA11-4374-BE46-30DF1EAD92FE}" type="datetime1">
              <a:rPr lang="en-US" smtClean="0"/>
              <a:pPr/>
              <a:t>7/29/2026</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cxnSp>
        <p:nvCxnSpPr>
          <p:cNvPr id="3" name="Straight Connector 2">
            <a:extLst>
              <a:ext uri="{FF2B5EF4-FFF2-40B4-BE49-F238E27FC236}">
                <a16:creationId xmlns:a16="http://schemas.microsoft.com/office/drawing/2014/main" id="{61593392-0733-4701-8F74-B58075202E27}"/>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377801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Agenda">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34030" y="1001713"/>
            <a:ext cx="5702371" cy="4855527"/>
          </a:xfrm>
        </p:spPr>
        <p:txBody>
          <a:bodyPr anchor="ctr">
            <a:normAutofit/>
          </a:bodyPr>
          <a:lstStyle>
            <a:lvl1pPr algn="ctr">
              <a:defRPr sz="4000"/>
            </a:lvl1pPr>
          </a:lstStyle>
          <a:p>
            <a:r>
              <a:rPr lang="en-US"/>
              <a:t>Click to edit Master title style</a:t>
            </a:r>
          </a:p>
        </p:txBody>
      </p:sp>
      <p:cxnSp>
        <p:nvCxnSpPr>
          <p:cNvPr id="6" name="Straight Connector 5">
            <a:extLst>
              <a:ext uri="{FF2B5EF4-FFF2-40B4-BE49-F238E27FC236}">
                <a16:creationId xmlns:a16="http://schemas.microsoft.com/office/drawing/2014/main" id="{95807522-A1BC-0AAD-E7B4-C948DF50EAC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08506C6-7398-25A3-A121-87E3BF8366E4}"/>
              </a:ext>
            </a:extLst>
          </p:cNvPr>
          <p:cNvCxnSpPr>
            <a:cxnSpLocks/>
          </p:cNvCxnSpPr>
          <p:nvPr userDrawn="1"/>
        </p:nvCxnSpPr>
        <p:spPr>
          <a:xfrm>
            <a:off x="654122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C4D0019-5D4E-18AB-5653-979E0D7032FB}"/>
              </a:ext>
            </a:extLst>
          </p:cNvPr>
          <p:cNvCxnSpPr>
            <a:cxnSpLocks/>
          </p:cNvCxnSpPr>
          <p:nvPr userDrawn="1"/>
        </p:nvCxnSpPr>
        <p:spPr>
          <a:xfrm>
            <a:off x="6541227" y="164150"/>
            <a:ext cx="56507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GROWTH MARKETING PLAN</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32C7AAB3-9B5A-4636-BF0B-2B99D42F5638}" type="datetime1">
              <a:rPr lang="en-US" smtClean="0"/>
              <a:t>7/29/2026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224097" y="1001713"/>
            <a:ext cx="4333859" cy="4855527"/>
          </a:xfrm>
        </p:spPr>
        <p:txBody>
          <a:bodyPr anchor="ctr">
            <a:normAutofit/>
          </a:bodyPr>
          <a:lstStyle>
            <a:lvl1pPr marL="457200" indent="-457200" algn="l">
              <a:buFont typeface="+mj-lt"/>
              <a:buAutoNum type="arabicPeriod"/>
              <a:defRPr sz="1600"/>
            </a:lvl1pPr>
            <a:lvl2pPr marL="685800" indent="-457200" algn="l">
              <a:buFont typeface="+mj-lt"/>
              <a:buAutoNum type="arabicPeriod"/>
              <a:defRPr sz="1600"/>
            </a:lvl2pPr>
            <a:lvl3pPr marL="800100" indent="-342900" algn="l">
              <a:buFont typeface="+mj-lt"/>
              <a:buAutoNum type="arabicPeriod"/>
              <a:defRPr sz="1600"/>
            </a:lvl3pPr>
            <a:lvl4pPr marL="1028700" indent="-342900" algn="l">
              <a:buFont typeface="+mj-lt"/>
              <a:buAutoNum type="arabicPeriod"/>
              <a:defRPr sz="1600"/>
            </a:lvl4pPr>
            <a:lvl5pPr marL="1257300" indent="-342900" algn="l">
              <a:buFont typeface="+mj-lt"/>
              <a:buAutoNum type="arabicPeriod"/>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578341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Agenda with Pictur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761419" y="1001716"/>
            <a:ext cx="4796545" cy="1503374"/>
          </a:xfrm>
        </p:spPr>
        <p:txBody>
          <a:bodyPr anchor="b">
            <a:normAutofit/>
          </a:bodyPr>
          <a:lstStyle>
            <a:lvl1pPr>
              <a:defRPr sz="4000"/>
            </a:lvl1pPr>
          </a:lstStyle>
          <a:p>
            <a:r>
              <a:rPr lang="en-US"/>
              <a:t>Click to edit Master title style</a:t>
            </a:r>
          </a:p>
        </p:txBody>
      </p:sp>
      <p:cxnSp>
        <p:nvCxnSpPr>
          <p:cNvPr id="9" name="Straight Connector 8">
            <a:extLst>
              <a:ext uri="{FF2B5EF4-FFF2-40B4-BE49-F238E27FC236}">
                <a16:creationId xmlns:a16="http://schemas.microsoft.com/office/drawing/2014/main" id="{1C92E087-D311-16FB-DFD8-7DFD79458D04}"/>
              </a:ext>
            </a:extLst>
          </p:cNvPr>
          <p:cNvCxnSpPr>
            <a:cxnSpLocks/>
          </p:cNvCxnSpPr>
          <p:nvPr userDrawn="1"/>
        </p:nvCxnSpPr>
        <p:spPr>
          <a:xfrm>
            <a:off x="6096000" y="164150"/>
            <a:ext cx="609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16200000">
            <a:off x="-2067304" y="2231454"/>
            <a:ext cx="4564376" cy="429768"/>
          </a:xfrm>
        </p:spPr>
        <p:txBody>
          <a:bodyPr/>
          <a:lstStyle/>
          <a:p>
            <a:r>
              <a:rPr lang="en-US"/>
              <a:t>GROWTH MARKETING PLAN</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16200000">
            <a:off x="-532353" y="5260880"/>
            <a:ext cx="1494474" cy="429768"/>
          </a:xfrm>
        </p:spPr>
        <p:txBody>
          <a:bodyPr/>
          <a:lstStyle/>
          <a:p>
            <a:fld id="{569377BB-3A7F-48AE-8949-DF715FC88965}" type="datetime1">
              <a:rPr lang="en-US" smtClean="0"/>
              <a:t>7/29/2026</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p:nvPr>
        </p:nvSpPr>
        <p:spPr>
          <a:xfrm>
            <a:off x="598329" y="0"/>
            <a:ext cx="5331038"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776581" y="2886088"/>
            <a:ext cx="4781383" cy="3336912"/>
          </a:xfrm>
        </p:spPr>
        <p:txBody>
          <a:bodyPr anchor="b">
            <a:normAutofit/>
          </a:bodyPr>
          <a:lstStyle>
            <a:lvl1pPr marL="0" indent="0">
              <a:buFont typeface="+mj-lt"/>
              <a:buNone/>
              <a:defRPr sz="1600"/>
            </a:lvl1pPr>
            <a:lvl2pPr marL="228600" indent="0">
              <a:buFont typeface="+mj-lt"/>
              <a:buNone/>
              <a:defRPr sz="1600"/>
            </a:lvl2pPr>
            <a:lvl3pPr marL="457200" indent="0">
              <a:buFont typeface="+mj-lt"/>
              <a:buNone/>
              <a:defRPr sz="1600"/>
            </a:lvl3pPr>
            <a:lvl4pPr marL="685800" indent="0">
              <a:buFont typeface="+mj-lt"/>
              <a:buNone/>
              <a:defRPr sz="1600"/>
            </a:lvl4pPr>
            <a:lvl5pPr marL="914400" indent="0">
              <a:buFont typeface="+mj-lt"/>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141EF905-FBC0-6AEE-DA7E-A6361F7EF6BB}"/>
              </a:ext>
            </a:extLst>
          </p:cNvPr>
          <p:cNvCxnSpPr>
            <a:cxnSpLocks/>
          </p:cNvCxnSpPr>
          <p:nvPr userDrawn="1"/>
        </p:nvCxnSpPr>
        <p:spPr>
          <a:xfrm>
            <a:off x="609904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EC5A10F-4276-544F-CA8D-14E3EDCA493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63161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2496190"/>
            <a:ext cx="4714881" cy="2232336"/>
          </a:xfrm>
        </p:spPr>
        <p:txBody>
          <a:bodyPr>
            <a:normAutofit/>
          </a:bodyPr>
          <a:lstStyle>
            <a:lvl1pPr>
              <a:defRPr sz="4000"/>
            </a:lvl1pPr>
          </a:lstStyle>
          <a:p>
            <a:r>
              <a:rPr lang="en-US"/>
              <a:t>Click to edit Master title style</a:t>
            </a:r>
          </a:p>
        </p:txBody>
      </p:sp>
      <p:cxnSp>
        <p:nvCxnSpPr>
          <p:cNvPr id="9" name="Straight Connector 8">
            <a:extLst>
              <a:ext uri="{FF2B5EF4-FFF2-40B4-BE49-F238E27FC236}">
                <a16:creationId xmlns:a16="http://schemas.microsoft.com/office/drawing/2014/main" id="{430124F2-891B-DC7A-86AD-C038AE8A649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9F5C65A-63EB-4D03-A77A-34D9179F227E}" type="datetime1">
              <a:rPr lang="en-US" smtClean="0"/>
              <a:t>7/29/2026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96190"/>
            <a:ext cx="4325112" cy="2232335"/>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CD1D8F17-EF76-0E40-74BF-199C6164260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724810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2133757"/>
            <a:ext cx="4328497" cy="3728831"/>
          </a:xfrm>
        </p:spPr>
        <p:txBody>
          <a:bodyPr>
            <a:normAutofit/>
          </a:bodyPr>
          <a:lstStyle>
            <a:lvl1pPr>
              <a:defRPr sz="4000"/>
            </a:lvl1pPr>
          </a:lstStyle>
          <a:p>
            <a:r>
              <a:rPr lang="en-US"/>
              <a:t>Click to edit Master title style</a:t>
            </a:r>
          </a:p>
        </p:txBody>
      </p:sp>
      <p:cxnSp>
        <p:nvCxnSpPr>
          <p:cNvPr id="9" name="Straight Connector 8">
            <a:extLst>
              <a:ext uri="{FF2B5EF4-FFF2-40B4-BE49-F238E27FC236}">
                <a16:creationId xmlns:a16="http://schemas.microsoft.com/office/drawing/2014/main" id="{6EB3FC25-52BF-D39B-F6D8-ACD115F19721}"/>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43B156B-F59C-4C90-B2BF-52C692BF43D0}" type="datetime1">
              <a:rPr lang="en-US" smtClean="0"/>
              <a:t>7/29/2026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348911" y="2129475"/>
            <a:ext cx="5266077" cy="3727766"/>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A9054AC9-7FE7-AA63-76C1-0BB3E059FCE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373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2293747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381759"/>
            <a:ext cx="4358311" cy="4841241"/>
          </a:xfrm>
        </p:spPr>
        <p:txBody>
          <a:bodyPr>
            <a:normAutofit/>
          </a:bodyPr>
          <a:lstStyle>
            <a:lvl1pPr>
              <a:defRPr sz="4000"/>
            </a:lvl1pPr>
          </a:lstStyle>
          <a:p>
            <a:r>
              <a:rPr lang="en-US"/>
              <a:t>Click to edit Master title style</a:t>
            </a:r>
          </a:p>
        </p:txBody>
      </p:sp>
      <p:cxnSp>
        <p:nvCxnSpPr>
          <p:cNvPr id="9" name="Straight Connector 8">
            <a:extLst>
              <a:ext uri="{FF2B5EF4-FFF2-40B4-BE49-F238E27FC236}">
                <a16:creationId xmlns:a16="http://schemas.microsoft.com/office/drawing/2014/main" id="{1835D4DD-0247-2268-9444-EBEAF09126E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DE5D3B20-6D77-4E10-9C9F-10A32026F483}" type="datetime1">
              <a:rPr lang="en-US" smtClean="0"/>
              <a:t>7/29/2026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378726" y="1381759"/>
            <a:ext cx="5622648" cy="4841241"/>
          </a:xfrm>
        </p:spPr>
        <p:txBody>
          <a:bodyP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D32B1FAB-0434-52D4-45F7-F1C56FA427F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064953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29" y="1001715"/>
            <a:ext cx="4328497" cy="4855526"/>
          </a:xfrm>
        </p:spPr>
        <p:txBody>
          <a:bodyPr anchor="ctr">
            <a:normAutofit/>
          </a:bodyPr>
          <a:lstStyle>
            <a:lvl1pPr algn="ctr">
              <a:defRPr sz="40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CBBBE18-C792-4A63-8F5A-CED2F5653C9B}" type="datetime1">
              <a:rPr lang="en-US" smtClean="0"/>
              <a:t>7/29/2026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883174" y="1001714"/>
            <a:ext cx="5118206" cy="4855527"/>
          </a:xfrm>
        </p:spPr>
        <p:txBody>
          <a:bodyPr anchor="ct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68F4B9D1-5247-53CB-C1FC-9E3459BF16C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43F8E40-0F32-5592-0885-55CEBFBDF0AB}"/>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540392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900433"/>
            <a:ext cx="3771900" cy="5221285"/>
          </a:xfrm>
        </p:spPr>
        <p:txBody>
          <a:bodyPr anchor="ctr">
            <a:normAutofit/>
          </a:bodyPr>
          <a:lstStyle>
            <a:lvl1pPr algn="ctr">
              <a:defRPr sz="40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GROWTH MARKETING PLAN</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52B4E55-CD3E-4D87-9041-7A8452BD5273}" type="datetime1">
              <a:rPr lang="en-US" smtClean="0"/>
              <a:t>7/29/2026</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48911" y="900432"/>
            <a:ext cx="6209054" cy="5221285"/>
          </a:xfrm>
        </p:spPr>
        <p:txBody>
          <a:bodyPr anchor="ctr">
            <a:norm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CE7E8DAF-8174-2859-E029-6F85464CAC9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228395-2719-9A44-CE27-6CFD8BD848E8}"/>
              </a:ext>
            </a:extLst>
          </p:cNvPr>
          <p:cNvCxnSpPr>
            <a:cxnSpLocks/>
          </p:cNvCxnSpPr>
          <p:nvPr userDrawn="1"/>
        </p:nvCxnSpPr>
        <p:spPr>
          <a:xfrm>
            <a:off x="4883705" y="164150"/>
            <a:ext cx="73082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E83E6F6-12DD-3AC0-8C59-D6E9DEDA1456}"/>
              </a:ext>
            </a:extLst>
          </p:cNvPr>
          <p:cNvCxnSpPr>
            <a:cxnSpLocks/>
          </p:cNvCxnSpPr>
          <p:nvPr userDrawn="1"/>
        </p:nvCxnSpPr>
        <p:spPr>
          <a:xfrm>
            <a:off x="488370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2397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13785" y="1001715"/>
            <a:ext cx="6444179" cy="1122374"/>
          </a:xfrm>
        </p:spPr>
        <p:txBody>
          <a:bodyPr anchor="b">
            <a:noAutofit/>
          </a:bodyPr>
          <a:lstStyle>
            <a:lvl1pPr>
              <a:defRPr sz="4000"/>
            </a:lvl1pPr>
          </a:lstStyle>
          <a:p>
            <a:r>
              <a:rPr lang="en-US"/>
              <a:t>Click to edit Master title style</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rot="16200000">
            <a:off x="-2067304" y="2231454"/>
            <a:ext cx="4564376" cy="429768"/>
          </a:xfrm>
        </p:spPr>
        <p:txBody>
          <a:bodyPr/>
          <a:lstStyle/>
          <a:p>
            <a:r>
              <a:rPr lang="en-US"/>
              <a:t>GROWTH MARKETING PLAN</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rot="16200000">
            <a:off x="-532354" y="5260879"/>
            <a:ext cx="1494475" cy="429768"/>
          </a:xfrm>
        </p:spPr>
        <p:txBody>
          <a:bodyPr/>
          <a:lstStyle/>
          <a:p>
            <a:fld id="{B44ACCC6-A2BA-4B7B-99B4-E62BB5424C67}" type="datetime1">
              <a:rPr lang="en-US" smtClean="0"/>
              <a:t>7/29/2026</a:t>
            </a:fld>
            <a:endParaRPr lang="en-US"/>
          </a:p>
        </p:txBody>
      </p:sp>
      <p:cxnSp>
        <p:nvCxnSpPr>
          <p:cNvPr id="6" name="Straight Connector 5">
            <a:extLst>
              <a:ext uri="{FF2B5EF4-FFF2-40B4-BE49-F238E27FC236}">
                <a16:creationId xmlns:a16="http://schemas.microsoft.com/office/drawing/2014/main" id="{8F3207AA-DF92-4449-9316-61475F014448}"/>
              </a:ext>
            </a:extLst>
          </p:cNvPr>
          <p:cNvCxnSpPr>
            <a:cxnSpLocks/>
          </p:cNvCxnSpPr>
          <p:nvPr userDrawn="1"/>
        </p:nvCxnSpPr>
        <p:spPr>
          <a:xfrm>
            <a:off x="4918159" y="164150"/>
            <a:ext cx="727384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1"/>
            <a:ext cx="4124206" cy="6858000"/>
          </a:xfrm>
          <a:blipFill dpi="0" rotWithShape="1">
            <a:blip r:embed="rId2">
              <a:alphaModFix amt="60000"/>
            </a:blip>
            <a:srcRect/>
            <a:stretch>
              <a:fillRect l="-2278" r="-6699"/>
            </a:stretch>
          </a:blipFill>
        </p:spPr>
        <p:txBody>
          <a:bodyPr/>
          <a:lstStyle>
            <a:lvl1pPr marL="0" indent="0">
              <a:buNone/>
              <a:defRPr/>
            </a:lvl1pPr>
          </a:lstStyle>
          <a:p>
            <a:r>
              <a:rPr lang="en-US"/>
              <a:t>Click icon to add picture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hasCustomPrompt="1"/>
          </p:nvPr>
        </p:nvSpPr>
        <p:spPr>
          <a:xfrm>
            <a:off x="5113785" y="2496190"/>
            <a:ext cx="6444179" cy="3726810"/>
          </a:xfrm>
        </p:spPr>
        <p:txBody>
          <a:bodyPr>
            <a:normAutofit/>
          </a:bodyPr>
          <a:lstStyle>
            <a:lvl3pPr marL="457200" indent="0">
              <a:buNone/>
              <a:defRPr sz="1600"/>
            </a:lvl3pPr>
            <a:lvl4pPr marL="685800" indent="0">
              <a:buNone/>
              <a:defRPr sz="1600"/>
            </a:lvl4pPr>
            <a:lvl5pPr marL="914400" indent="0">
              <a:buNone/>
              <a:defRPr sz="1600"/>
            </a:lvl5pPr>
          </a:lstStyle>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D34805F9-D010-6E54-928C-1EBB88CBA9D3}"/>
              </a:ext>
            </a:extLst>
          </p:cNvPr>
          <p:cNvCxnSpPr>
            <a:cxnSpLocks/>
          </p:cNvCxnSpPr>
          <p:nvPr userDrawn="1"/>
        </p:nvCxnSpPr>
        <p:spPr>
          <a:xfrm>
            <a:off x="4918159"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487952-A86B-7C85-B4C5-3B9E9DED85A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033016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17306" y="1001715"/>
            <a:ext cx="6740655" cy="1087887"/>
          </a:xfrm>
        </p:spPr>
        <p:txBody>
          <a:bodyPr anchor="b">
            <a:noAutofit/>
          </a:bodyPr>
          <a:lstStyle>
            <a:lvl1pPr>
              <a:defRPr sz="4000"/>
            </a:lvl1pPr>
          </a:lstStyle>
          <a:p>
            <a:r>
              <a:rPr lang="en-US"/>
              <a:t>Click to edit Master title style</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rot="16200000">
            <a:off x="-2067304" y="2231454"/>
            <a:ext cx="4564376" cy="429768"/>
          </a:xfrm>
        </p:spPr>
        <p:txBody>
          <a:bodyPr/>
          <a:lstStyle/>
          <a:p>
            <a:r>
              <a:rPr lang="en-US"/>
              <a:t>GROWTH MARKETING PLAN</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rot="16200000">
            <a:off x="-532354" y="5260879"/>
            <a:ext cx="1494474" cy="429768"/>
          </a:xfrm>
        </p:spPr>
        <p:txBody>
          <a:bodyPr/>
          <a:lstStyle/>
          <a:p>
            <a:fld id="{12B94328-6471-48ED-A3E9-D3E8C4DB1679}" type="datetime1">
              <a:rPr lang="en-US" smtClean="0"/>
              <a:t>7/29/2026</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cxnSp>
        <p:nvCxnSpPr>
          <p:cNvPr id="10" name="Straight Connector 9">
            <a:extLst>
              <a:ext uri="{FF2B5EF4-FFF2-40B4-BE49-F238E27FC236}">
                <a16:creationId xmlns:a16="http://schemas.microsoft.com/office/drawing/2014/main" id="{5EA26726-2193-5028-87FF-55119A73A643}"/>
              </a:ext>
            </a:extLst>
          </p:cNvPr>
          <p:cNvCxnSpPr>
            <a:cxnSpLocks/>
          </p:cNvCxnSpPr>
          <p:nvPr userDrawn="1"/>
        </p:nvCxnSpPr>
        <p:spPr>
          <a:xfrm>
            <a:off x="4634939" y="164150"/>
            <a:ext cx="755706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0"/>
            <a:ext cx="3854240"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17311" y="2496190"/>
            <a:ext cx="6740654" cy="3726810"/>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1FAA0E72-1F2C-EAE4-77B7-9FF7C88D21DD}"/>
              </a:ext>
            </a:extLst>
          </p:cNvPr>
          <p:cNvCxnSpPr>
            <a:cxnSpLocks/>
          </p:cNvCxnSpPr>
          <p:nvPr userDrawn="1"/>
        </p:nvCxnSpPr>
        <p:spPr>
          <a:xfrm>
            <a:off x="4634939"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EA80D3F-C3CE-0859-0D1F-594C0503DBA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2752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40259" y="1001715"/>
            <a:ext cx="4717705" cy="1109672"/>
          </a:xfrm>
        </p:spPr>
        <p:txBody>
          <a:bodyPr anchor="b">
            <a:noAutofit/>
          </a:bodyPr>
          <a:lstStyle>
            <a:lvl1pPr>
              <a:defRPr sz="40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p:spPr>
        <p:txBody>
          <a:bodyPr/>
          <a:lstStyle/>
          <a:p>
            <a:r>
              <a:rPr lang="en-US"/>
              <a:t>GROWTH MARKETING PLAN</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1666" y="5260191"/>
            <a:ext cx="1493097" cy="429768"/>
          </a:xfrm>
        </p:spPr>
        <p:txBody>
          <a:bodyPr/>
          <a:lstStyle>
            <a:lvl1pPr>
              <a:defRPr>
                <a:solidFill>
                  <a:schemeClr val="tx1"/>
                </a:solidFill>
                <a:effectLst/>
              </a:defRPr>
            </a:lvl1pPr>
          </a:lstStyle>
          <a:p>
            <a:fld id="{1692A769-D4A9-4BBF-AD73-A3AD41FBB7C3}" type="datetime1">
              <a:rPr lang="en-US" smtClean="0"/>
              <a:t>7/29/2026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10" name="Straight Connector 9">
            <a:extLst>
              <a:ext uri="{FF2B5EF4-FFF2-40B4-BE49-F238E27FC236}">
                <a16:creationId xmlns:a16="http://schemas.microsoft.com/office/drawing/2014/main" id="{B44E0F01-74F8-4E05-0BF9-107555BA139C}"/>
              </a:ext>
            </a:extLst>
          </p:cNvPr>
          <p:cNvCxnSpPr>
            <a:cxnSpLocks/>
          </p:cNvCxnSpPr>
          <p:nvPr userDrawn="1"/>
        </p:nvCxnSpPr>
        <p:spPr>
          <a:xfrm>
            <a:off x="6624761" y="164150"/>
            <a:ext cx="556723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598328" y="0"/>
            <a:ext cx="5843502" cy="6858000"/>
          </a:xfrm>
          <a:blipFill dpi="0" rotWithShape="1">
            <a:blip r:embed="rId2">
              <a:alphaModFix amt="60000"/>
            </a:blip>
            <a:srcRect/>
            <a:stretch>
              <a:fillRect/>
            </a:stretch>
          </a:blipFill>
        </p:spPr>
        <p:txBody>
          <a:bodyPr/>
          <a:lstStyle>
            <a:lvl1pPr marL="0" indent="0">
              <a:buNone/>
              <a:defRPr/>
            </a:lvl1pPr>
          </a:lstStyle>
          <a:p>
            <a:r>
              <a:rPr lang="en-US"/>
              <a:t>Click icon to add picture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807693" y="2492387"/>
            <a:ext cx="4750271" cy="3730613"/>
          </a:xfrm>
        </p:spPr>
        <p:txBody>
          <a:bodyPr>
            <a:normAutofit/>
          </a:bodyPr>
          <a:lstStyle>
            <a:lvl1pPr marL="0" indent="0">
              <a:buNone/>
              <a:defRPr sz="1600"/>
            </a:lvl1pPr>
            <a:lvl2pPr marL="228600" indent="0">
              <a:buNone/>
              <a:defRPr sz="1600"/>
            </a:lvl2pPr>
            <a:lvl3pPr marL="457200" indent="0">
              <a:buNone/>
              <a:defRPr sz="1600"/>
            </a:lvl3pPr>
            <a:lvl4pPr marL="685800" indent="0">
              <a:buNone/>
              <a:defRPr sz="1600"/>
            </a:lvl4pPr>
            <a:lvl5pPr marL="9144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A85E70CC-C7D7-B9CE-493E-0579781D2D31}"/>
              </a:ext>
            </a:extLst>
          </p:cNvPr>
          <p:cNvCxnSpPr>
            <a:cxnSpLocks/>
          </p:cNvCxnSpPr>
          <p:nvPr userDrawn="1"/>
        </p:nvCxnSpPr>
        <p:spPr>
          <a:xfrm>
            <a:off x="662476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830231-922B-910E-CA0F-2B635AE5E80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597537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1103488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4095894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616811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42094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28413-1833-406D-BFC6-271BE6ECF0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AAB630-3B25-4934-809F-9A5CAC93CA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539322-A20B-416F-A569-085AC46F096B}"/>
              </a:ext>
            </a:extLst>
          </p:cNvPr>
          <p:cNvSpPr>
            <a:spLocks noGrp="1"/>
          </p:cNvSpPr>
          <p:nvPr>
            <p:ph type="dt" sz="half" idx="10"/>
          </p:nvPr>
        </p:nvSpPr>
        <p:spPr/>
        <p:txBody>
          <a:bodyPr/>
          <a:lstStyle/>
          <a:p>
            <a:fld id="{35B472F9-7FBC-4297-A66F-C0BA080B1A76}" type="datetime1">
              <a:rPr lang="en-US" smtClean="0"/>
              <a:t>7/29/2026</a:t>
            </a:fld>
            <a:endParaRPr lang="en-US"/>
          </a:p>
        </p:txBody>
      </p:sp>
      <p:sp>
        <p:nvSpPr>
          <p:cNvPr id="5" name="Footer Placeholder 4">
            <a:extLst>
              <a:ext uri="{FF2B5EF4-FFF2-40B4-BE49-F238E27FC236}">
                <a16:creationId xmlns:a16="http://schemas.microsoft.com/office/drawing/2014/main" id="{A82BEF97-DC75-466A-8CB0-5A9712F6E2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A4A76-AD21-45B6-863B-4716F7BF39E5}"/>
              </a:ext>
            </a:extLst>
          </p:cNvPr>
          <p:cNvSpPr>
            <a:spLocks noGrp="1"/>
          </p:cNvSpPr>
          <p:nvPr>
            <p:ph type="sldNum" sz="quarter" idx="12"/>
          </p:nvPr>
        </p:nvSpPr>
        <p:spPr/>
        <p:txBody>
          <a:bodyPr/>
          <a:lstStyle/>
          <a:p>
            <a:fld id="{E1AE8BD2-CB36-446D-8C9C-AE697949A48A}" type="slidenum">
              <a:rPr lang="en-US" smtClean="0"/>
              <a:t>‹#›</a:t>
            </a:fld>
            <a:endParaRPr lang="en-US"/>
          </a:p>
        </p:txBody>
      </p:sp>
    </p:spTree>
    <p:extLst>
      <p:ext uri="{BB962C8B-B14F-4D97-AF65-F5344CB8AC3E}">
        <p14:creationId xmlns:p14="http://schemas.microsoft.com/office/powerpoint/2010/main" val="214525230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2085026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9530885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55621881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7093097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3650731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3554509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9710331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1600"/>
              </a:spcBef>
              <a:spcAft>
                <a:spcPts val="0"/>
              </a:spcAft>
              <a:buClr>
                <a:schemeClr val="dk1"/>
              </a:buClr>
              <a:buSzPts val="1400"/>
              <a:buChar char="○"/>
              <a:defRPr/>
            </a:lvl2pPr>
            <a:lvl3pPr marL="1828754" lvl="2" indent="-423323" algn="l">
              <a:lnSpc>
                <a:spcPct val="90000"/>
              </a:lnSpc>
              <a:spcBef>
                <a:spcPts val="1600"/>
              </a:spcBef>
              <a:spcAft>
                <a:spcPts val="0"/>
              </a:spcAft>
              <a:buClr>
                <a:schemeClr val="dk1"/>
              </a:buClr>
              <a:buSzPts val="1400"/>
              <a:buChar char="■"/>
              <a:defRPr/>
            </a:lvl3pPr>
            <a:lvl4pPr marL="2438339" lvl="3" indent="-423323" algn="l">
              <a:lnSpc>
                <a:spcPct val="90000"/>
              </a:lnSpc>
              <a:spcBef>
                <a:spcPts val="1600"/>
              </a:spcBef>
              <a:spcAft>
                <a:spcPts val="0"/>
              </a:spcAft>
              <a:buClr>
                <a:schemeClr val="dk1"/>
              </a:buClr>
              <a:buSzPts val="1400"/>
              <a:buChar char="●"/>
              <a:defRPr/>
            </a:lvl4pPr>
            <a:lvl5pPr marL="3047924" lvl="4" indent="-423323" algn="l">
              <a:lnSpc>
                <a:spcPct val="90000"/>
              </a:lnSpc>
              <a:spcBef>
                <a:spcPts val="1600"/>
              </a:spcBef>
              <a:spcAft>
                <a:spcPts val="0"/>
              </a:spcAft>
              <a:buClr>
                <a:schemeClr val="dk1"/>
              </a:buClr>
              <a:buSzPts val="1400"/>
              <a:buChar char="○"/>
              <a:defRPr/>
            </a:lvl5pPr>
            <a:lvl6pPr marL="3657509" lvl="5" indent="-423323" algn="l">
              <a:lnSpc>
                <a:spcPct val="90000"/>
              </a:lnSpc>
              <a:spcBef>
                <a:spcPts val="1600"/>
              </a:spcBef>
              <a:spcAft>
                <a:spcPts val="0"/>
              </a:spcAft>
              <a:buClr>
                <a:schemeClr val="dk1"/>
              </a:buClr>
              <a:buSzPts val="1400"/>
              <a:buChar char="■"/>
              <a:defRPr/>
            </a:lvl6pPr>
            <a:lvl7pPr marL="4267093" lvl="6" indent="-423323" algn="l">
              <a:lnSpc>
                <a:spcPct val="90000"/>
              </a:lnSpc>
              <a:spcBef>
                <a:spcPts val="1600"/>
              </a:spcBef>
              <a:spcAft>
                <a:spcPts val="0"/>
              </a:spcAft>
              <a:buClr>
                <a:schemeClr val="dk1"/>
              </a:buClr>
              <a:buSzPts val="1400"/>
              <a:buChar char="●"/>
              <a:defRPr/>
            </a:lvl7pPr>
            <a:lvl8pPr marL="4876678" lvl="7" indent="-423323" algn="l">
              <a:lnSpc>
                <a:spcPct val="90000"/>
              </a:lnSpc>
              <a:spcBef>
                <a:spcPts val="1600"/>
              </a:spcBef>
              <a:spcAft>
                <a:spcPts val="0"/>
              </a:spcAft>
              <a:buClr>
                <a:schemeClr val="dk1"/>
              </a:buClr>
              <a:buSzPts val="1400"/>
              <a:buChar char="○"/>
              <a:defRPr/>
            </a:lvl8pPr>
            <a:lvl9pPr marL="5486263" lvl="8" indent="-423323" algn="l">
              <a:lnSpc>
                <a:spcPct val="90000"/>
              </a:lnSpc>
              <a:spcBef>
                <a:spcPts val="1600"/>
              </a:spcBef>
              <a:spcAft>
                <a:spcPts val="1600"/>
              </a:spcAft>
              <a:buClr>
                <a:schemeClr val="dk1"/>
              </a:buClr>
              <a:buSzPts val="1400"/>
              <a:buChar char="■"/>
              <a:defRPr/>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1467"/>
            </a:lvl1pPr>
            <a:lvl2pPr lvl="1" algn="l">
              <a:spcBef>
                <a:spcPts val="0"/>
              </a:spcBef>
              <a:spcAft>
                <a:spcPts val="0"/>
              </a:spcAft>
              <a:buSzPts val="1100"/>
              <a:buNone/>
              <a:defRPr sz="1467"/>
            </a:lvl2pPr>
            <a:lvl3pPr lvl="2" algn="l">
              <a:spcBef>
                <a:spcPts val="0"/>
              </a:spcBef>
              <a:spcAft>
                <a:spcPts val="0"/>
              </a:spcAft>
              <a:buSzPts val="1100"/>
              <a:buNone/>
              <a:defRPr sz="1467"/>
            </a:lvl3pPr>
            <a:lvl4pPr lvl="3" algn="l">
              <a:spcBef>
                <a:spcPts val="0"/>
              </a:spcBef>
              <a:spcAft>
                <a:spcPts val="0"/>
              </a:spcAft>
              <a:buSzPts val="1100"/>
              <a:buNone/>
              <a:defRPr sz="1467"/>
            </a:lvl4pPr>
            <a:lvl5pPr lvl="4" algn="l">
              <a:spcBef>
                <a:spcPts val="0"/>
              </a:spcBef>
              <a:spcAft>
                <a:spcPts val="0"/>
              </a:spcAft>
              <a:buSzPts val="1100"/>
              <a:buNone/>
              <a:defRPr sz="1467"/>
            </a:lvl5pPr>
            <a:lvl6pPr lvl="5" algn="l">
              <a:spcBef>
                <a:spcPts val="0"/>
              </a:spcBef>
              <a:spcAft>
                <a:spcPts val="0"/>
              </a:spcAft>
              <a:buSzPts val="1100"/>
              <a:buNone/>
              <a:defRPr sz="1467"/>
            </a:lvl6pPr>
            <a:lvl7pPr lvl="6" algn="l">
              <a:spcBef>
                <a:spcPts val="0"/>
              </a:spcBef>
              <a:spcAft>
                <a:spcPts val="0"/>
              </a:spcAft>
              <a:buSzPts val="1100"/>
              <a:buNone/>
              <a:defRPr sz="1467"/>
            </a:lvl7pPr>
            <a:lvl8pPr lvl="7" algn="l">
              <a:spcBef>
                <a:spcPts val="0"/>
              </a:spcBef>
              <a:spcAft>
                <a:spcPts val="0"/>
              </a:spcAft>
              <a:buSzPts val="1100"/>
              <a:buNone/>
              <a:defRPr sz="1467"/>
            </a:lvl8pPr>
            <a:lvl9pPr lvl="8" algn="l">
              <a:spcBef>
                <a:spcPts val="0"/>
              </a:spcBef>
              <a:spcAft>
                <a:spcPts val="0"/>
              </a:spcAft>
              <a:buSzPts val="1100"/>
              <a:buNone/>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1467"/>
            </a:lvl1pPr>
            <a:lvl2pPr lvl="1" algn="l">
              <a:spcBef>
                <a:spcPts val="0"/>
              </a:spcBef>
              <a:spcAft>
                <a:spcPts val="0"/>
              </a:spcAft>
              <a:buSzPts val="1100"/>
              <a:buNone/>
              <a:defRPr sz="1467"/>
            </a:lvl2pPr>
            <a:lvl3pPr lvl="2" algn="l">
              <a:spcBef>
                <a:spcPts val="0"/>
              </a:spcBef>
              <a:spcAft>
                <a:spcPts val="0"/>
              </a:spcAft>
              <a:buSzPts val="1100"/>
              <a:buNone/>
              <a:defRPr sz="1467"/>
            </a:lvl3pPr>
            <a:lvl4pPr lvl="3" algn="l">
              <a:spcBef>
                <a:spcPts val="0"/>
              </a:spcBef>
              <a:spcAft>
                <a:spcPts val="0"/>
              </a:spcAft>
              <a:buSzPts val="1100"/>
              <a:buNone/>
              <a:defRPr sz="1467"/>
            </a:lvl4pPr>
            <a:lvl5pPr lvl="4" algn="l">
              <a:spcBef>
                <a:spcPts val="0"/>
              </a:spcBef>
              <a:spcAft>
                <a:spcPts val="0"/>
              </a:spcAft>
              <a:buSzPts val="1100"/>
              <a:buNone/>
              <a:defRPr sz="1467"/>
            </a:lvl5pPr>
            <a:lvl6pPr lvl="5" algn="l">
              <a:spcBef>
                <a:spcPts val="0"/>
              </a:spcBef>
              <a:spcAft>
                <a:spcPts val="0"/>
              </a:spcAft>
              <a:buSzPts val="1100"/>
              <a:buNone/>
              <a:defRPr sz="1467"/>
            </a:lvl6pPr>
            <a:lvl7pPr lvl="6" algn="l">
              <a:spcBef>
                <a:spcPts val="0"/>
              </a:spcBef>
              <a:spcAft>
                <a:spcPts val="0"/>
              </a:spcAft>
              <a:buSzPts val="1100"/>
              <a:buNone/>
              <a:defRPr sz="1467"/>
            </a:lvl7pPr>
            <a:lvl8pPr lvl="7" algn="l">
              <a:spcBef>
                <a:spcPts val="0"/>
              </a:spcBef>
              <a:spcAft>
                <a:spcPts val="0"/>
              </a:spcAft>
              <a:buSzPts val="1100"/>
              <a:buNone/>
              <a:defRPr sz="1467"/>
            </a:lvl8pPr>
            <a:lvl9pPr lvl="8" algn="l">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5008311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62"/>
        <p:cNvGrpSpPr/>
        <p:nvPr/>
      </p:nvGrpSpPr>
      <p:grpSpPr>
        <a:xfrm>
          <a:off x="0" y="0"/>
          <a:ext cx="0" cy="0"/>
          <a:chOff x="0" y="0"/>
          <a:chExt cx="0" cy="0"/>
        </a:xfrm>
      </p:grpSpPr>
      <p:sp>
        <p:nvSpPr>
          <p:cNvPr id="63" name="Google Shape;63;p15"/>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15"/>
          <p:cNvSpPr txBox="1">
            <a:spLocks noGrp="1"/>
          </p:cNvSpPr>
          <p:nvPr>
            <p:ph type="subTitle" idx="1"/>
          </p:nvPr>
        </p:nvSpPr>
        <p:spPr>
          <a:xfrm>
            <a:off x="1524000" y="3602039"/>
            <a:ext cx="91440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65" name="Google Shape;65;p1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6" name="Google Shape;66;p1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7" name="Google Shape;67;p1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7810184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0" name="Google Shape;70;p16"/>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1" name="Google Shape;71;p1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2" name="Google Shape;72;p1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3" name="Google Shape;73;p1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54022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B2FC49-9C1F-2516-3F03-2C8F7F30CF0F}"/>
              </a:ext>
            </a:extLst>
          </p:cNvPr>
          <p:cNvGrpSpPr/>
          <p:nvPr userDrawn="1"/>
        </p:nvGrpSpPr>
        <p:grpSpPr>
          <a:xfrm>
            <a:off x="776176" y="2926872"/>
            <a:ext cx="2970166" cy="2596104"/>
            <a:chOff x="776176" y="2926872"/>
            <a:chExt cx="2970166" cy="2596104"/>
          </a:xfrm>
        </p:grpSpPr>
        <p:sp>
          <p:nvSpPr>
            <p:cNvPr id="7" name="Hexagon 6">
              <a:extLst>
                <a:ext uri="{FF2B5EF4-FFF2-40B4-BE49-F238E27FC236}">
                  <a16:creationId xmlns:a16="http://schemas.microsoft.com/office/drawing/2014/main" id="{D86F0DC8-EA4C-E2BB-05DC-A9F301BDD1BF}"/>
                </a:ext>
                <a:ext uri="{C183D7F6-B498-43B3-948B-1728B52AA6E4}">
                  <adec:decorative xmlns:adec="http://schemas.microsoft.com/office/drawing/2017/decorative" val="1"/>
                </a:ext>
              </a:extLst>
            </p:cNvPr>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F08A10D7-7037-A3D8-40BD-54425E09168B}"/>
                </a:ext>
              </a:extLst>
            </p:cNvPr>
            <p:cNvPicPr/>
            <p:nvPr/>
          </p:nvPicPr>
          <p:blipFill>
            <a:blip r:embed="rId2"/>
            <a:stretch>
              <a:fillRect/>
            </a:stretch>
          </p:blipFill>
          <p:spPr>
            <a:xfrm>
              <a:off x="874028" y="2926872"/>
              <a:ext cx="2872314" cy="1992818"/>
            </a:xfrm>
            <a:prstGeom prst="rect">
              <a:avLst/>
            </a:prstGeom>
          </p:spPr>
        </p:pic>
      </p:grpSp>
      <p:sp>
        <p:nvSpPr>
          <p:cNvPr id="18" name="Title 17">
            <a:extLst>
              <a:ext uri="{FF2B5EF4-FFF2-40B4-BE49-F238E27FC236}">
                <a16:creationId xmlns:a16="http://schemas.microsoft.com/office/drawing/2014/main" id="{D354BDC8-1660-32FD-C8AF-E6498DC5B277}"/>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21" name="Text Placeholder 4" title="Subtitle">
            <a:extLst>
              <a:ext uri="{FF2B5EF4-FFF2-40B4-BE49-F238E27FC236}">
                <a16:creationId xmlns:a16="http://schemas.microsoft.com/office/drawing/2014/main" id="{74D1677B-781F-36D6-744C-A386754300FC}"/>
              </a:ext>
            </a:extLst>
          </p:cNvPr>
          <p:cNvSpPr>
            <a:spLocks noGrp="1"/>
          </p:cNvSpPr>
          <p:nvPr>
            <p:ph type="body" sz="quarter" idx="16" hasCustomPrompt="1"/>
          </p:nvPr>
        </p:nvSpPr>
        <p:spPr>
          <a:xfrm>
            <a:off x="5759640" y="3730609"/>
            <a:ext cx="4865688" cy="1341012"/>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119791153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6" name="Google Shape;76;p17"/>
          <p:cNvSpPr txBox="1">
            <a:spLocks noGrp="1"/>
          </p:cNvSpPr>
          <p:nvPr>
            <p:ph type="body" idx="1"/>
          </p:nvPr>
        </p:nvSpPr>
        <p:spPr>
          <a:xfrm>
            <a:off x="831851" y="4589463"/>
            <a:ext cx="10515600" cy="15004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77" name="Google Shape;77;p1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8" name="Google Shape;78;p1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9" name="Google Shape;79;p1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7243099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2" name="Google Shape;82;p18"/>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83" name="Google Shape;83;p18"/>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84" name="Google Shape;84;p1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1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6" name="Google Shape;86;p1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0533115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9" name="Google Shape;89;p19"/>
          <p:cNvSpPr txBox="1">
            <a:spLocks noGrp="1"/>
          </p:cNvSpPr>
          <p:nvPr>
            <p:ph type="body" idx="1"/>
          </p:nvPr>
        </p:nvSpPr>
        <p:spPr>
          <a:xfrm>
            <a:off x="839788" y="1681163"/>
            <a:ext cx="5158000" cy="8240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90" name="Google Shape;90;p19"/>
          <p:cNvSpPr txBox="1">
            <a:spLocks noGrp="1"/>
          </p:cNvSpPr>
          <p:nvPr>
            <p:ph type="body" idx="2"/>
          </p:nvPr>
        </p:nvSpPr>
        <p:spPr>
          <a:xfrm>
            <a:off x="839788" y="2505075"/>
            <a:ext cx="5158000" cy="36848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1" name="Google Shape;91;p19"/>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92" name="Google Shape;92;p19"/>
          <p:cNvSpPr txBox="1">
            <a:spLocks noGrp="1"/>
          </p:cNvSpPr>
          <p:nvPr>
            <p:ph type="body" idx="4"/>
          </p:nvPr>
        </p:nvSpPr>
        <p:spPr>
          <a:xfrm>
            <a:off x="6172200" y="2505075"/>
            <a:ext cx="5183200" cy="36848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3" name="Google Shape;93;p19"/>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4" name="Google Shape;94;p19"/>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5" name="Google Shape;95;p1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5655456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8" name="Google Shape;98;p2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9" name="Google Shape;99;p2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0" name="Google Shape;100;p20"/>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461477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3" name="Google Shape;103;p2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4" name="Google Shape;104;p2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0740377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05"/>
        <p:cNvGrpSpPr/>
        <p:nvPr/>
      </p:nvGrpSpPr>
      <p:grpSpPr>
        <a:xfrm>
          <a:off x="0" y="0"/>
          <a:ext cx="0" cy="0"/>
          <a:chOff x="0" y="0"/>
          <a:chExt cx="0" cy="0"/>
        </a:xfrm>
      </p:grpSpPr>
      <p:sp>
        <p:nvSpPr>
          <p:cNvPr id="106" name="Google Shape;106;p22"/>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22"/>
          <p:cNvSpPr txBox="1">
            <a:spLocks noGrp="1"/>
          </p:cNvSpPr>
          <p:nvPr>
            <p:ph type="body" idx="1"/>
          </p:nvPr>
        </p:nvSpPr>
        <p:spPr>
          <a:xfrm>
            <a:off x="5183188" y="987425"/>
            <a:ext cx="6172400" cy="4873600"/>
          </a:xfrm>
          <a:prstGeom prst="rect">
            <a:avLst/>
          </a:prstGeom>
          <a:noFill/>
          <a:ln>
            <a:noFill/>
          </a:ln>
        </p:spPr>
        <p:txBody>
          <a:bodyPr spcFirstLastPara="1" wrap="square" lIns="68575" tIns="34275" rIns="68575" bIns="34275" anchor="t" anchorCtr="0">
            <a:normAutofit/>
          </a:bodyPr>
          <a:lstStyle>
            <a:lvl1pPr marL="609585" lvl="0" indent="-507987" algn="l">
              <a:lnSpc>
                <a:spcPct val="90000"/>
              </a:lnSpc>
              <a:spcBef>
                <a:spcPts val="1067"/>
              </a:spcBef>
              <a:spcAft>
                <a:spcPts val="0"/>
              </a:spcAft>
              <a:buClr>
                <a:schemeClr val="dk1"/>
              </a:buClr>
              <a:buSzPts val="2400"/>
              <a:buChar char="•"/>
              <a:defRPr sz="3200"/>
            </a:lvl1pPr>
            <a:lvl2pPr marL="1219170" lvl="1" indent="-482588" algn="l">
              <a:lnSpc>
                <a:spcPct val="90000"/>
              </a:lnSpc>
              <a:spcBef>
                <a:spcPts val="533"/>
              </a:spcBef>
              <a:spcAft>
                <a:spcPts val="0"/>
              </a:spcAft>
              <a:buClr>
                <a:schemeClr val="dk1"/>
              </a:buClr>
              <a:buSzPts val="2100"/>
              <a:buChar char="•"/>
              <a:defRPr sz="2800"/>
            </a:lvl2pPr>
            <a:lvl3pPr marL="1828754" lvl="2" indent="-457189" algn="l">
              <a:lnSpc>
                <a:spcPct val="90000"/>
              </a:lnSpc>
              <a:spcBef>
                <a:spcPts val="533"/>
              </a:spcBef>
              <a:spcAft>
                <a:spcPts val="0"/>
              </a:spcAft>
              <a:buClr>
                <a:schemeClr val="dk1"/>
              </a:buClr>
              <a:buSzPts val="1800"/>
              <a:buChar char="•"/>
              <a:defRPr sz="2400"/>
            </a:lvl3pPr>
            <a:lvl4pPr marL="2438339" lvl="3" indent="-431789" algn="l">
              <a:lnSpc>
                <a:spcPct val="90000"/>
              </a:lnSpc>
              <a:spcBef>
                <a:spcPts val="533"/>
              </a:spcBef>
              <a:spcAft>
                <a:spcPts val="0"/>
              </a:spcAft>
              <a:buClr>
                <a:schemeClr val="dk1"/>
              </a:buClr>
              <a:buSzPts val="1500"/>
              <a:buChar char="•"/>
              <a:defRPr sz="2000"/>
            </a:lvl4pPr>
            <a:lvl5pPr marL="3047924" lvl="4" indent="-431789" algn="l">
              <a:lnSpc>
                <a:spcPct val="90000"/>
              </a:lnSpc>
              <a:spcBef>
                <a:spcPts val="533"/>
              </a:spcBef>
              <a:spcAft>
                <a:spcPts val="0"/>
              </a:spcAft>
              <a:buClr>
                <a:schemeClr val="dk1"/>
              </a:buClr>
              <a:buSzPts val="1500"/>
              <a:buChar char="•"/>
              <a:defRPr sz="20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108" name="Google Shape;108;p22"/>
          <p:cNvSpPr txBox="1">
            <a:spLocks noGrp="1"/>
          </p:cNvSpPr>
          <p:nvPr>
            <p:ph type="body" idx="2"/>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09" name="Google Shape;109;p2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0" name="Google Shape;110;p2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1" name="Google Shape;111;p2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8789240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12"/>
        <p:cNvGrpSpPr/>
        <p:nvPr/>
      </p:nvGrpSpPr>
      <p:grpSpPr>
        <a:xfrm>
          <a:off x="0" y="0"/>
          <a:ext cx="0" cy="0"/>
          <a:chOff x="0" y="0"/>
          <a:chExt cx="0" cy="0"/>
        </a:xfrm>
      </p:grpSpPr>
      <p:sp>
        <p:nvSpPr>
          <p:cNvPr id="113" name="Google Shape;113;p23"/>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4" name="Google Shape;114;p23"/>
          <p:cNvSpPr>
            <a:spLocks noGrp="1"/>
          </p:cNvSpPr>
          <p:nvPr>
            <p:ph type="pic" idx="2"/>
          </p:nvPr>
        </p:nvSpPr>
        <p:spPr>
          <a:xfrm>
            <a:off x="5183188" y="987425"/>
            <a:ext cx="6172400" cy="4873600"/>
          </a:xfrm>
          <a:prstGeom prst="rect">
            <a:avLst/>
          </a:prstGeom>
          <a:noFill/>
          <a:ln>
            <a:noFill/>
          </a:ln>
        </p:spPr>
      </p:sp>
      <p:sp>
        <p:nvSpPr>
          <p:cNvPr id="115" name="Google Shape;115;p23"/>
          <p:cNvSpPr txBox="1">
            <a:spLocks noGrp="1"/>
          </p:cNvSpPr>
          <p:nvPr>
            <p:ph type="body" idx="1"/>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16" name="Google Shape;116;p2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7" name="Google Shape;117;p2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18" name="Google Shape;118;p2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5893732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19"/>
        <p:cNvGrpSpPr/>
        <p:nvPr/>
      </p:nvGrpSpPr>
      <p:grpSpPr>
        <a:xfrm>
          <a:off x="0" y="0"/>
          <a:ext cx="0" cy="0"/>
          <a:chOff x="0" y="0"/>
          <a:chExt cx="0" cy="0"/>
        </a:xfrm>
      </p:grpSpPr>
      <p:sp>
        <p:nvSpPr>
          <p:cNvPr id="120" name="Google Shape;120;p24"/>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1" name="Google Shape;121;p24"/>
          <p:cNvSpPr txBox="1">
            <a:spLocks noGrp="1"/>
          </p:cNvSpPr>
          <p:nvPr>
            <p:ph type="body" idx="1"/>
          </p:nvPr>
        </p:nvSpPr>
        <p:spPr>
          <a:xfrm rot="5400000">
            <a:off x="3920400" y="-1256575"/>
            <a:ext cx="4351200" cy="105156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22" name="Google Shape;122;p2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3" name="Google Shape;123;p2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4" name="Google Shape;124;p2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388573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25"/>
        <p:cNvGrpSpPr/>
        <p:nvPr/>
      </p:nvGrpSpPr>
      <p:grpSpPr>
        <a:xfrm>
          <a:off x="0" y="0"/>
          <a:ext cx="0" cy="0"/>
          <a:chOff x="0" y="0"/>
          <a:chExt cx="0" cy="0"/>
        </a:xfrm>
      </p:grpSpPr>
      <p:sp>
        <p:nvSpPr>
          <p:cNvPr id="126" name="Google Shape;126;p25"/>
          <p:cNvSpPr txBox="1">
            <a:spLocks noGrp="1"/>
          </p:cNvSpPr>
          <p:nvPr>
            <p:ph type="title"/>
          </p:nvPr>
        </p:nvSpPr>
        <p:spPr>
          <a:xfrm rot="5400000">
            <a:off x="7133400" y="1956725"/>
            <a:ext cx="5812000" cy="2628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7" name="Google Shape;127;p25"/>
          <p:cNvSpPr txBox="1">
            <a:spLocks noGrp="1"/>
          </p:cNvSpPr>
          <p:nvPr>
            <p:ph type="body" idx="1"/>
          </p:nvPr>
        </p:nvSpPr>
        <p:spPr>
          <a:xfrm rot="5400000">
            <a:off x="1799300" y="-596075"/>
            <a:ext cx="5812000" cy="77344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28" name="Google Shape;128;p2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29" name="Google Shape;129;p2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0" name="Google Shape;130;p2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1731144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37"/>
        <p:cNvGrpSpPr/>
        <p:nvPr/>
      </p:nvGrpSpPr>
      <p:grpSpPr>
        <a:xfrm>
          <a:off x="0" y="0"/>
          <a:ext cx="0" cy="0"/>
          <a:chOff x="0" y="0"/>
          <a:chExt cx="0" cy="0"/>
        </a:xfrm>
      </p:grpSpPr>
      <p:sp>
        <p:nvSpPr>
          <p:cNvPr id="138" name="Google Shape;138;p27"/>
          <p:cNvSpPr txBox="1">
            <a:spLocks noGrp="1"/>
          </p:cNvSpPr>
          <p:nvPr>
            <p:ph type="ctrTitle"/>
          </p:nvPr>
        </p:nvSpPr>
        <p:spPr>
          <a:xfrm>
            <a:off x="1524000" y="1122363"/>
            <a:ext cx="9144000" cy="23876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9" name="Google Shape;139;p27"/>
          <p:cNvSpPr txBox="1">
            <a:spLocks noGrp="1"/>
          </p:cNvSpPr>
          <p:nvPr>
            <p:ph type="subTitle" idx="1"/>
          </p:nvPr>
        </p:nvSpPr>
        <p:spPr>
          <a:xfrm>
            <a:off x="1524000" y="3602039"/>
            <a:ext cx="9144000" cy="1655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1067"/>
              </a:spcBef>
              <a:spcAft>
                <a:spcPts val="0"/>
              </a:spcAft>
              <a:buClr>
                <a:schemeClr val="dk1"/>
              </a:buClr>
              <a:buSzPts val="1800"/>
              <a:buNone/>
              <a:defRPr sz="2400"/>
            </a:lvl1pPr>
            <a:lvl2pPr lvl="1" algn="ctr">
              <a:lnSpc>
                <a:spcPct val="90000"/>
              </a:lnSpc>
              <a:spcBef>
                <a:spcPts val="533"/>
              </a:spcBef>
              <a:spcAft>
                <a:spcPts val="0"/>
              </a:spcAft>
              <a:buClr>
                <a:schemeClr val="dk1"/>
              </a:buClr>
              <a:buSzPts val="1500"/>
              <a:buNone/>
              <a:defRPr sz="2000"/>
            </a:lvl2pPr>
            <a:lvl3pPr lvl="2" algn="ctr">
              <a:lnSpc>
                <a:spcPct val="90000"/>
              </a:lnSpc>
              <a:spcBef>
                <a:spcPts val="533"/>
              </a:spcBef>
              <a:spcAft>
                <a:spcPts val="0"/>
              </a:spcAft>
              <a:buClr>
                <a:schemeClr val="dk1"/>
              </a:buClr>
              <a:buSzPts val="1400"/>
              <a:buNone/>
              <a:defRPr sz="1867"/>
            </a:lvl3pPr>
            <a:lvl4pPr lvl="3" algn="ctr">
              <a:lnSpc>
                <a:spcPct val="90000"/>
              </a:lnSpc>
              <a:spcBef>
                <a:spcPts val="533"/>
              </a:spcBef>
              <a:spcAft>
                <a:spcPts val="0"/>
              </a:spcAft>
              <a:buClr>
                <a:schemeClr val="dk1"/>
              </a:buClr>
              <a:buSzPts val="1200"/>
              <a:buNone/>
              <a:defRPr sz="1600"/>
            </a:lvl4pPr>
            <a:lvl5pPr lvl="4" algn="ctr">
              <a:lnSpc>
                <a:spcPct val="90000"/>
              </a:lnSpc>
              <a:spcBef>
                <a:spcPts val="533"/>
              </a:spcBef>
              <a:spcAft>
                <a:spcPts val="0"/>
              </a:spcAft>
              <a:buClr>
                <a:schemeClr val="dk1"/>
              </a:buClr>
              <a:buSzPts val="1200"/>
              <a:buNone/>
              <a:defRPr sz="1600"/>
            </a:lvl5pPr>
            <a:lvl6pPr lvl="5" algn="ctr">
              <a:lnSpc>
                <a:spcPct val="90000"/>
              </a:lnSpc>
              <a:spcBef>
                <a:spcPts val="533"/>
              </a:spcBef>
              <a:spcAft>
                <a:spcPts val="0"/>
              </a:spcAft>
              <a:buClr>
                <a:schemeClr val="dk1"/>
              </a:buClr>
              <a:buSzPts val="1200"/>
              <a:buNone/>
              <a:defRPr sz="1600"/>
            </a:lvl6pPr>
            <a:lvl7pPr lvl="6" algn="ctr">
              <a:lnSpc>
                <a:spcPct val="90000"/>
              </a:lnSpc>
              <a:spcBef>
                <a:spcPts val="533"/>
              </a:spcBef>
              <a:spcAft>
                <a:spcPts val="0"/>
              </a:spcAft>
              <a:buClr>
                <a:schemeClr val="dk1"/>
              </a:buClr>
              <a:buSzPts val="1200"/>
              <a:buNone/>
              <a:defRPr sz="1600"/>
            </a:lvl7pPr>
            <a:lvl8pPr lvl="7" algn="ctr">
              <a:lnSpc>
                <a:spcPct val="90000"/>
              </a:lnSpc>
              <a:spcBef>
                <a:spcPts val="533"/>
              </a:spcBef>
              <a:spcAft>
                <a:spcPts val="0"/>
              </a:spcAft>
              <a:buClr>
                <a:schemeClr val="dk1"/>
              </a:buClr>
              <a:buSzPts val="1200"/>
              <a:buNone/>
              <a:defRPr sz="1600"/>
            </a:lvl8pPr>
            <a:lvl9pPr lvl="8" algn="ctr">
              <a:lnSpc>
                <a:spcPct val="90000"/>
              </a:lnSpc>
              <a:spcBef>
                <a:spcPts val="533"/>
              </a:spcBef>
              <a:spcAft>
                <a:spcPts val="0"/>
              </a:spcAft>
              <a:buClr>
                <a:schemeClr val="dk1"/>
              </a:buClr>
              <a:buSzPts val="1200"/>
              <a:buNone/>
              <a:defRPr sz="1600"/>
            </a:lvl9pPr>
          </a:lstStyle>
          <a:p>
            <a:endParaRPr/>
          </a:p>
        </p:txBody>
      </p:sp>
      <p:sp>
        <p:nvSpPr>
          <p:cNvPr id="140" name="Google Shape;140;p2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1" name="Google Shape;141;p2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2" name="Google Shape;142;p2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597530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4" name="Group 13">
            <a:extLst>
              <a:ext uri="{FF2B5EF4-FFF2-40B4-BE49-F238E27FC236}">
                <a16:creationId xmlns:a16="http://schemas.microsoft.com/office/drawing/2014/main" id="{4D6AA080-8FF2-739A-7EA4-FB4081E95949}"/>
              </a:ext>
            </a:extLst>
          </p:cNvPr>
          <p:cNvGrpSpPr/>
          <p:nvPr userDrawn="1"/>
        </p:nvGrpSpPr>
        <p:grpSpPr>
          <a:xfrm>
            <a:off x="865404" y="2926872"/>
            <a:ext cx="2880938" cy="2596104"/>
            <a:chOff x="865404" y="2926872"/>
            <a:chExt cx="2880938" cy="2596104"/>
          </a:xfrm>
        </p:grpSpPr>
        <p:sp>
          <p:nvSpPr>
            <p:cNvPr id="15" name="Hexagon 14">
              <a:extLst>
                <a:ext uri="{FF2B5EF4-FFF2-40B4-BE49-F238E27FC236}">
                  <a16:creationId xmlns:a16="http://schemas.microsoft.com/office/drawing/2014/main" id="{6F3D1D50-1647-CCFE-4F2A-83A67E7847DB}"/>
                </a:ext>
                <a:ext uri="{C183D7F6-B498-43B3-948B-1728B52AA6E4}">
                  <adec:decorative xmlns:adec="http://schemas.microsoft.com/office/drawing/2017/decorative" val="1"/>
                </a:ext>
              </a:extLst>
            </p:cNvPr>
            <p:cNvSpPr/>
            <p:nvPr/>
          </p:nvSpPr>
          <p:spPr>
            <a:xfrm rot="16200000">
              <a:off x="1071715" y="2856975"/>
              <a:ext cx="2459690" cy="2872312"/>
            </a:xfrm>
            <a:prstGeom prst="hexagon">
              <a:avLst/>
            </a:prstGeom>
            <a:solidFill>
              <a:srgbClr val="CDD5E4"/>
            </a:solidFill>
            <a:ln>
              <a:solidFill>
                <a:srgbClr val="CDD5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ogo, company name&#10;&#10;Description automatically generated">
              <a:extLst>
                <a:ext uri="{FF2B5EF4-FFF2-40B4-BE49-F238E27FC236}">
                  <a16:creationId xmlns:a16="http://schemas.microsoft.com/office/drawing/2014/main" id="{38E92071-916B-4733-1EA1-375B5AE595C4}"/>
                </a:ext>
              </a:extLst>
            </p:cNvPr>
            <p:cNvPicPr/>
            <p:nvPr/>
          </p:nvPicPr>
          <p:blipFill>
            <a:blip r:embed="rId2"/>
            <a:stretch>
              <a:fillRect/>
            </a:stretch>
          </p:blipFill>
          <p:spPr>
            <a:xfrm>
              <a:off x="874028" y="2926872"/>
              <a:ext cx="2872314" cy="1992818"/>
            </a:xfrm>
            <a:prstGeom prst="rect">
              <a:avLst/>
            </a:prstGeom>
          </p:spPr>
        </p:pic>
      </p:grpSp>
      <p:sp>
        <p:nvSpPr>
          <p:cNvPr id="5" name="Title 17">
            <a:extLst>
              <a:ext uri="{FF2B5EF4-FFF2-40B4-BE49-F238E27FC236}">
                <a16:creationId xmlns:a16="http://schemas.microsoft.com/office/drawing/2014/main" id="{CE8C2182-7142-332F-4321-CF8EE5CFB082}"/>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7" name="Text Placeholder 4" title="Subtitle">
            <a:extLst>
              <a:ext uri="{FF2B5EF4-FFF2-40B4-BE49-F238E27FC236}">
                <a16:creationId xmlns:a16="http://schemas.microsoft.com/office/drawing/2014/main" id="{4333FB41-665C-5FBC-ADBD-C79698EC271F}"/>
              </a:ext>
            </a:extLst>
          </p:cNvPr>
          <p:cNvSpPr>
            <a:spLocks noGrp="1"/>
          </p:cNvSpPr>
          <p:nvPr>
            <p:ph type="body" sz="quarter" idx="16" hasCustomPrompt="1"/>
          </p:nvPr>
        </p:nvSpPr>
        <p:spPr>
          <a:xfrm>
            <a:off x="5759640" y="3730609"/>
            <a:ext cx="4865688" cy="1350438"/>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421864681"/>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3"/>
        <p:cNvGrpSpPr/>
        <p:nvPr/>
      </p:nvGrpSpPr>
      <p:grpSpPr>
        <a:xfrm>
          <a:off x="0" y="0"/>
          <a:ext cx="0" cy="0"/>
          <a:chOff x="0" y="0"/>
          <a:chExt cx="0" cy="0"/>
        </a:xfrm>
      </p:grpSpPr>
      <p:sp>
        <p:nvSpPr>
          <p:cNvPr id="144" name="Google Shape;144;p28"/>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5" name="Google Shape;145;p28"/>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46" name="Google Shape;146;p28"/>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7" name="Google Shape;147;p28"/>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48" name="Google Shape;148;p28"/>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5670474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9"/>
        <p:cNvGrpSpPr/>
        <p:nvPr/>
      </p:nvGrpSpPr>
      <p:grpSpPr>
        <a:xfrm>
          <a:off x="0" y="0"/>
          <a:ext cx="0" cy="0"/>
          <a:chOff x="0" y="0"/>
          <a:chExt cx="0" cy="0"/>
        </a:xfrm>
      </p:grpSpPr>
      <p:sp>
        <p:nvSpPr>
          <p:cNvPr id="150" name="Google Shape;150;p29"/>
          <p:cNvSpPr txBox="1">
            <a:spLocks noGrp="1"/>
          </p:cNvSpPr>
          <p:nvPr>
            <p:ph type="title"/>
          </p:nvPr>
        </p:nvSpPr>
        <p:spPr>
          <a:xfrm>
            <a:off x="831851" y="1709737"/>
            <a:ext cx="10515600" cy="2852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Calibri"/>
              <a:buNone/>
              <a:defRPr sz="60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9"/>
          <p:cNvSpPr txBox="1">
            <a:spLocks noGrp="1"/>
          </p:cNvSpPr>
          <p:nvPr>
            <p:ph type="body" idx="1"/>
          </p:nvPr>
        </p:nvSpPr>
        <p:spPr>
          <a:xfrm>
            <a:off x="831851" y="4589463"/>
            <a:ext cx="10515600" cy="15004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rgbClr val="888888"/>
              </a:buClr>
              <a:buSzPts val="1800"/>
              <a:buNone/>
              <a:defRPr sz="2400">
                <a:solidFill>
                  <a:srgbClr val="888888"/>
                </a:solidFill>
              </a:defRPr>
            </a:lvl1pPr>
            <a:lvl2pPr marL="1219170" lvl="1" indent="-304792" algn="l">
              <a:lnSpc>
                <a:spcPct val="90000"/>
              </a:lnSpc>
              <a:spcBef>
                <a:spcPts val="533"/>
              </a:spcBef>
              <a:spcAft>
                <a:spcPts val="0"/>
              </a:spcAft>
              <a:buClr>
                <a:srgbClr val="888888"/>
              </a:buClr>
              <a:buSzPts val="1500"/>
              <a:buNone/>
              <a:defRPr sz="2000">
                <a:solidFill>
                  <a:srgbClr val="888888"/>
                </a:solidFill>
              </a:defRPr>
            </a:lvl2pPr>
            <a:lvl3pPr marL="1828754" lvl="2" indent="-304792" algn="l">
              <a:lnSpc>
                <a:spcPct val="90000"/>
              </a:lnSpc>
              <a:spcBef>
                <a:spcPts val="533"/>
              </a:spcBef>
              <a:spcAft>
                <a:spcPts val="0"/>
              </a:spcAft>
              <a:buClr>
                <a:srgbClr val="888888"/>
              </a:buClr>
              <a:buSzPts val="1400"/>
              <a:buNone/>
              <a:defRPr sz="1867">
                <a:solidFill>
                  <a:srgbClr val="888888"/>
                </a:solidFill>
              </a:defRPr>
            </a:lvl3pPr>
            <a:lvl4pPr marL="2438339" lvl="3" indent="-304792" algn="l">
              <a:lnSpc>
                <a:spcPct val="90000"/>
              </a:lnSpc>
              <a:spcBef>
                <a:spcPts val="533"/>
              </a:spcBef>
              <a:spcAft>
                <a:spcPts val="0"/>
              </a:spcAft>
              <a:buClr>
                <a:srgbClr val="888888"/>
              </a:buClr>
              <a:buSzPts val="1200"/>
              <a:buNone/>
              <a:defRPr sz="1600">
                <a:solidFill>
                  <a:srgbClr val="888888"/>
                </a:solidFill>
              </a:defRPr>
            </a:lvl4pPr>
            <a:lvl5pPr marL="3047924" lvl="4" indent="-304792" algn="l">
              <a:lnSpc>
                <a:spcPct val="90000"/>
              </a:lnSpc>
              <a:spcBef>
                <a:spcPts val="533"/>
              </a:spcBef>
              <a:spcAft>
                <a:spcPts val="0"/>
              </a:spcAft>
              <a:buClr>
                <a:srgbClr val="888888"/>
              </a:buClr>
              <a:buSzPts val="1200"/>
              <a:buNone/>
              <a:defRPr sz="1600">
                <a:solidFill>
                  <a:srgbClr val="888888"/>
                </a:solidFill>
              </a:defRPr>
            </a:lvl5pPr>
            <a:lvl6pPr marL="3657509" lvl="5" indent="-304792" algn="l">
              <a:lnSpc>
                <a:spcPct val="90000"/>
              </a:lnSpc>
              <a:spcBef>
                <a:spcPts val="533"/>
              </a:spcBef>
              <a:spcAft>
                <a:spcPts val="0"/>
              </a:spcAft>
              <a:buClr>
                <a:srgbClr val="888888"/>
              </a:buClr>
              <a:buSzPts val="1200"/>
              <a:buNone/>
              <a:defRPr sz="1600">
                <a:solidFill>
                  <a:srgbClr val="888888"/>
                </a:solidFill>
              </a:defRPr>
            </a:lvl6pPr>
            <a:lvl7pPr marL="4267093" lvl="6" indent="-304792" algn="l">
              <a:lnSpc>
                <a:spcPct val="90000"/>
              </a:lnSpc>
              <a:spcBef>
                <a:spcPts val="533"/>
              </a:spcBef>
              <a:spcAft>
                <a:spcPts val="0"/>
              </a:spcAft>
              <a:buClr>
                <a:srgbClr val="888888"/>
              </a:buClr>
              <a:buSzPts val="1200"/>
              <a:buNone/>
              <a:defRPr sz="1600">
                <a:solidFill>
                  <a:srgbClr val="888888"/>
                </a:solidFill>
              </a:defRPr>
            </a:lvl7pPr>
            <a:lvl8pPr marL="4876678" lvl="7" indent="-304792" algn="l">
              <a:lnSpc>
                <a:spcPct val="90000"/>
              </a:lnSpc>
              <a:spcBef>
                <a:spcPts val="533"/>
              </a:spcBef>
              <a:spcAft>
                <a:spcPts val="0"/>
              </a:spcAft>
              <a:buClr>
                <a:srgbClr val="888888"/>
              </a:buClr>
              <a:buSzPts val="1200"/>
              <a:buNone/>
              <a:defRPr sz="1600">
                <a:solidFill>
                  <a:srgbClr val="888888"/>
                </a:solidFill>
              </a:defRPr>
            </a:lvl8pPr>
            <a:lvl9pPr marL="5486263" lvl="8" indent="-304792" algn="l">
              <a:lnSpc>
                <a:spcPct val="90000"/>
              </a:lnSpc>
              <a:spcBef>
                <a:spcPts val="533"/>
              </a:spcBef>
              <a:spcAft>
                <a:spcPts val="0"/>
              </a:spcAft>
              <a:buClr>
                <a:srgbClr val="888888"/>
              </a:buClr>
              <a:buSzPts val="1200"/>
              <a:buNone/>
              <a:defRPr sz="1600">
                <a:solidFill>
                  <a:srgbClr val="888888"/>
                </a:solidFill>
              </a:defRPr>
            </a:lvl9pPr>
          </a:lstStyle>
          <a:p>
            <a:endParaRPr/>
          </a:p>
        </p:txBody>
      </p:sp>
      <p:sp>
        <p:nvSpPr>
          <p:cNvPr id="152" name="Google Shape;152;p29"/>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3" name="Google Shape;153;p29"/>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4" name="Google Shape;154;p29"/>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5554526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55"/>
        <p:cNvGrpSpPr/>
        <p:nvPr/>
      </p:nvGrpSpPr>
      <p:grpSpPr>
        <a:xfrm>
          <a:off x="0" y="0"/>
          <a:ext cx="0" cy="0"/>
          <a:chOff x="0" y="0"/>
          <a:chExt cx="0" cy="0"/>
        </a:xfrm>
      </p:grpSpPr>
      <p:sp>
        <p:nvSpPr>
          <p:cNvPr id="156" name="Google Shape;156;p30"/>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7" name="Google Shape;157;p30"/>
          <p:cNvSpPr txBox="1">
            <a:spLocks noGrp="1"/>
          </p:cNvSpPr>
          <p:nvPr>
            <p:ph type="body" idx="1"/>
          </p:nvPr>
        </p:nvSpPr>
        <p:spPr>
          <a:xfrm>
            <a:off x="838200" y="1825625"/>
            <a:ext cx="5181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58" name="Google Shape;158;p30"/>
          <p:cNvSpPr txBox="1">
            <a:spLocks noGrp="1"/>
          </p:cNvSpPr>
          <p:nvPr>
            <p:ph type="body" idx="2"/>
          </p:nvPr>
        </p:nvSpPr>
        <p:spPr>
          <a:xfrm>
            <a:off x="6172200" y="1825625"/>
            <a:ext cx="5181600" cy="43512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59" name="Google Shape;159;p30"/>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0" name="Google Shape;160;p30"/>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1" name="Google Shape;161;p30"/>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4719681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62"/>
        <p:cNvGrpSpPr/>
        <p:nvPr/>
      </p:nvGrpSpPr>
      <p:grpSpPr>
        <a:xfrm>
          <a:off x="0" y="0"/>
          <a:ext cx="0" cy="0"/>
          <a:chOff x="0" y="0"/>
          <a:chExt cx="0" cy="0"/>
        </a:xfrm>
      </p:grpSpPr>
      <p:sp>
        <p:nvSpPr>
          <p:cNvPr id="163" name="Google Shape;163;p31"/>
          <p:cNvSpPr txBox="1">
            <a:spLocks noGrp="1"/>
          </p:cNvSpPr>
          <p:nvPr>
            <p:ph type="title"/>
          </p:nvPr>
        </p:nvSpPr>
        <p:spPr>
          <a:xfrm>
            <a:off x="839788"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4" name="Google Shape;164;p31"/>
          <p:cNvSpPr txBox="1">
            <a:spLocks noGrp="1"/>
          </p:cNvSpPr>
          <p:nvPr>
            <p:ph type="body" idx="1"/>
          </p:nvPr>
        </p:nvSpPr>
        <p:spPr>
          <a:xfrm>
            <a:off x="839788" y="1681163"/>
            <a:ext cx="5158000" cy="8240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165" name="Google Shape;165;p31"/>
          <p:cNvSpPr txBox="1">
            <a:spLocks noGrp="1"/>
          </p:cNvSpPr>
          <p:nvPr>
            <p:ph type="body" idx="2"/>
          </p:nvPr>
        </p:nvSpPr>
        <p:spPr>
          <a:xfrm>
            <a:off x="839788" y="2505075"/>
            <a:ext cx="5158000" cy="36848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66" name="Google Shape;166;p31"/>
          <p:cNvSpPr txBox="1">
            <a:spLocks noGrp="1"/>
          </p:cNvSpPr>
          <p:nvPr>
            <p:ph type="body" idx="3"/>
          </p:nvPr>
        </p:nvSpPr>
        <p:spPr>
          <a:xfrm>
            <a:off x="6172200" y="1681163"/>
            <a:ext cx="5183200" cy="8240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800"/>
              <a:buNone/>
              <a:defRPr sz="24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167" name="Google Shape;167;p31"/>
          <p:cNvSpPr txBox="1">
            <a:spLocks noGrp="1"/>
          </p:cNvSpPr>
          <p:nvPr>
            <p:ph type="body" idx="4"/>
          </p:nvPr>
        </p:nvSpPr>
        <p:spPr>
          <a:xfrm>
            <a:off x="6172200" y="2505075"/>
            <a:ext cx="5183200" cy="36848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68" name="Google Shape;168;p31"/>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9" name="Google Shape;169;p31"/>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0" name="Google Shape;170;p31"/>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0150442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71"/>
        <p:cNvGrpSpPr/>
        <p:nvPr/>
      </p:nvGrpSpPr>
      <p:grpSpPr>
        <a:xfrm>
          <a:off x="0" y="0"/>
          <a:ext cx="0" cy="0"/>
          <a:chOff x="0" y="0"/>
          <a:chExt cx="0" cy="0"/>
        </a:xfrm>
      </p:grpSpPr>
      <p:sp>
        <p:nvSpPr>
          <p:cNvPr id="172" name="Google Shape;172;p32"/>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3" name="Google Shape;173;p32"/>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4" name="Google Shape;174;p32"/>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5" name="Google Shape;175;p32"/>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6147509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6"/>
        <p:cNvGrpSpPr/>
        <p:nvPr/>
      </p:nvGrpSpPr>
      <p:grpSpPr>
        <a:xfrm>
          <a:off x="0" y="0"/>
          <a:ext cx="0" cy="0"/>
          <a:chOff x="0" y="0"/>
          <a:chExt cx="0" cy="0"/>
        </a:xfrm>
      </p:grpSpPr>
      <p:sp>
        <p:nvSpPr>
          <p:cNvPr id="177" name="Google Shape;177;p3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8" name="Google Shape;178;p3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79" name="Google Shape;179;p3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4278922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80"/>
        <p:cNvGrpSpPr/>
        <p:nvPr/>
      </p:nvGrpSpPr>
      <p:grpSpPr>
        <a:xfrm>
          <a:off x="0" y="0"/>
          <a:ext cx="0" cy="0"/>
          <a:chOff x="0" y="0"/>
          <a:chExt cx="0" cy="0"/>
        </a:xfrm>
      </p:grpSpPr>
      <p:sp>
        <p:nvSpPr>
          <p:cNvPr id="181" name="Google Shape;181;p34"/>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2" name="Google Shape;182;p34"/>
          <p:cNvSpPr txBox="1">
            <a:spLocks noGrp="1"/>
          </p:cNvSpPr>
          <p:nvPr>
            <p:ph type="body" idx="1"/>
          </p:nvPr>
        </p:nvSpPr>
        <p:spPr>
          <a:xfrm>
            <a:off x="5183188" y="987425"/>
            <a:ext cx="6172400" cy="4873600"/>
          </a:xfrm>
          <a:prstGeom prst="rect">
            <a:avLst/>
          </a:prstGeom>
          <a:noFill/>
          <a:ln>
            <a:noFill/>
          </a:ln>
        </p:spPr>
        <p:txBody>
          <a:bodyPr spcFirstLastPara="1" wrap="square" lIns="68575" tIns="34275" rIns="68575" bIns="34275" anchor="t" anchorCtr="0">
            <a:normAutofit/>
          </a:bodyPr>
          <a:lstStyle>
            <a:lvl1pPr marL="609585" lvl="0" indent="-507987" algn="l">
              <a:lnSpc>
                <a:spcPct val="90000"/>
              </a:lnSpc>
              <a:spcBef>
                <a:spcPts val="1067"/>
              </a:spcBef>
              <a:spcAft>
                <a:spcPts val="0"/>
              </a:spcAft>
              <a:buClr>
                <a:schemeClr val="dk1"/>
              </a:buClr>
              <a:buSzPts val="2400"/>
              <a:buChar char="•"/>
              <a:defRPr sz="3200"/>
            </a:lvl1pPr>
            <a:lvl2pPr marL="1219170" lvl="1" indent="-482588" algn="l">
              <a:lnSpc>
                <a:spcPct val="90000"/>
              </a:lnSpc>
              <a:spcBef>
                <a:spcPts val="533"/>
              </a:spcBef>
              <a:spcAft>
                <a:spcPts val="0"/>
              </a:spcAft>
              <a:buClr>
                <a:schemeClr val="dk1"/>
              </a:buClr>
              <a:buSzPts val="2100"/>
              <a:buChar char="•"/>
              <a:defRPr sz="2800"/>
            </a:lvl2pPr>
            <a:lvl3pPr marL="1828754" lvl="2" indent="-457189" algn="l">
              <a:lnSpc>
                <a:spcPct val="90000"/>
              </a:lnSpc>
              <a:spcBef>
                <a:spcPts val="533"/>
              </a:spcBef>
              <a:spcAft>
                <a:spcPts val="0"/>
              </a:spcAft>
              <a:buClr>
                <a:schemeClr val="dk1"/>
              </a:buClr>
              <a:buSzPts val="1800"/>
              <a:buChar char="•"/>
              <a:defRPr sz="2400"/>
            </a:lvl3pPr>
            <a:lvl4pPr marL="2438339" lvl="3" indent="-431789" algn="l">
              <a:lnSpc>
                <a:spcPct val="90000"/>
              </a:lnSpc>
              <a:spcBef>
                <a:spcPts val="533"/>
              </a:spcBef>
              <a:spcAft>
                <a:spcPts val="0"/>
              </a:spcAft>
              <a:buClr>
                <a:schemeClr val="dk1"/>
              </a:buClr>
              <a:buSzPts val="1500"/>
              <a:buChar char="•"/>
              <a:defRPr sz="2000"/>
            </a:lvl4pPr>
            <a:lvl5pPr marL="3047924" lvl="4" indent="-431789" algn="l">
              <a:lnSpc>
                <a:spcPct val="90000"/>
              </a:lnSpc>
              <a:spcBef>
                <a:spcPts val="533"/>
              </a:spcBef>
              <a:spcAft>
                <a:spcPts val="0"/>
              </a:spcAft>
              <a:buClr>
                <a:schemeClr val="dk1"/>
              </a:buClr>
              <a:buSzPts val="1500"/>
              <a:buChar char="•"/>
              <a:defRPr sz="2000"/>
            </a:lvl5pPr>
            <a:lvl6pPr marL="3657509" lvl="5" indent="-431789" algn="l">
              <a:lnSpc>
                <a:spcPct val="90000"/>
              </a:lnSpc>
              <a:spcBef>
                <a:spcPts val="533"/>
              </a:spcBef>
              <a:spcAft>
                <a:spcPts val="0"/>
              </a:spcAft>
              <a:buClr>
                <a:schemeClr val="dk1"/>
              </a:buClr>
              <a:buSzPts val="1500"/>
              <a:buChar char="•"/>
              <a:defRPr sz="2000"/>
            </a:lvl6pPr>
            <a:lvl7pPr marL="4267093" lvl="6" indent="-431789" algn="l">
              <a:lnSpc>
                <a:spcPct val="90000"/>
              </a:lnSpc>
              <a:spcBef>
                <a:spcPts val="533"/>
              </a:spcBef>
              <a:spcAft>
                <a:spcPts val="0"/>
              </a:spcAft>
              <a:buClr>
                <a:schemeClr val="dk1"/>
              </a:buClr>
              <a:buSzPts val="1500"/>
              <a:buChar char="•"/>
              <a:defRPr sz="2000"/>
            </a:lvl7pPr>
            <a:lvl8pPr marL="4876678" lvl="7" indent="-431789" algn="l">
              <a:lnSpc>
                <a:spcPct val="90000"/>
              </a:lnSpc>
              <a:spcBef>
                <a:spcPts val="533"/>
              </a:spcBef>
              <a:spcAft>
                <a:spcPts val="0"/>
              </a:spcAft>
              <a:buClr>
                <a:schemeClr val="dk1"/>
              </a:buClr>
              <a:buSzPts val="1500"/>
              <a:buChar char="•"/>
              <a:defRPr sz="2000"/>
            </a:lvl8pPr>
            <a:lvl9pPr marL="5486263" lvl="8" indent="-431789" algn="l">
              <a:lnSpc>
                <a:spcPct val="90000"/>
              </a:lnSpc>
              <a:spcBef>
                <a:spcPts val="533"/>
              </a:spcBef>
              <a:spcAft>
                <a:spcPts val="0"/>
              </a:spcAft>
              <a:buClr>
                <a:schemeClr val="dk1"/>
              </a:buClr>
              <a:buSzPts val="1500"/>
              <a:buChar char="•"/>
              <a:defRPr sz="2000"/>
            </a:lvl9pPr>
          </a:lstStyle>
          <a:p>
            <a:endParaRPr/>
          </a:p>
        </p:txBody>
      </p:sp>
      <p:sp>
        <p:nvSpPr>
          <p:cNvPr id="183" name="Google Shape;183;p34"/>
          <p:cNvSpPr txBox="1">
            <a:spLocks noGrp="1"/>
          </p:cNvSpPr>
          <p:nvPr>
            <p:ph type="body" idx="2"/>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84" name="Google Shape;184;p3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5" name="Google Shape;185;p3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86" name="Google Shape;186;p3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5015595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87"/>
        <p:cNvGrpSpPr/>
        <p:nvPr/>
      </p:nvGrpSpPr>
      <p:grpSpPr>
        <a:xfrm>
          <a:off x="0" y="0"/>
          <a:ext cx="0" cy="0"/>
          <a:chOff x="0" y="0"/>
          <a:chExt cx="0" cy="0"/>
        </a:xfrm>
      </p:grpSpPr>
      <p:sp>
        <p:nvSpPr>
          <p:cNvPr id="188" name="Google Shape;188;p35"/>
          <p:cNvSpPr txBox="1">
            <a:spLocks noGrp="1"/>
          </p:cNvSpPr>
          <p:nvPr>
            <p:ph type="title"/>
          </p:nvPr>
        </p:nvSpPr>
        <p:spPr>
          <a:xfrm>
            <a:off x="839788" y="457200"/>
            <a:ext cx="3932000" cy="16004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Calibri"/>
              <a:buNone/>
              <a:defRPr sz="32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9" name="Google Shape;189;p35"/>
          <p:cNvSpPr>
            <a:spLocks noGrp="1"/>
          </p:cNvSpPr>
          <p:nvPr>
            <p:ph type="pic" idx="2"/>
          </p:nvPr>
        </p:nvSpPr>
        <p:spPr>
          <a:xfrm>
            <a:off x="5183188" y="987425"/>
            <a:ext cx="6172400" cy="4873600"/>
          </a:xfrm>
          <a:prstGeom prst="rect">
            <a:avLst/>
          </a:prstGeom>
          <a:noFill/>
          <a:ln>
            <a:noFill/>
          </a:ln>
        </p:spPr>
      </p:sp>
      <p:sp>
        <p:nvSpPr>
          <p:cNvPr id="190" name="Google Shape;190;p35"/>
          <p:cNvSpPr txBox="1">
            <a:spLocks noGrp="1"/>
          </p:cNvSpPr>
          <p:nvPr>
            <p:ph type="body" idx="1"/>
          </p:nvPr>
        </p:nvSpPr>
        <p:spPr>
          <a:xfrm>
            <a:off x="839788" y="2057400"/>
            <a:ext cx="3932000" cy="381160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Clr>
                <a:schemeClr val="dk1"/>
              </a:buClr>
              <a:buSzPts val="1200"/>
              <a:buNone/>
              <a:defRPr sz="1600"/>
            </a:lvl1pPr>
            <a:lvl2pPr marL="1219170" lvl="1" indent="-304792" algn="l">
              <a:lnSpc>
                <a:spcPct val="90000"/>
              </a:lnSpc>
              <a:spcBef>
                <a:spcPts val="533"/>
              </a:spcBef>
              <a:spcAft>
                <a:spcPts val="0"/>
              </a:spcAft>
              <a:buClr>
                <a:schemeClr val="dk1"/>
              </a:buClr>
              <a:buSzPts val="1100"/>
              <a:buNone/>
              <a:defRPr sz="1467"/>
            </a:lvl2pPr>
            <a:lvl3pPr marL="1828754" lvl="2" indent="-304792" algn="l">
              <a:lnSpc>
                <a:spcPct val="90000"/>
              </a:lnSpc>
              <a:spcBef>
                <a:spcPts val="533"/>
              </a:spcBef>
              <a:spcAft>
                <a:spcPts val="0"/>
              </a:spcAft>
              <a:buClr>
                <a:schemeClr val="dk1"/>
              </a:buClr>
              <a:buSzPts val="900"/>
              <a:buNone/>
              <a:defRPr sz="1200"/>
            </a:lvl3pPr>
            <a:lvl4pPr marL="2438339" lvl="3" indent="-304792" algn="l">
              <a:lnSpc>
                <a:spcPct val="90000"/>
              </a:lnSpc>
              <a:spcBef>
                <a:spcPts val="533"/>
              </a:spcBef>
              <a:spcAft>
                <a:spcPts val="0"/>
              </a:spcAft>
              <a:buClr>
                <a:schemeClr val="dk1"/>
              </a:buClr>
              <a:buSzPts val="800"/>
              <a:buNone/>
              <a:defRPr sz="1067"/>
            </a:lvl4pPr>
            <a:lvl5pPr marL="3047924" lvl="4" indent="-304792" algn="l">
              <a:lnSpc>
                <a:spcPct val="90000"/>
              </a:lnSpc>
              <a:spcBef>
                <a:spcPts val="533"/>
              </a:spcBef>
              <a:spcAft>
                <a:spcPts val="0"/>
              </a:spcAft>
              <a:buClr>
                <a:schemeClr val="dk1"/>
              </a:buClr>
              <a:buSzPts val="800"/>
              <a:buNone/>
              <a:defRPr sz="1067"/>
            </a:lvl5pPr>
            <a:lvl6pPr marL="3657509" lvl="5" indent="-304792" algn="l">
              <a:lnSpc>
                <a:spcPct val="90000"/>
              </a:lnSpc>
              <a:spcBef>
                <a:spcPts val="533"/>
              </a:spcBef>
              <a:spcAft>
                <a:spcPts val="0"/>
              </a:spcAft>
              <a:buClr>
                <a:schemeClr val="dk1"/>
              </a:buClr>
              <a:buSzPts val="800"/>
              <a:buNone/>
              <a:defRPr sz="1067"/>
            </a:lvl6pPr>
            <a:lvl7pPr marL="4267093" lvl="6" indent="-304792" algn="l">
              <a:lnSpc>
                <a:spcPct val="90000"/>
              </a:lnSpc>
              <a:spcBef>
                <a:spcPts val="533"/>
              </a:spcBef>
              <a:spcAft>
                <a:spcPts val="0"/>
              </a:spcAft>
              <a:buClr>
                <a:schemeClr val="dk1"/>
              </a:buClr>
              <a:buSzPts val="800"/>
              <a:buNone/>
              <a:defRPr sz="1067"/>
            </a:lvl7pPr>
            <a:lvl8pPr marL="4876678" lvl="7" indent="-304792" algn="l">
              <a:lnSpc>
                <a:spcPct val="90000"/>
              </a:lnSpc>
              <a:spcBef>
                <a:spcPts val="533"/>
              </a:spcBef>
              <a:spcAft>
                <a:spcPts val="0"/>
              </a:spcAft>
              <a:buClr>
                <a:schemeClr val="dk1"/>
              </a:buClr>
              <a:buSzPts val="800"/>
              <a:buNone/>
              <a:defRPr sz="1067"/>
            </a:lvl8pPr>
            <a:lvl9pPr marL="5486263" lvl="8" indent="-304792" algn="l">
              <a:lnSpc>
                <a:spcPct val="90000"/>
              </a:lnSpc>
              <a:spcBef>
                <a:spcPts val="533"/>
              </a:spcBef>
              <a:spcAft>
                <a:spcPts val="0"/>
              </a:spcAft>
              <a:buClr>
                <a:schemeClr val="dk1"/>
              </a:buClr>
              <a:buSzPts val="800"/>
              <a:buNone/>
              <a:defRPr sz="1067"/>
            </a:lvl9pPr>
          </a:lstStyle>
          <a:p>
            <a:endParaRPr/>
          </a:p>
        </p:txBody>
      </p:sp>
      <p:sp>
        <p:nvSpPr>
          <p:cNvPr id="191" name="Google Shape;191;p35"/>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2" name="Google Shape;192;p35"/>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3" name="Google Shape;193;p35"/>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065436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94"/>
        <p:cNvGrpSpPr/>
        <p:nvPr/>
      </p:nvGrpSpPr>
      <p:grpSpPr>
        <a:xfrm>
          <a:off x="0" y="0"/>
          <a:ext cx="0" cy="0"/>
          <a:chOff x="0" y="0"/>
          <a:chExt cx="0" cy="0"/>
        </a:xfrm>
      </p:grpSpPr>
      <p:sp>
        <p:nvSpPr>
          <p:cNvPr id="195" name="Google Shape;195;p36"/>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6" name="Google Shape;196;p36"/>
          <p:cNvSpPr txBox="1">
            <a:spLocks noGrp="1"/>
          </p:cNvSpPr>
          <p:nvPr>
            <p:ph type="body" idx="1"/>
          </p:nvPr>
        </p:nvSpPr>
        <p:spPr>
          <a:xfrm rot="5400000">
            <a:off x="3920400" y="-1256575"/>
            <a:ext cx="4351200" cy="105156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97" name="Google Shape;197;p3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8" name="Google Shape;198;p3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9" name="Google Shape;199;p3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4106915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200"/>
        <p:cNvGrpSpPr/>
        <p:nvPr/>
      </p:nvGrpSpPr>
      <p:grpSpPr>
        <a:xfrm>
          <a:off x="0" y="0"/>
          <a:ext cx="0" cy="0"/>
          <a:chOff x="0" y="0"/>
          <a:chExt cx="0" cy="0"/>
        </a:xfrm>
      </p:grpSpPr>
      <p:sp>
        <p:nvSpPr>
          <p:cNvPr id="201" name="Google Shape;201;p37"/>
          <p:cNvSpPr txBox="1">
            <a:spLocks noGrp="1"/>
          </p:cNvSpPr>
          <p:nvPr>
            <p:ph type="title"/>
          </p:nvPr>
        </p:nvSpPr>
        <p:spPr>
          <a:xfrm rot="5400000">
            <a:off x="7133400" y="1956725"/>
            <a:ext cx="5812000" cy="2628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 name="Google Shape;202;p37"/>
          <p:cNvSpPr txBox="1">
            <a:spLocks noGrp="1"/>
          </p:cNvSpPr>
          <p:nvPr>
            <p:ph type="body" idx="1"/>
          </p:nvPr>
        </p:nvSpPr>
        <p:spPr>
          <a:xfrm rot="5400000">
            <a:off x="1799300" y="-596075"/>
            <a:ext cx="5812000" cy="7734400"/>
          </a:xfrm>
          <a:prstGeom prst="rect">
            <a:avLst/>
          </a:prstGeom>
          <a:noFill/>
          <a:ln>
            <a:noFill/>
          </a:ln>
        </p:spPr>
        <p:txBody>
          <a:bodyPr spcFirstLastPara="1" wrap="square" lIns="68575" tIns="34275" rIns="68575" bIns="34275" anchor="t" anchorCtr="0">
            <a:normAutofit/>
          </a:bodyPr>
          <a:lstStyle>
            <a:lvl1pPr marL="609585" lvl="0" indent="-423323" algn="l">
              <a:lnSpc>
                <a:spcPct val="90000"/>
              </a:lnSpc>
              <a:spcBef>
                <a:spcPts val="1067"/>
              </a:spcBef>
              <a:spcAft>
                <a:spcPts val="0"/>
              </a:spcAft>
              <a:buClr>
                <a:schemeClr val="dk1"/>
              </a:buClr>
              <a:buSzPts val="1400"/>
              <a:buChar char="•"/>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203" name="Google Shape;203;p37"/>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4" name="Google Shape;204;p37"/>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5" name="Google Shape;205;p37"/>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3129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00194C"/>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Title 18">
            <a:extLst>
              <a:ext uri="{FF2B5EF4-FFF2-40B4-BE49-F238E27FC236}">
                <a16:creationId xmlns:a16="http://schemas.microsoft.com/office/drawing/2014/main" id="{5853B608-2411-AC08-3ADC-699310F9FF7B}"/>
              </a:ext>
            </a:extLst>
          </p:cNvPr>
          <p:cNvSpPr>
            <a:spLocks noGrp="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0F11CC9A-A569-50DA-6C68-90BDE363F6BC}"/>
              </a:ext>
            </a:extLst>
          </p:cNvPr>
          <p:cNvGrpSpPr>
            <a:grpSpLocks noGrp="1" noUngrp="1" noRot="1" noMove="1" noResize="1"/>
          </p:cNvGrpSpPr>
          <p:nvPr userDrawn="1"/>
        </p:nvGrpSpPr>
        <p:grpSpPr>
          <a:xfrm>
            <a:off x="958369" y="369528"/>
            <a:ext cx="2060902" cy="1862204"/>
            <a:chOff x="1850735" y="3352487"/>
            <a:chExt cx="2872315" cy="2595386"/>
          </a:xfrm>
        </p:grpSpPr>
        <p:sp>
          <p:nvSpPr>
            <p:cNvPr id="3" name="Hexagon 2">
              <a:extLst>
                <a:ext uri="{FF2B5EF4-FFF2-40B4-BE49-F238E27FC236}">
                  <a16:creationId xmlns:a16="http://schemas.microsoft.com/office/drawing/2014/main" id="{FC3F7801-FF74-B7FE-4085-5A09981882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A27A51AA-CA2F-A6F2-464B-8F1BFDCB09C2}"/>
                </a:ext>
              </a:extLst>
            </p:cNvPr>
            <p:cNvPicPr>
              <a:picLocks noGrp="1" noRo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7BADF032-66E1-BF4C-F18A-BCE7C032684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317493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7" name="Title 1" title="Title">
            <a:extLst>
              <a:ext uri="{FF2B5EF4-FFF2-40B4-BE49-F238E27FC236}">
                <a16:creationId xmlns:a16="http://schemas.microsoft.com/office/drawing/2014/main" id="{92AEF5BB-EB4D-FE33-A563-BFE5B3F7ED42}"/>
              </a:ext>
            </a:extLst>
          </p:cNvPr>
          <p:cNvSpPr txBox="1">
            <a:spLocks noGrp="1" noRot="1" noMove="1" noResize="1" noEditPoints="1" noAdjustHandles="1" noChangeArrowheads="1" noChangeShapeType="1"/>
          </p:cNvSpPr>
          <p:nvPr userDrawn="1"/>
        </p:nvSpPr>
        <p:spPr>
          <a:xfrm>
            <a:off x="3947532" y="265044"/>
            <a:ext cx="7805869" cy="1616252"/>
          </a:xfrm>
          <a:prstGeom prst="rect">
            <a:avLst/>
          </a:prstGeom>
        </p:spPr>
        <p:txBody>
          <a:bodyPr vert="horz" lIns="91440" tIns="45720" rIns="91440" bIns="0" rtlCol="0" anchor="t" anchorCtr="1">
            <a:normAutofit/>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endParaRPr lang="en-US"/>
          </a:p>
        </p:txBody>
      </p:sp>
      <p:sp>
        <p:nvSpPr>
          <p:cNvPr id="19" name="Title 18">
            <a:extLst>
              <a:ext uri="{FF2B5EF4-FFF2-40B4-BE49-F238E27FC236}">
                <a16:creationId xmlns:a16="http://schemas.microsoft.com/office/drawing/2014/main" id="{90F4D9CB-BB14-7B9C-A8D7-2ADA2F838ABE}"/>
              </a:ext>
            </a:extLst>
          </p:cNvPr>
          <p:cNvSpPr>
            <a:spLocks noGrp="1" noRot="1" noMove="1" noResize="1" noEditPoints="1" noAdjustHandles="1" noChangeArrowheads="1" noChangeShapeType="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879D0C2F-35CE-369F-7488-74CE2A2E335C}"/>
              </a:ext>
            </a:extLst>
          </p:cNvPr>
          <p:cNvGrpSpPr>
            <a:grpSpLocks noGrp="1" noUngrp="1" noRot="1" noChangeAspect="1" noMove="1" noResize="1"/>
          </p:cNvGrpSpPr>
          <p:nvPr userDrawn="1"/>
        </p:nvGrpSpPr>
        <p:grpSpPr>
          <a:xfrm>
            <a:off x="958369" y="317910"/>
            <a:ext cx="2060902" cy="1862204"/>
            <a:chOff x="1850735" y="3352487"/>
            <a:chExt cx="2872315" cy="2595386"/>
          </a:xfrm>
        </p:grpSpPr>
        <p:sp>
          <p:nvSpPr>
            <p:cNvPr id="3" name="Hexagon 2">
              <a:extLst>
                <a:ext uri="{FF2B5EF4-FFF2-40B4-BE49-F238E27FC236}">
                  <a16:creationId xmlns:a16="http://schemas.microsoft.com/office/drawing/2014/main" id="{A44E379B-28F4-0EAA-7571-38469557950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523CE6F0-744D-C990-6325-E932D1F905A6}"/>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EF4BF07A-7BE6-EF30-36B2-01BF0C174B1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179068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4" name="Group 13">
            <a:extLst>
              <a:ext uri="{FF2B5EF4-FFF2-40B4-BE49-F238E27FC236}">
                <a16:creationId xmlns:a16="http://schemas.microsoft.com/office/drawing/2014/main" id="{4D6AA080-8FF2-739A-7EA4-FB4081E95949}"/>
              </a:ext>
            </a:extLst>
          </p:cNvPr>
          <p:cNvGrpSpPr/>
          <p:nvPr userDrawn="1"/>
        </p:nvGrpSpPr>
        <p:grpSpPr>
          <a:xfrm>
            <a:off x="865404" y="2926872"/>
            <a:ext cx="2880938" cy="2596104"/>
            <a:chOff x="865404" y="2926872"/>
            <a:chExt cx="2880938" cy="2596104"/>
          </a:xfrm>
        </p:grpSpPr>
        <p:sp>
          <p:nvSpPr>
            <p:cNvPr id="15" name="Hexagon 14">
              <a:extLst>
                <a:ext uri="{FF2B5EF4-FFF2-40B4-BE49-F238E27FC236}">
                  <a16:creationId xmlns:a16="http://schemas.microsoft.com/office/drawing/2014/main" id="{6F3D1D50-1647-CCFE-4F2A-83A67E7847DB}"/>
                </a:ext>
                <a:ext uri="{C183D7F6-B498-43B3-948B-1728B52AA6E4}">
                  <adec:decorative xmlns:adec="http://schemas.microsoft.com/office/drawing/2017/decorative" val="1"/>
                </a:ext>
              </a:extLst>
            </p:cNvPr>
            <p:cNvSpPr/>
            <p:nvPr/>
          </p:nvSpPr>
          <p:spPr>
            <a:xfrm rot="16200000">
              <a:off x="1071715" y="2856975"/>
              <a:ext cx="2459690" cy="2872312"/>
            </a:xfrm>
            <a:prstGeom prst="hexagon">
              <a:avLst/>
            </a:prstGeom>
            <a:solidFill>
              <a:srgbClr val="CDD5E4"/>
            </a:solidFill>
            <a:ln>
              <a:solidFill>
                <a:srgbClr val="CDD5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ogo, company name&#10;&#10;Description automatically generated">
              <a:extLst>
                <a:ext uri="{FF2B5EF4-FFF2-40B4-BE49-F238E27FC236}">
                  <a16:creationId xmlns:a16="http://schemas.microsoft.com/office/drawing/2014/main" id="{38E92071-916B-4733-1EA1-375B5AE595C4}"/>
                </a:ext>
              </a:extLst>
            </p:cNvPr>
            <p:cNvPicPr/>
            <p:nvPr/>
          </p:nvPicPr>
          <p:blipFill>
            <a:blip r:embed="rId2"/>
            <a:stretch>
              <a:fillRect/>
            </a:stretch>
          </p:blipFill>
          <p:spPr>
            <a:xfrm>
              <a:off x="874028" y="2926872"/>
              <a:ext cx="2872314" cy="1992818"/>
            </a:xfrm>
            <a:prstGeom prst="rect">
              <a:avLst/>
            </a:prstGeom>
          </p:spPr>
        </p:pic>
      </p:grpSp>
      <p:sp>
        <p:nvSpPr>
          <p:cNvPr id="5" name="Title 17">
            <a:extLst>
              <a:ext uri="{FF2B5EF4-FFF2-40B4-BE49-F238E27FC236}">
                <a16:creationId xmlns:a16="http://schemas.microsoft.com/office/drawing/2014/main" id="{CE8C2182-7142-332F-4321-CF8EE5CFB082}"/>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7" name="Text Placeholder 4" title="Subtitle">
            <a:extLst>
              <a:ext uri="{FF2B5EF4-FFF2-40B4-BE49-F238E27FC236}">
                <a16:creationId xmlns:a16="http://schemas.microsoft.com/office/drawing/2014/main" id="{4333FB41-665C-5FBC-ADBD-C79698EC271F}"/>
              </a:ext>
            </a:extLst>
          </p:cNvPr>
          <p:cNvSpPr>
            <a:spLocks noGrp="1"/>
          </p:cNvSpPr>
          <p:nvPr>
            <p:ph type="body" sz="quarter" idx="16" hasCustomPrompt="1"/>
          </p:nvPr>
        </p:nvSpPr>
        <p:spPr>
          <a:xfrm>
            <a:off x="5759640" y="3730609"/>
            <a:ext cx="4865688" cy="1350438"/>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379975590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Placeholder 12">
            <a:extLst>
              <a:ext uri="{FF2B5EF4-FFF2-40B4-BE49-F238E27FC236}">
                <a16:creationId xmlns:a16="http://schemas.microsoft.com/office/drawing/2014/main" id="{7236CE97-939F-2A73-DDC8-E15518972C14}"/>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Tree>
    <p:extLst>
      <p:ext uri="{BB962C8B-B14F-4D97-AF65-F5344CB8AC3E}">
        <p14:creationId xmlns:p14="http://schemas.microsoft.com/office/powerpoint/2010/main" val="1564658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pic>
        <p:nvPicPr>
          <p:cNvPr id="15" name="Picture Placeholder 12">
            <a:extLst>
              <a:ext uri="{FF2B5EF4-FFF2-40B4-BE49-F238E27FC236}">
                <a16:creationId xmlns:a16="http://schemas.microsoft.com/office/drawing/2014/main" id="{2FAB2584-F724-B502-E8DA-8620413C9367}"/>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890179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6">
            <a:extLst>
              <a:ext uri="{FF2B5EF4-FFF2-40B4-BE49-F238E27FC236}">
                <a16:creationId xmlns:a16="http://schemas.microsoft.com/office/drawing/2014/main" id="{A57201CA-2845-26F7-B0DC-91D1169A1CD3}"/>
              </a:ext>
            </a:extLst>
          </p:cNvPr>
          <p:cNvSpPr>
            <a:spLocks noGrp="1"/>
          </p:cNvSpPr>
          <p:nvPr>
            <p:ph sz="quarter" idx="22"/>
          </p:nvPr>
        </p:nvSpPr>
        <p:spPr>
          <a:xfrm>
            <a:off x="6186926"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38299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0">
            <a:extLst>
              <a:ext uri="{FF2B5EF4-FFF2-40B4-BE49-F238E27FC236}">
                <a16:creationId xmlns:a16="http://schemas.microsoft.com/office/drawing/2014/main" id="{92574166-3A8A-0B81-E22F-BCCD6E92CD99}"/>
              </a:ext>
            </a:extLst>
          </p:cNvPr>
          <p:cNvSpPr>
            <a:spLocks noGrp="1"/>
          </p:cNvSpPr>
          <p:nvPr>
            <p:ph sz="quarter" idx="23"/>
          </p:nvPr>
        </p:nvSpPr>
        <p:spPr>
          <a:xfrm>
            <a:off x="6196012"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8022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p>
            <a:r>
              <a:rPr lang="en-US" noProof="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p>
            <a:fld id="{8699F50C-BE38-4BD0-BA84-9B090E1F2B9B}" type="slidenum">
              <a:rPr lang="en-US" noProof="0" smtClean="0"/>
              <a:t>‹#›</a:t>
            </a:fld>
            <a:endParaRPr lang="en-US" noProof="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291791159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lvl1pPr>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4" name="Table Placeholder 11" title="Table">
            <a:extLst>
              <a:ext uri="{FF2B5EF4-FFF2-40B4-BE49-F238E27FC236}">
                <a16:creationId xmlns:a16="http://schemas.microsoft.com/office/drawing/2014/main" id="{28CB0212-B929-5E56-AD9E-BE5F9A43964C}"/>
              </a:ext>
            </a:extLst>
          </p:cNvPr>
          <p:cNvSpPr>
            <a:spLocks noGrp="1"/>
          </p:cNvSpPr>
          <p:nvPr>
            <p:ph type="tbl" sz="quarter" idx="19"/>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231865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340812003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a:spLocks noGrp="1" noRot="1" noMove="1" noResize="1" noEditPoints="1" noAdjustHandles="1" noChangeArrowheads="1" noChangeShapeType="1"/>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379419443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Right Triangle 3">
            <a:extLst>
              <a:ext uri="{FF2B5EF4-FFF2-40B4-BE49-F238E27FC236}">
                <a16:creationId xmlns:a16="http://schemas.microsoft.com/office/drawing/2014/main" id="{79ED029D-F488-47E5-B064-0E35B31D23A5}"/>
              </a:ext>
            </a:extLst>
          </p:cNvPr>
          <p:cNvSpPr>
            <a:spLocks noGrp="1" noRot="1" noMove="1" noResize="1" noEditPoints="1" noAdjustHandles="1" noChangeArrowheads="1" noChangeShapeType="1"/>
          </p:cNvSpPr>
          <p:nvPr userDrawn="1"/>
        </p:nvSpPr>
        <p:spPr>
          <a:xfrm flipV="1">
            <a:off x="0" y="-5"/>
            <a:ext cx="11747500" cy="6299203"/>
          </a:xfrm>
          <a:prstGeom prst="rtTriangle">
            <a:avLst/>
          </a:prstGeom>
          <a:solidFill>
            <a:srgbClr val="CDD5E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Picture Placeholder 31" title="Image">
            <a:extLst>
              <a:ext uri="{FF2B5EF4-FFF2-40B4-BE49-F238E27FC236}">
                <a16:creationId xmlns:a16="http://schemas.microsoft.com/office/drawing/2014/main" id="{D683190A-95C6-428D-AEE4-FC8350C3246D}"/>
              </a:ext>
            </a:extLst>
          </p:cNvPr>
          <p:cNvSpPr>
            <a:spLocks noGrp="1" noRot="1" noMove="1" noResize="1" noEditPoints="1" noAdjustHandles="1" noChangeArrowheads="1" noChangeShapeType="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noGrp="1" noRot="1" noMove="1" noResize="1" noEditPoints="1" noAdjustHandles="1" noChangeArrowheads="1" noChangeShapeType="1"/>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noRot="1" noMove="1" noResize="1" noEditPoints="1" noAdjustHandles="1" noChangeArrowheads="1" noChangeShapeType="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25375783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74638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00194C"/>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Title 18">
            <a:extLst>
              <a:ext uri="{FF2B5EF4-FFF2-40B4-BE49-F238E27FC236}">
                <a16:creationId xmlns:a16="http://schemas.microsoft.com/office/drawing/2014/main" id="{5853B608-2411-AC08-3ADC-699310F9FF7B}"/>
              </a:ext>
            </a:extLst>
          </p:cNvPr>
          <p:cNvSpPr>
            <a:spLocks noGrp="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0F11CC9A-A569-50DA-6C68-90BDE363F6BC}"/>
              </a:ext>
            </a:extLst>
          </p:cNvPr>
          <p:cNvGrpSpPr>
            <a:grpSpLocks noGrp="1" noUngrp="1" noRot="1" noMove="1" noResize="1"/>
          </p:cNvGrpSpPr>
          <p:nvPr userDrawn="1"/>
        </p:nvGrpSpPr>
        <p:grpSpPr>
          <a:xfrm>
            <a:off x="958369" y="369528"/>
            <a:ext cx="2060902" cy="1862204"/>
            <a:chOff x="1850735" y="3352487"/>
            <a:chExt cx="2872315" cy="2595386"/>
          </a:xfrm>
        </p:grpSpPr>
        <p:sp>
          <p:nvSpPr>
            <p:cNvPr id="3" name="Hexagon 2">
              <a:extLst>
                <a:ext uri="{FF2B5EF4-FFF2-40B4-BE49-F238E27FC236}">
                  <a16:creationId xmlns:a16="http://schemas.microsoft.com/office/drawing/2014/main" id="{FC3F7801-FF74-B7FE-4085-5A09981882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A27A51AA-CA2F-A6F2-464B-8F1BFDCB09C2}"/>
                </a:ext>
              </a:extLst>
            </p:cNvPr>
            <p:cNvPicPr>
              <a:picLocks noGrp="1" noRo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7BADF032-66E1-BF4C-F18A-BCE7C032684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051334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Content Placeholder 2"/>
          <p:cNvSpPr>
            <a:spLocks noGrp="1"/>
          </p:cNvSpPr>
          <p:nvPr>
            <p:ph sz="half" idx="10"/>
          </p:nvPr>
        </p:nvSpPr>
        <p:spPr>
          <a:xfrm>
            <a:off x="609600" y="2514603"/>
            <a:ext cx="10972800" cy="3611563"/>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137584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28413-1833-406D-BFC6-271BE6ECF0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DAAB630-3B25-4934-809F-9A5CAC93CA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539322-A20B-416F-A569-085AC46F096B}"/>
              </a:ext>
            </a:extLst>
          </p:cNvPr>
          <p:cNvSpPr>
            <a:spLocks noGrp="1"/>
          </p:cNvSpPr>
          <p:nvPr>
            <p:ph type="dt" sz="half" idx="10"/>
          </p:nvPr>
        </p:nvSpPr>
        <p:spPr/>
        <p:txBody>
          <a:bodyPr/>
          <a:lstStyle/>
          <a:p>
            <a:fld id="{35B472F9-7FBC-4297-A66F-C0BA080B1A76}" type="datetime1">
              <a:rPr lang="en-US" smtClean="0"/>
              <a:t>7/29/2026</a:t>
            </a:fld>
            <a:endParaRPr lang="en-US"/>
          </a:p>
        </p:txBody>
      </p:sp>
      <p:sp>
        <p:nvSpPr>
          <p:cNvPr id="5" name="Footer Placeholder 4">
            <a:extLst>
              <a:ext uri="{FF2B5EF4-FFF2-40B4-BE49-F238E27FC236}">
                <a16:creationId xmlns:a16="http://schemas.microsoft.com/office/drawing/2014/main" id="{A82BEF97-DC75-466A-8CB0-5A9712F6E2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6A4A76-AD21-45B6-863B-4716F7BF39E5}"/>
              </a:ext>
            </a:extLst>
          </p:cNvPr>
          <p:cNvSpPr>
            <a:spLocks noGrp="1"/>
          </p:cNvSpPr>
          <p:nvPr>
            <p:ph type="sldNum" sz="quarter" idx="12"/>
          </p:nvPr>
        </p:nvSpPr>
        <p:spPr/>
        <p:txBody>
          <a:bodyPr/>
          <a:lstStyle/>
          <a:p>
            <a:fld id="{E1AE8BD2-CB36-446D-8C9C-AE697949A48A}" type="slidenum">
              <a:rPr lang="en-US" smtClean="0"/>
              <a:t>‹#›</a:t>
            </a:fld>
            <a:endParaRPr lang="en-US"/>
          </a:p>
        </p:txBody>
      </p:sp>
    </p:spTree>
    <p:extLst>
      <p:ext uri="{BB962C8B-B14F-4D97-AF65-F5344CB8AC3E}">
        <p14:creationId xmlns:p14="http://schemas.microsoft.com/office/powerpoint/2010/main" val="19516027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B2FC49-9C1F-2516-3F03-2C8F7F30CF0F}"/>
              </a:ext>
            </a:extLst>
          </p:cNvPr>
          <p:cNvGrpSpPr/>
          <p:nvPr userDrawn="1"/>
        </p:nvGrpSpPr>
        <p:grpSpPr>
          <a:xfrm>
            <a:off x="776176" y="2926872"/>
            <a:ext cx="2970166" cy="2596104"/>
            <a:chOff x="776176" y="2926872"/>
            <a:chExt cx="2970166" cy="2596104"/>
          </a:xfrm>
        </p:grpSpPr>
        <p:sp>
          <p:nvSpPr>
            <p:cNvPr id="7" name="Hexagon 6">
              <a:extLst>
                <a:ext uri="{FF2B5EF4-FFF2-40B4-BE49-F238E27FC236}">
                  <a16:creationId xmlns:a16="http://schemas.microsoft.com/office/drawing/2014/main" id="{D86F0DC8-EA4C-E2BB-05DC-A9F301BDD1BF}"/>
                </a:ext>
                <a:ext uri="{C183D7F6-B498-43B3-948B-1728B52AA6E4}">
                  <adec:decorative xmlns:adec="http://schemas.microsoft.com/office/drawing/2017/decorative" val="1"/>
                </a:ext>
              </a:extLst>
            </p:cNvPr>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F08A10D7-7037-A3D8-40BD-54425E09168B}"/>
                </a:ext>
              </a:extLst>
            </p:cNvPr>
            <p:cNvPicPr/>
            <p:nvPr/>
          </p:nvPicPr>
          <p:blipFill>
            <a:blip r:embed="rId2"/>
            <a:stretch>
              <a:fillRect/>
            </a:stretch>
          </p:blipFill>
          <p:spPr>
            <a:xfrm>
              <a:off x="874028" y="2926872"/>
              <a:ext cx="2872314" cy="1992818"/>
            </a:xfrm>
            <a:prstGeom prst="rect">
              <a:avLst/>
            </a:prstGeom>
          </p:spPr>
        </p:pic>
      </p:grpSp>
      <p:sp>
        <p:nvSpPr>
          <p:cNvPr id="18" name="Title 17">
            <a:extLst>
              <a:ext uri="{FF2B5EF4-FFF2-40B4-BE49-F238E27FC236}">
                <a16:creationId xmlns:a16="http://schemas.microsoft.com/office/drawing/2014/main" id="{D354BDC8-1660-32FD-C8AF-E6498DC5B277}"/>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21" name="Text Placeholder 4" title="Subtitle">
            <a:extLst>
              <a:ext uri="{FF2B5EF4-FFF2-40B4-BE49-F238E27FC236}">
                <a16:creationId xmlns:a16="http://schemas.microsoft.com/office/drawing/2014/main" id="{74D1677B-781F-36D6-744C-A386754300FC}"/>
              </a:ext>
            </a:extLst>
          </p:cNvPr>
          <p:cNvSpPr>
            <a:spLocks noGrp="1"/>
          </p:cNvSpPr>
          <p:nvPr>
            <p:ph type="body" sz="quarter" idx="16" hasCustomPrompt="1"/>
          </p:nvPr>
        </p:nvSpPr>
        <p:spPr>
          <a:xfrm>
            <a:off x="5759640" y="3730609"/>
            <a:ext cx="4865688" cy="1341012"/>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175118448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4" name="Group 13">
            <a:extLst>
              <a:ext uri="{FF2B5EF4-FFF2-40B4-BE49-F238E27FC236}">
                <a16:creationId xmlns:a16="http://schemas.microsoft.com/office/drawing/2014/main" id="{4D6AA080-8FF2-739A-7EA4-FB4081E95949}"/>
              </a:ext>
            </a:extLst>
          </p:cNvPr>
          <p:cNvGrpSpPr/>
          <p:nvPr userDrawn="1"/>
        </p:nvGrpSpPr>
        <p:grpSpPr>
          <a:xfrm>
            <a:off x="865404" y="2926872"/>
            <a:ext cx="2880938" cy="2596104"/>
            <a:chOff x="865404" y="2926872"/>
            <a:chExt cx="2880938" cy="2596104"/>
          </a:xfrm>
        </p:grpSpPr>
        <p:sp>
          <p:nvSpPr>
            <p:cNvPr id="15" name="Hexagon 14">
              <a:extLst>
                <a:ext uri="{FF2B5EF4-FFF2-40B4-BE49-F238E27FC236}">
                  <a16:creationId xmlns:a16="http://schemas.microsoft.com/office/drawing/2014/main" id="{6F3D1D50-1647-CCFE-4F2A-83A67E7847DB}"/>
                </a:ext>
                <a:ext uri="{C183D7F6-B498-43B3-948B-1728B52AA6E4}">
                  <adec:decorative xmlns:adec="http://schemas.microsoft.com/office/drawing/2017/decorative" val="1"/>
                </a:ext>
              </a:extLst>
            </p:cNvPr>
            <p:cNvSpPr/>
            <p:nvPr/>
          </p:nvSpPr>
          <p:spPr>
            <a:xfrm rot="16200000">
              <a:off x="1071715" y="2856975"/>
              <a:ext cx="2459690" cy="2872312"/>
            </a:xfrm>
            <a:prstGeom prst="hexagon">
              <a:avLst/>
            </a:prstGeom>
            <a:solidFill>
              <a:srgbClr val="CDD5E4"/>
            </a:solidFill>
            <a:ln>
              <a:solidFill>
                <a:srgbClr val="CDD5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ogo, company name&#10;&#10;Description automatically generated">
              <a:extLst>
                <a:ext uri="{FF2B5EF4-FFF2-40B4-BE49-F238E27FC236}">
                  <a16:creationId xmlns:a16="http://schemas.microsoft.com/office/drawing/2014/main" id="{38E92071-916B-4733-1EA1-375B5AE595C4}"/>
                </a:ext>
              </a:extLst>
            </p:cNvPr>
            <p:cNvPicPr/>
            <p:nvPr/>
          </p:nvPicPr>
          <p:blipFill>
            <a:blip r:embed="rId2"/>
            <a:stretch>
              <a:fillRect/>
            </a:stretch>
          </p:blipFill>
          <p:spPr>
            <a:xfrm>
              <a:off x="874028" y="2926872"/>
              <a:ext cx="2872314" cy="1992818"/>
            </a:xfrm>
            <a:prstGeom prst="rect">
              <a:avLst/>
            </a:prstGeom>
          </p:spPr>
        </p:pic>
      </p:grpSp>
      <p:sp>
        <p:nvSpPr>
          <p:cNvPr id="5" name="Title 17">
            <a:extLst>
              <a:ext uri="{FF2B5EF4-FFF2-40B4-BE49-F238E27FC236}">
                <a16:creationId xmlns:a16="http://schemas.microsoft.com/office/drawing/2014/main" id="{CE8C2182-7142-332F-4321-CF8EE5CFB082}"/>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7" name="Text Placeholder 4" title="Subtitle">
            <a:extLst>
              <a:ext uri="{FF2B5EF4-FFF2-40B4-BE49-F238E27FC236}">
                <a16:creationId xmlns:a16="http://schemas.microsoft.com/office/drawing/2014/main" id="{4333FB41-665C-5FBC-ADBD-C79698EC271F}"/>
              </a:ext>
            </a:extLst>
          </p:cNvPr>
          <p:cNvSpPr>
            <a:spLocks noGrp="1"/>
          </p:cNvSpPr>
          <p:nvPr>
            <p:ph type="body" sz="quarter" idx="16" hasCustomPrompt="1"/>
          </p:nvPr>
        </p:nvSpPr>
        <p:spPr>
          <a:xfrm>
            <a:off x="5759640" y="3730609"/>
            <a:ext cx="4865688" cy="1350438"/>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7506448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00194C"/>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Title 18">
            <a:extLst>
              <a:ext uri="{FF2B5EF4-FFF2-40B4-BE49-F238E27FC236}">
                <a16:creationId xmlns:a16="http://schemas.microsoft.com/office/drawing/2014/main" id="{5853B608-2411-AC08-3ADC-699310F9FF7B}"/>
              </a:ext>
            </a:extLst>
          </p:cNvPr>
          <p:cNvSpPr>
            <a:spLocks noGrp="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0F11CC9A-A569-50DA-6C68-90BDE363F6BC}"/>
              </a:ext>
            </a:extLst>
          </p:cNvPr>
          <p:cNvGrpSpPr>
            <a:grpSpLocks noGrp="1" noUngrp="1" noRot="1" noMove="1" noResize="1"/>
          </p:cNvGrpSpPr>
          <p:nvPr userDrawn="1"/>
        </p:nvGrpSpPr>
        <p:grpSpPr>
          <a:xfrm>
            <a:off x="958369" y="369528"/>
            <a:ext cx="2060902" cy="1862204"/>
            <a:chOff x="1850735" y="3352487"/>
            <a:chExt cx="2872315" cy="2595386"/>
          </a:xfrm>
        </p:grpSpPr>
        <p:sp>
          <p:nvSpPr>
            <p:cNvPr id="3" name="Hexagon 2">
              <a:extLst>
                <a:ext uri="{FF2B5EF4-FFF2-40B4-BE49-F238E27FC236}">
                  <a16:creationId xmlns:a16="http://schemas.microsoft.com/office/drawing/2014/main" id="{FC3F7801-FF74-B7FE-4085-5A09981882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A27A51AA-CA2F-A6F2-464B-8F1BFDCB09C2}"/>
                </a:ext>
              </a:extLst>
            </p:cNvPr>
            <p:cNvPicPr>
              <a:picLocks noGrp="1" noRo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7BADF032-66E1-BF4C-F18A-BCE7C032684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518296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7" name="Title 1" title="Title">
            <a:extLst>
              <a:ext uri="{FF2B5EF4-FFF2-40B4-BE49-F238E27FC236}">
                <a16:creationId xmlns:a16="http://schemas.microsoft.com/office/drawing/2014/main" id="{92AEF5BB-EB4D-FE33-A563-BFE5B3F7ED42}"/>
              </a:ext>
            </a:extLst>
          </p:cNvPr>
          <p:cNvSpPr txBox="1">
            <a:spLocks noGrp="1" noRot="1" noMove="1" noResize="1" noEditPoints="1" noAdjustHandles="1" noChangeArrowheads="1" noChangeShapeType="1"/>
          </p:cNvSpPr>
          <p:nvPr userDrawn="1"/>
        </p:nvSpPr>
        <p:spPr>
          <a:xfrm>
            <a:off x="3947532" y="265044"/>
            <a:ext cx="7805869" cy="1616252"/>
          </a:xfrm>
          <a:prstGeom prst="rect">
            <a:avLst/>
          </a:prstGeom>
        </p:spPr>
        <p:txBody>
          <a:bodyPr vert="horz" lIns="91440" tIns="45720" rIns="91440" bIns="0" rtlCol="0" anchor="t" anchorCtr="1">
            <a:normAutofit/>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endParaRPr lang="en-US"/>
          </a:p>
        </p:txBody>
      </p:sp>
      <p:sp>
        <p:nvSpPr>
          <p:cNvPr id="19" name="Title 18">
            <a:extLst>
              <a:ext uri="{FF2B5EF4-FFF2-40B4-BE49-F238E27FC236}">
                <a16:creationId xmlns:a16="http://schemas.microsoft.com/office/drawing/2014/main" id="{90F4D9CB-BB14-7B9C-A8D7-2ADA2F838ABE}"/>
              </a:ext>
            </a:extLst>
          </p:cNvPr>
          <p:cNvSpPr>
            <a:spLocks noGrp="1" noRot="1" noMove="1" noResize="1" noEditPoints="1" noAdjustHandles="1" noChangeArrowheads="1" noChangeShapeType="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879D0C2F-35CE-369F-7488-74CE2A2E335C}"/>
              </a:ext>
            </a:extLst>
          </p:cNvPr>
          <p:cNvGrpSpPr>
            <a:grpSpLocks noGrp="1" noUngrp="1" noRot="1" noChangeAspect="1" noMove="1" noResize="1"/>
          </p:cNvGrpSpPr>
          <p:nvPr userDrawn="1"/>
        </p:nvGrpSpPr>
        <p:grpSpPr>
          <a:xfrm>
            <a:off x="958369" y="317910"/>
            <a:ext cx="2060902" cy="1862204"/>
            <a:chOff x="1850735" y="3352487"/>
            <a:chExt cx="2872315" cy="2595386"/>
          </a:xfrm>
        </p:grpSpPr>
        <p:sp>
          <p:nvSpPr>
            <p:cNvPr id="3" name="Hexagon 2">
              <a:extLst>
                <a:ext uri="{FF2B5EF4-FFF2-40B4-BE49-F238E27FC236}">
                  <a16:creationId xmlns:a16="http://schemas.microsoft.com/office/drawing/2014/main" id="{A44E379B-28F4-0EAA-7571-38469557950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523CE6F0-744D-C990-6325-E932D1F905A6}"/>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EF4BF07A-7BE6-EF30-36B2-01BF0C174B1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724198"/>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Placeholder 12">
            <a:extLst>
              <a:ext uri="{FF2B5EF4-FFF2-40B4-BE49-F238E27FC236}">
                <a16:creationId xmlns:a16="http://schemas.microsoft.com/office/drawing/2014/main" id="{7236CE97-939F-2A73-DDC8-E15518972C14}"/>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Tree>
    <p:extLst>
      <p:ext uri="{BB962C8B-B14F-4D97-AF65-F5344CB8AC3E}">
        <p14:creationId xmlns:p14="http://schemas.microsoft.com/office/powerpoint/2010/main" val="1921247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pic>
        <p:nvPicPr>
          <p:cNvPr id="15" name="Picture Placeholder 12">
            <a:extLst>
              <a:ext uri="{FF2B5EF4-FFF2-40B4-BE49-F238E27FC236}">
                <a16:creationId xmlns:a16="http://schemas.microsoft.com/office/drawing/2014/main" id="{2FAB2584-F724-B502-E8DA-8620413C9367}"/>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75611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6">
            <a:extLst>
              <a:ext uri="{FF2B5EF4-FFF2-40B4-BE49-F238E27FC236}">
                <a16:creationId xmlns:a16="http://schemas.microsoft.com/office/drawing/2014/main" id="{A57201CA-2845-26F7-B0DC-91D1169A1CD3}"/>
              </a:ext>
            </a:extLst>
          </p:cNvPr>
          <p:cNvSpPr>
            <a:spLocks noGrp="1"/>
          </p:cNvSpPr>
          <p:nvPr>
            <p:ph sz="quarter" idx="22"/>
          </p:nvPr>
        </p:nvSpPr>
        <p:spPr>
          <a:xfrm>
            <a:off x="6186926"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467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0">
            <a:extLst>
              <a:ext uri="{FF2B5EF4-FFF2-40B4-BE49-F238E27FC236}">
                <a16:creationId xmlns:a16="http://schemas.microsoft.com/office/drawing/2014/main" id="{92574166-3A8A-0B81-E22F-BCCD6E92CD99}"/>
              </a:ext>
            </a:extLst>
          </p:cNvPr>
          <p:cNvSpPr>
            <a:spLocks noGrp="1"/>
          </p:cNvSpPr>
          <p:nvPr>
            <p:ph sz="quarter" idx="23"/>
          </p:nvPr>
        </p:nvSpPr>
        <p:spPr>
          <a:xfrm>
            <a:off x="6196012"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33811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7" name="Title 1" title="Title">
            <a:extLst>
              <a:ext uri="{FF2B5EF4-FFF2-40B4-BE49-F238E27FC236}">
                <a16:creationId xmlns:a16="http://schemas.microsoft.com/office/drawing/2014/main" id="{92AEF5BB-EB4D-FE33-A563-BFE5B3F7ED42}"/>
              </a:ext>
            </a:extLst>
          </p:cNvPr>
          <p:cNvSpPr txBox="1">
            <a:spLocks noGrp="1" noRot="1" noMove="1" noResize="1" noEditPoints="1" noAdjustHandles="1" noChangeArrowheads="1" noChangeShapeType="1"/>
          </p:cNvSpPr>
          <p:nvPr userDrawn="1"/>
        </p:nvSpPr>
        <p:spPr>
          <a:xfrm>
            <a:off x="3947532" y="265044"/>
            <a:ext cx="7805869" cy="1616252"/>
          </a:xfrm>
          <a:prstGeom prst="rect">
            <a:avLst/>
          </a:prstGeom>
        </p:spPr>
        <p:txBody>
          <a:bodyPr vert="horz" lIns="91440" tIns="45720" rIns="91440" bIns="0" rtlCol="0" anchor="t" anchorCtr="1">
            <a:normAutofit/>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endParaRPr lang="en-US"/>
          </a:p>
        </p:txBody>
      </p:sp>
      <p:sp>
        <p:nvSpPr>
          <p:cNvPr id="19" name="Title 18">
            <a:extLst>
              <a:ext uri="{FF2B5EF4-FFF2-40B4-BE49-F238E27FC236}">
                <a16:creationId xmlns:a16="http://schemas.microsoft.com/office/drawing/2014/main" id="{90F4D9CB-BB14-7B9C-A8D7-2ADA2F838ABE}"/>
              </a:ext>
            </a:extLst>
          </p:cNvPr>
          <p:cNvSpPr>
            <a:spLocks noGrp="1" noRot="1" noMove="1" noResize="1" noEditPoints="1" noAdjustHandles="1" noChangeArrowheads="1" noChangeShapeType="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879D0C2F-35CE-369F-7488-74CE2A2E335C}"/>
              </a:ext>
            </a:extLst>
          </p:cNvPr>
          <p:cNvGrpSpPr>
            <a:grpSpLocks noGrp="1" noUngrp="1" noRot="1" noChangeAspect="1" noMove="1" noResize="1"/>
          </p:cNvGrpSpPr>
          <p:nvPr userDrawn="1"/>
        </p:nvGrpSpPr>
        <p:grpSpPr>
          <a:xfrm>
            <a:off x="958369" y="317910"/>
            <a:ext cx="2060902" cy="1862204"/>
            <a:chOff x="1850735" y="3352487"/>
            <a:chExt cx="2872315" cy="2595386"/>
          </a:xfrm>
        </p:grpSpPr>
        <p:sp>
          <p:nvSpPr>
            <p:cNvPr id="3" name="Hexagon 2">
              <a:extLst>
                <a:ext uri="{FF2B5EF4-FFF2-40B4-BE49-F238E27FC236}">
                  <a16:creationId xmlns:a16="http://schemas.microsoft.com/office/drawing/2014/main" id="{A44E379B-28F4-0EAA-7571-38469557950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523CE6F0-744D-C990-6325-E932D1F905A6}"/>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EF4BF07A-7BE6-EF30-36B2-01BF0C174B1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378927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p>
            <a:r>
              <a:rPr lang="en-US" noProof="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p>
            <a:fld id="{8699F50C-BE38-4BD0-BA84-9B090E1F2B9B}" type="slidenum">
              <a:rPr lang="en-US" noProof="0" smtClean="0"/>
              <a:t>‹#›</a:t>
            </a:fld>
            <a:endParaRPr lang="en-US" noProof="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300553937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lvl1pPr>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4" name="Table Placeholder 11" title="Table">
            <a:extLst>
              <a:ext uri="{FF2B5EF4-FFF2-40B4-BE49-F238E27FC236}">
                <a16:creationId xmlns:a16="http://schemas.microsoft.com/office/drawing/2014/main" id="{28CB0212-B929-5E56-AD9E-BE5F9A43964C}"/>
              </a:ext>
            </a:extLst>
          </p:cNvPr>
          <p:cNvSpPr>
            <a:spLocks noGrp="1"/>
          </p:cNvSpPr>
          <p:nvPr>
            <p:ph type="tbl" sz="quarter" idx="19"/>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247260876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1083244525"/>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a:spLocks noGrp="1" noRot="1" noMove="1" noResize="1" noEditPoints="1" noAdjustHandles="1" noChangeArrowheads="1" noChangeShapeType="1"/>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3944243011"/>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Right Triangle 3">
            <a:extLst>
              <a:ext uri="{FF2B5EF4-FFF2-40B4-BE49-F238E27FC236}">
                <a16:creationId xmlns:a16="http://schemas.microsoft.com/office/drawing/2014/main" id="{79ED029D-F488-47E5-B064-0E35B31D23A5}"/>
              </a:ext>
            </a:extLst>
          </p:cNvPr>
          <p:cNvSpPr>
            <a:spLocks noGrp="1" noRot="1" noMove="1" noResize="1" noEditPoints="1" noAdjustHandles="1" noChangeArrowheads="1" noChangeShapeType="1"/>
          </p:cNvSpPr>
          <p:nvPr userDrawn="1"/>
        </p:nvSpPr>
        <p:spPr>
          <a:xfrm flipV="1">
            <a:off x="0" y="-5"/>
            <a:ext cx="11747500" cy="6299203"/>
          </a:xfrm>
          <a:prstGeom prst="rtTriangle">
            <a:avLst/>
          </a:prstGeom>
          <a:solidFill>
            <a:srgbClr val="CDD5E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Picture Placeholder 31" title="Image">
            <a:extLst>
              <a:ext uri="{FF2B5EF4-FFF2-40B4-BE49-F238E27FC236}">
                <a16:creationId xmlns:a16="http://schemas.microsoft.com/office/drawing/2014/main" id="{D683190A-95C6-428D-AEE4-FC8350C3246D}"/>
              </a:ext>
            </a:extLst>
          </p:cNvPr>
          <p:cNvSpPr>
            <a:spLocks noGrp="1" noRot="1" noMove="1" noResize="1" noEditPoints="1" noAdjustHandles="1" noChangeArrowheads="1" noChangeShapeType="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noGrp="1" noRot="1" noMove="1" noResize="1" noEditPoints="1" noAdjustHandles="1" noChangeArrowheads="1" noChangeShapeType="1"/>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noRot="1" noMove="1" noResize="1" noEditPoints="1" noAdjustHandles="1" noChangeArrowheads="1" noChangeShapeType="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1954593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40751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B2FC49-9C1F-2516-3F03-2C8F7F30CF0F}"/>
              </a:ext>
            </a:extLst>
          </p:cNvPr>
          <p:cNvGrpSpPr/>
          <p:nvPr userDrawn="1"/>
        </p:nvGrpSpPr>
        <p:grpSpPr>
          <a:xfrm>
            <a:off x="776176" y="2926872"/>
            <a:ext cx="2970166" cy="2596104"/>
            <a:chOff x="776176" y="2926872"/>
            <a:chExt cx="2970166" cy="2596104"/>
          </a:xfrm>
        </p:grpSpPr>
        <p:sp>
          <p:nvSpPr>
            <p:cNvPr id="7" name="Hexagon 6">
              <a:extLst>
                <a:ext uri="{FF2B5EF4-FFF2-40B4-BE49-F238E27FC236}">
                  <a16:creationId xmlns:a16="http://schemas.microsoft.com/office/drawing/2014/main" id="{D86F0DC8-EA4C-E2BB-05DC-A9F301BDD1BF}"/>
                </a:ext>
                <a:ext uri="{C183D7F6-B498-43B3-948B-1728B52AA6E4}">
                  <adec:decorative xmlns:adec="http://schemas.microsoft.com/office/drawing/2017/decorative" val="1"/>
                </a:ext>
              </a:extLst>
            </p:cNvPr>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F08A10D7-7037-A3D8-40BD-54425E09168B}"/>
                </a:ext>
              </a:extLst>
            </p:cNvPr>
            <p:cNvPicPr/>
            <p:nvPr/>
          </p:nvPicPr>
          <p:blipFill>
            <a:blip r:embed="rId2"/>
            <a:stretch>
              <a:fillRect/>
            </a:stretch>
          </p:blipFill>
          <p:spPr>
            <a:xfrm>
              <a:off x="874028" y="2926872"/>
              <a:ext cx="2872314" cy="1992818"/>
            </a:xfrm>
            <a:prstGeom prst="rect">
              <a:avLst/>
            </a:prstGeom>
          </p:spPr>
        </p:pic>
      </p:grpSp>
      <p:sp>
        <p:nvSpPr>
          <p:cNvPr id="18" name="Title 17">
            <a:extLst>
              <a:ext uri="{FF2B5EF4-FFF2-40B4-BE49-F238E27FC236}">
                <a16:creationId xmlns:a16="http://schemas.microsoft.com/office/drawing/2014/main" id="{D354BDC8-1660-32FD-C8AF-E6498DC5B277}"/>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21" name="Text Placeholder 4" title="Subtitle">
            <a:extLst>
              <a:ext uri="{FF2B5EF4-FFF2-40B4-BE49-F238E27FC236}">
                <a16:creationId xmlns:a16="http://schemas.microsoft.com/office/drawing/2014/main" id="{74D1677B-781F-36D6-744C-A386754300FC}"/>
              </a:ext>
            </a:extLst>
          </p:cNvPr>
          <p:cNvSpPr>
            <a:spLocks noGrp="1"/>
          </p:cNvSpPr>
          <p:nvPr>
            <p:ph type="body" sz="quarter" idx="16" hasCustomPrompt="1"/>
          </p:nvPr>
        </p:nvSpPr>
        <p:spPr>
          <a:xfrm>
            <a:off x="5759640" y="3730609"/>
            <a:ext cx="4865688" cy="1341012"/>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26906485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4" name="Group 13">
            <a:extLst>
              <a:ext uri="{FF2B5EF4-FFF2-40B4-BE49-F238E27FC236}">
                <a16:creationId xmlns:a16="http://schemas.microsoft.com/office/drawing/2014/main" id="{4D6AA080-8FF2-739A-7EA4-FB4081E95949}"/>
              </a:ext>
            </a:extLst>
          </p:cNvPr>
          <p:cNvGrpSpPr/>
          <p:nvPr userDrawn="1"/>
        </p:nvGrpSpPr>
        <p:grpSpPr>
          <a:xfrm>
            <a:off x="865404" y="2926872"/>
            <a:ext cx="2880938" cy="2596104"/>
            <a:chOff x="865404" y="2926872"/>
            <a:chExt cx="2880938" cy="2596104"/>
          </a:xfrm>
        </p:grpSpPr>
        <p:sp>
          <p:nvSpPr>
            <p:cNvPr id="15" name="Hexagon 14">
              <a:extLst>
                <a:ext uri="{FF2B5EF4-FFF2-40B4-BE49-F238E27FC236}">
                  <a16:creationId xmlns:a16="http://schemas.microsoft.com/office/drawing/2014/main" id="{6F3D1D50-1647-CCFE-4F2A-83A67E7847DB}"/>
                </a:ext>
                <a:ext uri="{C183D7F6-B498-43B3-948B-1728B52AA6E4}">
                  <adec:decorative xmlns:adec="http://schemas.microsoft.com/office/drawing/2017/decorative" val="1"/>
                </a:ext>
              </a:extLst>
            </p:cNvPr>
            <p:cNvSpPr/>
            <p:nvPr/>
          </p:nvSpPr>
          <p:spPr>
            <a:xfrm rot="16200000">
              <a:off x="1071715" y="2856975"/>
              <a:ext cx="2459690" cy="2872312"/>
            </a:xfrm>
            <a:prstGeom prst="hexagon">
              <a:avLst/>
            </a:prstGeom>
            <a:solidFill>
              <a:srgbClr val="CDD5E4"/>
            </a:solidFill>
            <a:ln>
              <a:solidFill>
                <a:srgbClr val="CDD5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ogo, company name&#10;&#10;Description automatically generated">
              <a:extLst>
                <a:ext uri="{FF2B5EF4-FFF2-40B4-BE49-F238E27FC236}">
                  <a16:creationId xmlns:a16="http://schemas.microsoft.com/office/drawing/2014/main" id="{38E92071-916B-4733-1EA1-375B5AE595C4}"/>
                </a:ext>
              </a:extLst>
            </p:cNvPr>
            <p:cNvPicPr/>
            <p:nvPr/>
          </p:nvPicPr>
          <p:blipFill>
            <a:blip r:embed="rId2"/>
            <a:stretch>
              <a:fillRect/>
            </a:stretch>
          </p:blipFill>
          <p:spPr>
            <a:xfrm>
              <a:off x="874028" y="2926872"/>
              <a:ext cx="2872314" cy="1992818"/>
            </a:xfrm>
            <a:prstGeom prst="rect">
              <a:avLst/>
            </a:prstGeom>
          </p:spPr>
        </p:pic>
      </p:grpSp>
      <p:sp>
        <p:nvSpPr>
          <p:cNvPr id="5" name="Title 17">
            <a:extLst>
              <a:ext uri="{FF2B5EF4-FFF2-40B4-BE49-F238E27FC236}">
                <a16:creationId xmlns:a16="http://schemas.microsoft.com/office/drawing/2014/main" id="{CE8C2182-7142-332F-4321-CF8EE5CFB082}"/>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7" name="Text Placeholder 4" title="Subtitle">
            <a:extLst>
              <a:ext uri="{FF2B5EF4-FFF2-40B4-BE49-F238E27FC236}">
                <a16:creationId xmlns:a16="http://schemas.microsoft.com/office/drawing/2014/main" id="{4333FB41-665C-5FBC-ADBD-C79698EC271F}"/>
              </a:ext>
            </a:extLst>
          </p:cNvPr>
          <p:cNvSpPr>
            <a:spLocks noGrp="1"/>
          </p:cNvSpPr>
          <p:nvPr>
            <p:ph type="body" sz="quarter" idx="16" hasCustomPrompt="1"/>
          </p:nvPr>
        </p:nvSpPr>
        <p:spPr>
          <a:xfrm>
            <a:off x="5759640" y="3730609"/>
            <a:ext cx="4865688" cy="1350438"/>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111232251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00194C"/>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Title 18">
            <a:extLst>
              <a:ext uri="{FF2B5EF4-FFF2-40B4-BE49-F238E27FC236}">
                <a16:creationId xmlns:a16="http://schemas.microsoft.com/office/drawing/2014/main" id="{5853B608-2411-AC08-3ADC-699310F9FF7B}"/>
              </a:ext>
            </a:extLst>
          </p:cNvPr>
          <p:cNvSpPr>
            <a:spLocks noGrp="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0F11CC9A-A569-50DA-6C68-90BDE363F6BC}"/>
              </a:ext>
            </a:extLst>
          </p:cNvPr>
          <p:cNvGrpSpPr>
            <a:grpSpLocks noGrp="1" noUngrp="1" noRot="1" noMove="1" noResize="1"/>
          </p:cNvGrpSpPr>
          <p:nvPr userDrawn="1"/>
        </p:nvGrpSpPr>
        <p:grpSpPr>
          <a:xfrm>
            <a:off x="958369" y="369528"/>
            <a:ext cx="2060902" cy="1862204"/>
            <a:chOff x="1850735" y="3352487"/>
            <a:chExt cx="2872315" cy="2595386"/>
          </a:xfrm>
        </p:grpSpPr>
        <p:sp>
          <p:nvSpPr>
            <p:cNvPr id="3" name="Hexagon 2">
              <a:extLst>
                <a:ext uri="{FF2B5EF4-FFF2-40B4-BE49-F238E27FC236}">
                  <a16:creationId xmlns:a16="http://schemas.microsoft.com/office/drawing/2014/main" id="{FC3F7801-FF74-B7FE-4085-5A09981882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A27A51AA-CA2F-A6F2-464B-8F1BFDCB09C2}"/>
                </a:ext>
              </a:extLst>
            </p:cNvPr>
            <p:cNvPicPr>
              <a:picLocks noGrp="1" noRo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7BADF032-66E1-BF4C-F18A-BCE7C032684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3538198"/>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7" name="Title 1" title="Title">
            <a:extLst>
              <a:ext uri="{FF2B5EF4-FFF2-40B4-BE49-F238E27FC236}">
                <a16:creationId xmlns:a16="http://schemas.microsoft.com/office/drawing/2014/main" id="{92AEF5BB-EB4D-FE33-A563-BFE5B3F7ED42}"/>
              </a:ext>
            </a:extLst>
          </p:cNvPr>
          <p:cNvSpPr txBox="1">
            <a:spLocks noGrp="1" noRot="1" noMove="1" noResize="1" noEditPoints="1" noAdjustHandles="1" noChangeArrowheads="1" noChangeShapeType="1"/>
          </p:cNvSpPr>
          <p:nvPr userDrawn="1"/>
        </p:nvSpPr>
        <p:spPr>
          <a:xfrm>
            <a:off x="3947532" y="265044"/>
            <a:ext cx="7805869" cy="1616252"/>
          </a:xfrm>
          <a:prstGeom prst="rect">
            <a:avLst/>
          </a:prstGeom>
        </p:spPr>
        <p:txBody>
          <a:bodyPr vert="horz" lIns="91440" tIns="45720" rIns="91440" bIns="0" rtlCol="0" anchor="t" anchorCtr="1">
            <a:normAutofit/>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endParaRPr lang="en-US"/>
          </a:p>
        </p:txBody>
      </p:sp>
      <p:sp>
        <p:nvSpPr>
          <p:cNvPr id="19" name="Title 18">
            <a:extLst>
              <a:ext uri="{FF2B5EF4-FFF2-40B4-BE49-F238E27FC236}">
                <a16:creationId xmlns:a16="http://schemas.microsoft.com/office/drawing/2014/main" id="{90F4D9CB-BB14-7B9C-A8D7-2ADA2F838ABE}"/>
              </a:ext>
            </a:extLst>
          </p:cNvPr>
          <p:cNvSpPr>
            <a:spLocks noGrp="1" noRot="1" noMove="1" noResize="1" noEditPoints="1" noAdjustHandles="1" noChangeArrowheads="1" noChangeShapeType="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879D0C2F-35CE-369F-7488-74CE2A2E335C}"/>
              </a:ext>
            </a:extLst>
          </p:cNvPr>
          <p:cNvGrpSpPr>
            <a:grpSpLocks noGrp="1" noUngrp="1" noRot="1" noChangeAspect="1" noMove="1" noResize="1"/>
          </p:cNvGrpSpPr>
          <p:nvPr userDrawn="1"/>
        </p:nvGrpSpPr>
        <p:grpSpPr>
          <a:xfrm>
            <a:off x="958369" y="317910"/>
            <a:ext cx="2060902" cy="1862204"/>
            <a:chOff x="1850735" y="3352487"/>
            <a:chExt cx="2872315" cy="2595386"/>
          </a:xfrm>
        </p:grpSpPr>
        <p:sp>
          <p:nvSpPr>
            <p:cNvPr id="3" name="Hexagon 2">
              <a:extLst>
                <a:ext uri="{FF2B5EF4-FFF2-40B4-BE49-F238E27FC236}">
                  <a16:creationId xmlns:a16="http://schemas.microsoft.com/office/drawing/2014/main" id="{A44E379B-28F4-0EAA-7571-38469557950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523CE6F0-744D-C990-6325-E932D1F905A6}"/>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EF4BF07A-7BE6-EF30-36B2-01BF0C174B1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5521921"/>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Placeholder 12">
            <a:extLst>
              <a:ext uri="{FF2B5EF4-FFF2-40B4-BE49-F238E27FC236}">
                <a16:creationId xmlns:a16="http://schemas.microsoft.com/office/drawing/2014/main" id="{7236CE97-939F-2A73-DDC8-E15518972C14}"/>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Tree>
    <p:extLst>
      <p:ext uri="{BB962C8B-B14F-4D97-AF65-F5344CB8AC3E}">
        <p14:creationId xmlns:p14="http://schemas.microsoft.com/office/powerpoint/2010/main" val="2409866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7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Placeholder 12">
            <a:extLst>
              <a:ext uri="{FF2B5EF4-FFF2-40B4-BE49-F238E27FC236}">
                <a16:creationId xmlns:a16="http://schemas.microsoft.com/office/drawing/2014/main" id="{7236CE97-939F-2A73-DDC8-E15518972C14}"/>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Tree>
    <p:extLst>
      <p:ext uri="{BB962C8B-B14F-4D97-AF65-F5344CB8AC3E}">
        <p14:creationId xmlns:p14="http://schemas.microsoft.com/office/powerpoint/2010/main" val="12858695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pic>
        <p:nvPicPr>
          <p:cNvPr id="15" name="Picture Placeholder 12">
            <a:extLst>
              <a:ext uri="{FF2B5EF4-FFF2-40B4-BE49-F238E27FC236}">
                <a16:creationId xmlns:a16="http://schemas.microsoft.com/office/drawing/2014/main" id="{2FAB2584-F724-B502-E8DA-8620413C9367}"/>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93855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6">
            <a:extLst>
              <a:ext uri="{FF2B5EF4-FFF2-40B4-BE49-F238E27FC236}">
                <a16:creationId xmlns:a16="http://schemas.microsoft.com/office/drawing/2014/main" id="{A57201CA-2845-26F7-B0DC-91D1169A1CD3}"/>
              </a:ext>
            </a:extLst>
          </p:cNvPr>
          <p:cNvSpPr>
            <a:spLocks noGrp="1"/>
          </p:cNvSpPr>
          <p:nvPr>
            <p:ph sz="quarter" idx="22"/>
          </p:nvPr>
        </p:nvSpPr>
        <p:spPr>
          <a:xfrm>
            <a:off x="6186926"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37297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0">
            <a:extLst>
              <a:ext uri="{FF2B5EF4-FFF2-40B4-BE49-F238E27FC236}">
                <a16:creationId xmlns:a16="http://schemas.microsoft.com/office/drawing/2014/main" id="{92574166-3A8A-0B81-E22F-BCCD6E92CD99}"/>
              </a:ext>
            </a:extLst>
          </p:cNvPr>
          <p:cNvSpPr>
            <a:spLocks noGrp="1"/>
          </p:cNvSpPr>
          <p:nvPr>
            <p:ph sz="quarter" idx="23"/>
          </p:nvPr>
        </p:nvSpPr>
        <p:spPr>
          <a:xfrm>
            <a:off x="6196012"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6189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p>
            <a:r>
              <a:rPr lang="en-US" noProof="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p>
            <a:fld id="{8699F50C-BE38-4BD0-BA84-9B090E1F2B9B}" type="slidenum">
              <a:rPr lang="en-US" noProof="0" smtClean="0"/>
              <a:t>‹#›</a:t>
            </a:fld>
            <a:endParaRPr lang="en-US" noProof="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402098859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lvl1pPr>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4" name="Table Placeholder 11" title="Table">
            <a:extLst>
              <a:ext uri="{FF2B5EF4-FFF2-40B4-BE49-F238E27FC236}">
                <a16:creationId xmlns:a16="http://schemas.microsoft.com/office/drawing/2014/main" id="{28CB0212-B929-5E56-AD9E-BE5F9A43964C}"/>
              </a:ext>
            </a:extLst>
          </p:cNvPr>
          <p:cNvSpPr>
            <a:spLocks noGrp="1"/>
          </p:cNvSpPr>
          <p:nvPr>
            <p:ph type="tbl" sz="quarter" idx="19"/>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2710559142"/>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188669586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a:spLocks noGrp="1" noRot="1" noMove="1" noResize="1" noEditPoints="1" noAdjustHandles="1" noChangeArrowheads="1" noChangeShapeType="1"/>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4972396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Right Triangle 3">
            <a:extLst>
              <a:ext uri="{FF2B5EF4-FFF2-40B4-BE49-F238E27FC236}">
                <a16:creationId xmlns:a16="http://schemas.microsoft.com/office/drawing/2014/main" id="{79ED029D-F488-47E5-B064-0E35B31D23A5}"/>
              </a:ext>
            </a:extLst>
          </p:cNvPr>
          <p:cNvSpPr>
            <a:spLocks noGrp="1" noRot="1" noMove="1" noResize="1" noEditPoints="1" noAdjustHandles="1" noChangeArrowheads="1" noChangeShapeType="1"/>
          </p:cNvSpPr>
          <p:nvPr userDrawn="1"/>
        </p:nvSpPr>
        <p:spPr>
          <a:xfrm flipV="1">
            <a:off x="0" y="-5"/>
            <a:ext cx="11747500" cy="6299203"/>
          </a:xfrm>
          <a:prstGeom prst="rtTriangle">
            <a:avLst/>
          </a:prstGeom>
          <a:solidFill>
            <a:srgbClr val="CDD5E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Picture Placeholder 31" title="Image">
            <a:extLst>
              <a:ext uri="{FF2B5EF4-FFF2-40B4-BE49-F238E27FC236}">
                <a16:creationId xmlns:a16="http://schemas.microsoft.com/office/drawing/2014/main" id="{D683190A-95C6-428D-AEE4-FC8350C3246D}"/>
              </a:ext>
            </a:extLst>
          </p:cNvPr>
          <p:cNvSpPr>
            <a:spLocks noGrp="1" noRot="1" noMove="1" noResize="1" noEditPoints="1" noAdjustHandles="1" noChangeArrowheads="1" noChangeShapeType="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noGrp="1" noRot="1" noMove="1" noResize="1" noEditPoints="1" noAdjustHandles="1" noChangeArrowheads="1" noChangeShapeType="1"/>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noRot="1" noMove="1" noResize="1" noEditPoints="1" noAdjustHandles="1" noChangeArrowheads="1" noChangeShapeType="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38208564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6384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pic>
        <p:nvPicPr>
          <p:cNvPr id="15" name="Picture Placeholder 12">
            <a:extLst>
              <a:ext uri="{FF2B5EF4-FFF2-40B4-BE49-F238E27FC236}">
                <a16:creationId xmlns:a16="http://schemas.microsoft.com/office/drawing/2014/main" id="{2FAB2584-F724-B502-E8DA-8620413C9367}"/>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35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C58AE-8CBA-885D-AEDF-57DFBEAD0E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C515B-5A67-5232-4653-E0B02CF5C5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0952B-0C47-B448-3FB3-9D95C07240B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D666D5-947E-453D-901B-18240B950F0C}" type="datetimeFigureOut">
              <a:rPr kumimoji="0" lang="en-US" sz="1800" b="0" i="0" u="none" strike="noStrike" kern="1200" cap="none" spc="0" normalizeH="0" baseline="0" noProof="0" smtClean="0">
                <a:ln>
                  <a:noFill/>
                </a:ln>
                <a:solidFill>
                  <a:srgbClr val="3F3F3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7/29/2026</a:t>
            </a:fld>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F7BF2E7-9B2F-C943-79DC-9A18BD462213}"/>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94B82C4-33C0-EC3E-32CE-8664BE67D1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034A-D7C2-4567-8CEA-508E51D08684}"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6841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Content Placeholder 2"/>
          <p:cNvSpPr>
            <a:spLocks noGrp="1"/>
          </p:cNvSpPr>
          <p:nvPr>
            <p:ph sz="half" idx="10"/>
          </p:nvPr>
        </p:nvSpPr>
        <p:spPr>
          <a:xfrm>
            <a:off x="609600" y="2514603"/>
            <a:ext cx="10972800" cy="3611563"/>
          </a:xfrm>
        </p:spPr>
        <p:txBody>
          <a:bodyPr>
            <a:no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17813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7E12B7-895F-47B9-126B-6F24170DD7A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D666D5-947E-453D-901B-18240B950F0C}" type="datetimeFigureOut">
              <a:rPr kumimoji="0" lang="en-US" sz="1800" b="0" i="0" u="none" strike="noStrike" kern="1200" cap="none" spc="0" normalizeH="0" baseline="0" noProof="0" smtClean="0">
                <a:ln>
                  <a:noFill/>
                </a:ln>
                <a:solidFill>
                  <a:srgbClr val="3F3F3F"/>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7/29/2026</a:t>
            </a:fld>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42CAEC10-4509-9F0E-BFAD-F5A830480EE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8DCE5DF2-4281-D7B4-34FA-7FFAE909D0D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034A-D7C2-4567-8CEA-508E51D08684}"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0354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B2FC49-9C1F-2516-3F03-2C8F7F30CF0F}"/>
              </a:ext>
            </a:extLst>
          </p:cNvPr>
          <p:cNvGrpSpPr/>
          <p:nvPr userDrawn="1"/>
        </p:nvGrpSpPr>
        <p:grpSpPr>
          <a:xfrm>
            <a:off x="776176" y="2926872"/>
            <a:ext cx="2970166" cy="2596104"/>
            <a:chOff x="776176" y="2926872"/>
            <a:chExt cx="2970166" cy="2596104"/>
          </a:xfrm>
        </p:grpSpPr>
        <p:sp>
          <p:nvSpPr>
            <p:cNvPr id="7" name="Hexagon 6">
              <a:extLst>
                <a:ext uri="{FF2B5EF4-FFF2-40B4-BE49-F238E27FC236}">
                  <a16:creationId xmlns:a16="http://schemas.microsoft.com/office/drawing/2014/main" id="{D86F0DC8-EA4C-E2BB-05DC-A9F301BDD1BF}"/>
                </a:ext>
                <a:ext uri="{C183D7F6-B498-43B3-948B-1728B52AA6E4}">
                  <adec:decorative xmlns:adec="http://schemas.microsoft.com/office/drawing/2017/decorative" val="1"/>
                </a:ext>
              </a:extLst>
            </p:cNvPr>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F08A10D7-7037-A3D8-40BD-54425E09168B}"/>
                </a:ext>
              </a:extLst>
            </p:cNvPr>
            <p:cNvPicPr/>
            <p:nvPr/>
          </p:nvPicPr>
          <p:blipFill>
            <a:blip r:embed="rId2"/>
            <a:stretch>
              <a:fillRect/>
            </a:stretch>
          </p:blipFill>
          <p:spPr>
            <a:xfrm>
              <a:off x="874028" y="2926872"/>
              <a:ext cx="2872314" cy="1992818"/>
            </a:xfrm>
            <a:prstGeom prst="rect">
              <a:avLst/>
            </a:prstGeom>
          </p:spPr>
        </p:pic>
      </p:grpSp>
      <p:sp>
        <p:nvSpPr>
          <p:cNvPr id="18" name="Title 17">
            <a:extLst>
              <a:ext uri="{FF2B5EF4-FFF2-40B4-BE49-F238E27FC236}">
                <a16:creationId xmlns:a16="http://schemas.microsoft.com/office/drawing/2014/main" id="{D354BDC8-1660-32FD-C8AF-E6498DC5B277}"/>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21" name="Text Placeholder 4" title="Subtitle">
            <a:extLst>
              <a:ext uri="{FF2B5EF4-FFF2-40B4-BE49-F238E27FC236}">
                <a16:creationId xmlns:a16="http://schemas.microsoft.com/office/drawing/2014/main" id="{74D1677B-781F-36D6-744C-A386754300FC}"/>
              </a:ext>
            </a:extLst>
          </p:cNvPr>
          <p:cNvSpPr>
            <a:spLocks noGrp="1"/>
          </p:cNvSpPr>
          <p:nvPr>
            <p:ph type="body" sz="quarter" idx="16" hasCustomPrompt="1"/>
          </p:nvPr>
        </p:nvSpPr>
        <p:spPr>
          <a:xfrm>
            <a:off x="5759640" y="3730609"/>
            <a:ext cx="4865688" cy="1341012"/>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16368030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14" name="Group 13">
            <a:extLst>
              <a:ext uri="{FF2B5EF4-FFF2-40B4-BE49-F238E27FC236}">
                <a16:creationId xmlns:a16="http://schemas.microsoft.com/office/drawing/2014/main" id="{4D6AA080-8FF2-739A-7EA4-FB4081E95949}"/>
              </a:ext>
            </a:extLst>
          </p:cNvPr>
          <p:cNvGrpSpPr/>
          <p:nvPr userDrawn="1"/>
        </p:nvGrpSpPr>
        <p:grpSpPr>
          <a:xfrm>
            <a:off x="865404" y="2926872"/>
            <a:ext cx="2880938" cy="2596104"/>
            <a:chOff x="865404" y="2926872"/>
            <a:chExt cx="2880938" cy="2596104"/>
          </a:xfrm>
        </p:grpSpPr>
        <p:sp>
          <p:nvSpPr>
            <p:cNvPr id="15" name="Hexagon 14">
              <a:extLst>
                <a:ext uri="{FF2B5EF4-FFF2-40B4-BE49-F238E27FC236}">
                  <a16:creationId xmlns:a16="http://schemas.microsoft.com/office/drawing/2014/main" id="{6F3D1D50-1647-CCFE-4F2A-83A67E7847DB}"/>
                </a:ext>
                <a:ext uri="{C183D7F6-B498-43B3-948B-1728B52AA6E4}">
                  <adec:decorative xmlns:adec="http://schemas.microsoft.com/office/drawing/2017/decorative" val="1"/>
                </a:ext>
              </a:extLst>
            </p:cNvPr>
            <p:cNvSpPr/>
            <p:nvPr/>
          </p:nvSpPr>
          <p:spPr>
            <a:xfrm rot="16200000">
              <a:off x="1071715" y="2856975"/>
              <a:ext cx="2459690" cy="2872312"/>
            </a:xfrm>
            <a:prstGeom prst="hexagon">
              <a:avLst/>
            </a:prstGeom>
            <a:solidFill>
              <a:srgbClr val="CDD5E4"/>
            </a:solidFill>
            <a:ln>
              <a:solidFill>
                <a:srgbClr val="CDD5E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Logo, company name&#10;&#10;Description automatically generated">
              <a:extLst>
                <a:ext uri="{FF2B5EF4-FFF2-40B4-BE49-F238E27FC236}">
                  <a16:creationId xmlns:a16="http://schemas.microsoft.com/office/drawing/2014/main" id="{38E92071-916B-4733-1EA1-375B5AE595C4}"/>
                </a:ext>
              </a:extLst>
            </p:cNvPr>
            <p:cNvPicPr/>
            <p:nvPr/>
          </p:nvPicPr>
          <p:blipFill>
            <a:blip r:embed="rId2"/>
            <a:stretch>
              <a:fillRect/>
            </a:stretch>
          </p:blipFill>
          <p:spPr>
            <a:xfrm>
              <a:off x="874028" y="2926872"/>
              <a:ext cx="2872314" cy="1992818"/>
            </a:xfrm>
            <a:prstGeom prst="rect">
              <a:avLst/>
            </a:prstGeom>
          </p:spPr>
        </p:pic>
      </p:grpSp>
      <p:sp>
        <p:nvSpPr>
          <p:cNvPr id="5" name="Title 17">
            <a:extLst>
              <a:ext uri="{FF2B5EF4-FFF2-40B4-BE49-F238E27FC236}">
                <a16:creationId xmlns:a16="http://schemas.microsoft.com/office/drawing/2014/main" id="{CE8C2182-7142-332F-4321-CF8EE5CFB082}"/>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7" name="Text Placeholder 4" title="Subtitle">
            <a:extLst>
              <a:ext uri="{FF2B5EF4-FFF2-40B4-BE49-F238E27FC236}">
                <a16:creationId xmlns:a16="http://schemas.microsoft.com/office/drawing/2014/main" id="{4333FB41-665C-5FBC-ADBD-C79698EC271F}"/>
              </a:ext>
            </a:extLst>
          </p:cNvPr>
          <p:cNvSpPr>
            <a:spLocks noGrp="1"/>
          </p:cNvSpPr>
          <p:nvPr>
            <p:ph type="body" sz="quarter" idx="16" hasCustomPrompt="1"/>
          </p:nvPr>
        </p:nvSpPr>
        <p:spPr>
          <a:xfrm>
            <a:off x="5759640" y="3730609"/>
            <a:ext cx="4865688" cy="1350438"/>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81786651"/>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00194C"/>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7" name="Title 18">
            <a:extLst>
              <a:ext uri="{FF2B5EF4-FFF2-40B4-BE49-F238E27FC236}">
                <a16:creationId xmlns:a16="http://schemas.microsoft.com/office/drawing/2014/main" id="{5853B608-2411-AC08-3ADC-699310F9FF7B}"/>
              </a:ext>
            </a:extLst>
          </p:cNvPr>
          <p:cNvSpPr>
            <a:spLocks noGrp="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0F11CC9A-A569-50DA-6C68-90BDE363F6BC}"/>
              </a:ext>
            </a:extLst>
          </p:cNvPr>
          <p:cNvGrpSpPr>
            <a:grpSpLocks noGrp="1" noUngrp="1" noRot="1" noMove="1" noResize="1"/>
          </p:cNvGrpSpPr>
          <p:nvPr userDrawn="1"/>
        </p:nvGrpSpPr>
        <p:grpSpPr>
          <a:xfrm>
            <a:off x="958369" y="369528"/>
            <a:ext cx="2060902" cy="1862204"/>
            <a:chOff x="1850735" y="3352487"/>
            <a:chExt cx="2872315" cy="2595386"/>
          </a:xfrm>
        </p:grpSpPr>
        <p:sp>
          <p:nvSpPr>
            <p:cNvPr id="3" name="Hexagon 2">
              <a:extLst>
                <a:ext uri="{FF2B5EF4-FFF2-40B4-BE49-F238E27FC236}">
                  <a16:creationId xmlns:a16="http://schemas.microsoft.com/office/drawing/2014/main" id="{FC3F7801-FF74-B7FE-4085-5A09981882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A27A51AA-CA2F-A6F2-464B-8F1BFDCB09C2}"/>
                </a:ext>
              </a:extLst>
            </p:cNvPr>
            <p:cNvPicPr>
              <a:picLocks noGrp="1" noRo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7BADF032-66E1-BF4C-F18A-BCE7C032684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319531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6"/>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10" name="Group 9">
            <a:extLst>
              <a:ext uri="{FF2B5EF4-FFF2-40B4-BE49-F238E27FC236}">
                <a16:creationId xmlns:a16="http://schemas.microsoft.com/office/drawing/2014/main" id="{6E92DC6D-08AE-AF83-79AF-5D885D32B65E}"/>
              </a:ext>
            </a:extLst>
          </p:cNvPr>
          <p:cNvGrpSpPr>
            <a:grpSpLocks noChangeAspect="1"/>
          </p:cNvGrpSpPr>
          <p:nvPr userDrawn="1"/>
        </p:nvGrpSpPr>
        <p:grpSpPr>
          <a:xfrm>
            <a:off x="-19876" y="-6"/>
            <a:ext cx="4416102" cy="2365519"/>
            <a:chOff x="0" y="-17"/>
            <a:chExt cx="10643165" cy="5701093"/>
          </a:xfrm>
        </p:grpSpPr>
        <p:sp>
          <p:nvSpPr>
            <p:cNvPr id="11" name="Right Triangle 10">
              <a:extLst>
                <a:ext uri="{FF2B5EF4-FFF2-40B4-BE49-F238E27FC236}">
                  <a16:creationId xmlns:a16="http://schemas.microsoft.com/office/drawing/2014/main" id="{037924D2-2AB4-4BE1-9687-836615C72DFC}"/>
                </a:ext>
              </a:extLst>
            </p:cNvPr>
            <p:cNvSpPr>
              <a:spLocks noChangeAspect="1"/>
            </p:cNvSpPr>
            <p:nvPr userDrawn="1"/>
          </p:nvSpPr>
          <p:spPr>
            <a:xfrm flipV="1">
              <a:off x="17837" y="0"/>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noChangeAspect="1"/>
            </p:cNvCxnSpPr>
            <p:nvPr userDrawn="1"/>
          </p:nvCxnSpPr>
          <p:spPr>
            <a:xfrm flipV="1">
              <a:off x="0" y="-17"/>
              <a:ext cx="2575418" cy="1283060"/>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ChangeAspect="1"/>
            </p:cNvCxnSpPr>
            <p:nvPr userDrawn="1"/>
          </p:nvCxnSpPr>
          <p:spPr>
            <a:xfrm flipV="1">
              <a:off x="0" y="4700022"/>
              <a:ext cx="1919789" cy="1001054"/>
            </a:xfrm>
            <a:prstGeom prst="line">
              <a:avLst/>
            </a:prstGeom>
            <a:ln w="9525" cap="flat" cmpd="sng" algn="ctr">
              <a:solidFill>
                <a:srgbClr val="CDD5E4"/>
              </a:solidFill>
              <a:prstDash val="solid"/>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7" name="Title 1" title="Title">
            <a:extLst>
              <a:ext uri="{FF2B5EF4-FFF2-40B4-BE49-F238E27FC236}">
                <a16:creationId xmlns:a16="http://schemas.microsoft.com/office/drawing/2014/main" id="{92AEF5BB-EB4D-FE33-A563-BFE5B3F7ED42}"/>
              </a:ext>
            </a:extLst>
          </p:cNvPr>
          <p:cNvSpPr txBox="1">
            <a:spLocks noGrp="1" noRot="1" noMove="1" noResize="1" noEditPoints="1" noAdjustHandles="1" noChangeArrowheads="1" noChangeShapeType="1"/>
          </p:cNvSpPr>
          <p:nvPr userDrawn="1"/>
        </p:nvSpPr>
        <p:spPr>
          <a:xfrm>
            <a:off x="3947532" y="265044"/>
            <a:ext cx="7805869" cy="1616252"/>
          </a:xfrm>
          <a:prstGeom prst="rect">
            <a:avLst/>
          </a:prstGeom>
        </p:spPr>
        <p:txBody>
          <a:bodyPr vert="horz" lIns="91440" tIns="45720" rIns="91440" bIns="0" rtlCol="0" anchor="t" anchorCtr="1">
            <a:normAutofit/>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endParaRPr lang="en-US"/>
          </a:p>
        </p:txBody>
      </p:sp>
      <p:sp>
        <p:nvSpPr>
          <p:cNvPr id="19" name="Title 18">
            <a:extLst>
              <a:ext uri="{FF2B5EF4-FFF2-40B4-BE49-F238E27FC236}">
                <a16:creationId xmlns:a16="http://schemas.microsoft.com/office/drawing/2014/main" id="{90F4D9CB-BB14-7B9C-A8D7-2ADA2F838ABE}"/>
              </a:ext>
            </a:extLst>
          </p:cNvPr>
          <p:cNvSpPr>
            <a:spLocks noGrp="1" noRot="1" noMove="1" noResize="1" noEditPoints="1" noAdjustHandles="1" noChangeArrowheads="1" noChangeShapeType="1"/>
          </p:cNvSpPr>
          <p:nvPr>
            <p:ph type="title"/>
          </p:nvPr>
        </p:nvSpPr>
        <p:spPr>
          <a:xfrm>
            <a:off x="3947531" y="209029"/>
            <a:ext cx="8040029" cy="1147968"/>
          </a:xfrm>
        </p:spPr>
        <p:txBody>
          <a:bodyPr anchor="t" anchorCtr="1"/>
          <a:lstStyle/>
          <a:p>
            <a:r>
              <a:rPr lang="en-US"/>
              <a:t>Click to edit Master title style</a:t>
            </a:r>
          </a:p>
        </p:txBody>
      </p:sp>
      <p:grpSp>
        <p:nvGrpSpPr>
          <p:cNvPr id="2" name="Group 1">
            <a:extLst>
              <a:ext uri="{FF2B5EF4-FFF2-40B4-BE49-F238E27FC236}">
                <a16:creationId xmlns:a16="http://schemas.microsoft.com/office/drawing/2014/main" id="{879D0C2F-35CE-369F-7488-74CE2A2E335C}"/>
              </a:ext>
            </a:extLst>
          </p:cNvPr>
          <p:cNvGrpSpPr>
            <a:grpSpLocks noGrp="1" noUngrp="1" noRot="1" noChangeAspect="1" noMove="1" noResize="1"/>
          </p:cNvGrpSpPr>
          <p:nvPr userDrawn="1"/>
        </p:nvGrpSpPr>
        <p:grpSpPr>
          <a:xfrm>
            <a:off x="958369" y="317910"/>
            <a:ext cx="2060902" cy="1862204"/>
            <a:chOff x="1850735" y="3352487"/>
            <a:chExt cx="2872315" cy="2595386"/>
          </a:xfrm>
        </p:grpSpPr>
        <p:sp>
          <p:nvSpPr>
            <p:cNvPr id="3" name="Hexagon 2">
              <a:extLst>
                <a:ext uri="{FF2B5EF4-FFF2-40B4-BE49-F238E27FC236}">
                  <a16:creationId xmlns:a16="http://schemas.microsoft.com/office/drawing/2014/main" id="{A44E379B-28F4-0EAA-7571-38469557950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 company name&#10;&#10;Description automatically generated">
              <a:extLst>
                <a:ext uri="{FF2B5EF4-FFF2-40B4-BE49-F238E27FC236}">
                  <a16:creationId xmlns:a16="http://schemas.microsoft.com/office/drawing/2014/main" id="{523CE6F0-744D-C990-6325-E932D1F905A6}"/>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8" name="Text Placeholder 7">
            <a:extLst>
              <a:ext uri="{FF2B5EF4-FFF2-40B4-BE49-F238E27FC236}">
                <a16:creationId xmlns:a16="http://schemas.microsoft.com/office/drawing/2014/main" id="{EF4BF07A-7BE6-EF30-36B2-01BF0C174B13}"/>
              </a:ext>
            </a:extLst>
          </p:cNvPr>
          <p:cNvSpPr>
            <a:spLocks noGrp="1"/>
          </p:cNvSpPr>
          <p:nvPr>
            <p:ph type="body" sz="quarter" idx="10"/>
          </p:nvPr>
        </p:nvSpPr>
        <p:spPr>
          <a:xfrm>
            <a:off x="1886297" y="2277476"/>
            <a:ext cx="10101263" cy="4371495"/>
          </a:xfrm>
          <a:prstGeom prst="rect">
            <a:avLst/>
          </a:prstGeom>
        </p:spPr>
        <p:txBody>
          <a:bodyPr/>
          <a:lstStyle>
            <a:lvl1pPr>
              <a:buClr>
                <a:srgbClr val="00194C"/>
              </a:buClr>
              <a:defRPr>
                <a:solidFill>
                  <a:srgbClr val="00194C"/>
                </a:solidFill>
              </a:defRPr>
            </a:lvl1pPr>
            <a:lvl2pPr>
              <a:buClr>
                <a:srgbClr val="00194C"/>
              </a:buClr>
              <a:defRPr>
                <a:solidFill>
                  <a:srgbClr val="00194C"/>
                </a:solidFill>
              </a:defRPr>
            </a:lvl2pPr>
            <a:lvl3pPr>
              <a:buClr>
                <a:srgbClr val="00194C"/>
              </a:buClr>
              <a:defRPr>
                <a:solidFill>
                  <a:srgbClr val="00194C"/>
                </a:solidFill>
              </a:defRPr>
            </a:lvl3pPr>
            <a:lvl4pPr>
              <a:buClr>
                <a:srgbClr val="00194C"/>
              </a:buClr>
              <a:defRPr>
                <a:solidFill>
                  <a:srgbClr val="00194C"/>
                </a:solidFill>
              </a:defRPr>
            </a:lvl4pPr>
            <a:lvl5pPr>
              <a:buClr>
                <a:srgbClr val="00194C"/>
              </a:buClr>
              <a:defRPr>
                <a:solidFill>
                  <a:srgbClr val="00194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693827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Placeholder 12">
            <a:extLst>
              <a:ext uri="{FF2B5EF4-FFF2-40B4-BE49-F238E27FC236}">
                <a16:creationId xmlns:a16="http://schemas.microsoft.com/office/drawing/2014/main" id="{7236CE97-939F-2A73-DDC8-E15518972C14}"/>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Tree>
    <p:extLst>
      <p:ext uri="{BB962C8B-B14F-4D97-AF65-F5344CB8AC3E}">
        <p14:creationId xmlns:p14="http://schemas.microsoft.com/office/powerpoint/2010/main" val="22754766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pic>
        <p:nvPicPr>
          <p:cNvPr id="15" name="Picture Placeholder 12">
            <a:extLst>
              <a:ext uri="{FF2B5EF4-FFF2-40B4-BE49-F238E27FC236}">
                <a16:creationId xmlns:a16="http://schemas.microsoft.com/office/drawing/2014/main" id="{2FAB2584-F724-B502-E8DA-8620413C9367}"/>
              </a:ext>
            </a:extLst>
          </p:cNvPr>
          <p:cNvPicPr>
            <a:picLocks noChangeAspect="1"/>
          </p:cNvPicPr>
          <p:nvPr userDrawn="1"/>
        </p:nvPicPr>
        <p:blipFill rotWithShape="1">
          <a:blip r:embed="rId2"/>
          <a:srcRect t="20441" r="1" b="28942"/>
          <a:stretch/>
        </p:blipFill>
        <p:spPr>
          <a:xfrm>
            <a:off x="6262542" y="2886075"/>
            <a:ext cx="5475287" cy="3232150"/>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noFill/>
        </p:spPr>
      </p:pic>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38289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6">
            <a:extLst>
              <a:ext uri="{FF2B5EF4-FFF2-40B4-BE49-F238E27FC236}">
                <a16:creationId xmlns:a16="http://schemas.microsoft.com/office/drawing/2014/main" id="{A57201CA-2845-26F7-B0DC-91D1169A1CD3}"/>
              </a:ext>
            </a:extLst>
          </p:cNvPr>
          <p:cNvSpPr>
            <a:spLocks noGrp="1"/>
          </p:cNvSpPr>
          <p:nvPr>
            <p:ph sz="quarter" idx="22"/>
          </p:nvPr>
        </p:nvSpPr>
        <p:spPr>
          <a:xfrm>
            <a:off x="6186926"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22438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a:spLocks noGrp="1" noRot="1" noMove="1" noResize="1" noEditPoints="1" noAdjustHandles="1" noChangeArrowheads="1" noChangeShapeType="1"/>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8" name="Content Placeholder 6">
            <a:extLst>
              <a:ext uri="{FF2B5EF4-FFF2-40B4-BE49-F238E27FC236}">
                <a16:creationId xmlns:a16="http://schemas.microsoft.com/office/drawing/2014/main" id="{8AC534B8-A866-6D48-7D09-4F7F9668508B}"/>
              </a:ext>
            </a:extLst>
          </p:cNvPr>
          <p:cNvSpPr>
            <a:spLocks noGrp="1"/>
          </p:cNvSpPr>
          <p:nvPr>
            <p:ph sz="quarter" idx="21"/>
          </p:nvPr>
        </p:nvSpPr>
        <p:spPr>
          <a:xfrm>
            <a:off x="511174"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6">
            <a:extLst>
              <a:ext uri="{FF2B5EF4-FFF2-40B4-BE49-F238E27FC236}">
                <a16:creationId xmlns:a16="http://schemas.microsoft.com/office/drawing/2014/main" id="{A57201CA-2845-26F7-B0DC-91D1169A1CD3}"/>
              </a:ext>
            </a:extLst>
          </p:cNvPr>
          <p:cNvSpPr>
            <a:spLocks noGrp="1"/>
          </p:cNvSpPr>
          <p:nvPr>
            <p:ph sz="quarter" idx="22"/>
          </p:nvPr>
        </p:nvSpPr>
        <p:spPr>
          <a:xfrm>
            <a:off x="6186926" y="2886075"/>
            <a:ext cx="5484814" cy="3232150"/>
          </a:xfrm>
          <a:prstGeom prst="rect">
            <a:avLst/>
          </a:prstGeom>
        </p:spPr>
        <p:txBody>
          <a:bodyPr/>
          <a:lstStyle>
            <a:lvl1pPr>
              <a:buClr>
                <a:srgbClr val="EAB200"/>
              </a:buClr>
              <a:defRPr>
                <a:solidFill>
                  <a:schemeClr val="bg1"/>
                </a:solidFill>
              </a:defRPr>
            </a:lvl1pPr>
            <a:lvl2pPr>
              <a:buClr>
                <a:srgbClr val="EAB200"/>
              </a:buClr>
              <a:defRPr>
                <a:solidFill>
                  <a:schemeClr val="bg1"/>
                </a:solidFill>
              </a:defRPr>
            </a:lvl2pPr>
            <a:lvl3pPr>
              <a:buClr>
                <a:srgbClr val="EAB200"/>
              </a:buClr>
              <a:defRPr>
                <a:solidFill>
                  <a:schemeClr val="bg1"/>
                </a:solidFill>
              </a:defRPr>
            </a:lvl3pPr>
            <a:lvl4pPr>
              <a:buClr>
                <a:srgbClr val="EAB200"/>
              </a:buClr>
              <a:defRPr>
                <a:solidFill>
                  <a:schemeClr val="bg1"/>
                </a:solidFill>
              </a:defRPr>
            </a:lvl4pPr>
            <a:lvl5pPr>
              <a:buClr>
                <a:srgbClr val="EAB200"/>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05208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8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0">
            <a:extLst>
              <a:ext uri="{FF2B5EF4-FFF2-40B4-BE49-F238E27FC236}">
                <a16:creationId xmlns:a16="http://schemas.microsoft.com/office/drawing/2014/main" id="{92574166-3A8A-0B81-E22F-BCCD6E92CD99}"/>
              </a:ext>
            </a:extLst>
          </p:cNvPr>
          <p:cNvSpPr>
            <a:spLocks noGrp="1"/>
          </p:cNvSpPr>
          <p:nvPr>
            <p:ph sz="quarter" idx="23"/>
          </p:nvPr>
        </p:nvSpPr>
        <p:spPr>
          <a:xfrm>
            <a:off x="6196012"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68313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p>
            <a:r>
              <a:rPr lang="en-US" noProof="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p>
            <a:fld id="{8699F50C-BE38-4BD0-BA84-9B090E1F2B9B}" type="slidenum">
              <a:rPr lang="en-US" noProof="0" smtClean="0"/>
              <a:t>‹#›</a:t>
            </a:fld>
            <a:endParaRPr lang="en-US" noProof="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34197904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lvl1pPr>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4" name="Table Placeholder 11" title="Table">
            <a:extLst>
              <a:ext uri="{FF2B5EF4-FFF2-40B4-BE49-F238E27FC236}">
                <a16:creationId xmlns:a16="http://schemas.microsoft.com/office/drawing/2014/main" id="{28CB0212-B929-5E56-AD9E-BE5F9A43964C}"/>
              </a:ext>
            </a:extLst>
          </p:cNvPr>
          <p:cNvSpPr>
            <a:spLocks noGrp="1"/>
          </p:cNvSpPr>
          <p:nvPr>
            <p:ph type="tbl" sz="quarter" idx="19"/>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321710625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357054387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4_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a:spLocks noGrp="1" noRot="1" noMove="1" noResize="1" noEditPoints="1" noAdjustHandles="1" noChangeArrowheads="1" noChangeShapeType="1"/>
          </p:cNvSpPr>
          <p:nvPr userDrawn="1"/>
        </p:nvSpPr>
        <p:spPr>
          <a:xfrm flipV="1">
            <a:off x="0" y="-6"/>
            <a:ext cx="10625328" cy="5404110"/>
          </a:xfrm>
          <a:prstGeom prst="rtTriangle">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noGrp="1" noRot="1" noMove="1" noResize="1" noEditPoints="1" noAdjustHandles="1" noChangeArrowheads="1" noChangeShapeType="1"/>
          </p:cNvCxnSpPr>
          <p:nvPr userDrawn="1"/>
        </p:nvCxnSpPr>
        <p:spPr>
          <a:xfrm flipV="1">
            <a:off x="-17837" y="4700016"/>
            <a:ext cx="1919789" cy="1001054"/>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sp>
        <p:nvSpPr>
          <p:cNvPr id="5" name="Hexagon 4">
            <a:extLst>
              <a:ext uri="{FF2B5EF4-FFF2-40B4-BE49-F238E27FC236}">
                <a16:creationId xmlns:a16="http://schemas.microsoft.com/office/drawing/2014/main" id="{9640852A-1847-FBBC-C0D9-C47AE65BC46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rot="16200000">
            <a:off x="9191069" y="3954255"/>
            <a:ext cx="2459690" cy="2872312"/>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Logo, company name&#10;&#10;Description automatically generated">
            <a:extLst>
              <a:ext uri="{FF2B5EF4-FFF2-40B4-BE49-F238E27FC236}">
                <a16:creationId xmlns:a16="http://schemas.microsoft.com/office/drawing/2014/main" id="{5A69E253-1B9B-0CF5-FAFD-BEE8C744CF44}"/>
              </a:ext>
            </a:extLst>
          </p:cNvPr>
          <p:cNvPicPr>
            <a:picLocks noGrp="1" noRot="1" noMove="1" noResize="1" noEditPoints="1" noAdjustHandles="1" noChangeArrowheads="1" noChangeShapeType="1" noCrop="1"/>
          </p:cNvPicPr>
          <p:nvPr userDrawn="1"/>
        </p:nvPicPr>
        <p:blipFill>
          <a:blip r:embed="rId2"/>
          <a:stretch>
            <a:fillRect/>
          </a:stretch>
        </p:blipFill>
        <p:spPr>
          <a:xfrm>
            <a:off x="8984756" y="4032791"/>
            <a:ext cx="2872314" cy="1992818"/>
          </a:xfrm>
          <a:prstGeom prst="rect">
            <a:avLst/>
          </a:prstGeom>
        </p:spPr>
      </p:pic>
    </p:spTree>
    <p:extLst>
      <p:ext uri="{BB962C8B-B14F-4D97-AF65-F5344CB8AC3E}">
        <p14:creationId xmlns:p14="http://schemas.microsoft.com/office/powerpoint/2010/main" val="378910832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 name="Right Triangle 3">
            <a:extLst>
              <a:ext uri="{FF2B5EF4-FFF2-40B4-BE49-F238E27FC236}">
                <a16:creationId xmlns:a16="http://schemas.microsoft.com/office/drawing/2014/main" id="{79ED029D-F488-47E5-B064-0E35B31D23A5}"/>
              </a:ext>
            </a:extLst>
          </p:cNvPr>
          <p:cNvSpPr>
            <a:spLocks noGrp="1" noRot="1" noMove="1" noResize="1" noEditPoints="1" noAdjustHandles="1" noChangeArrowheads="1" noChangeShapeType="1"/>
          </p:cNvSpPr>
          <p:nvPr userDrawn="1"/>
        </p:nvSpPr>
        <p:spPr>
          <a:xfrm flipV="1">
            <a:off x="0" y="-5"/>
            <a:ext cx="11747500" cy="6299203"/>
          </a:xfrm>
          <a:prstGeom prst="rtTriangle">
            <a:avLst/>
          </a:prstGeom>
          <a:solidFill>
            <a:srgbClr val="CDD5E4">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 name="Picture Placeholder 31" title="Image">
            <a:extLst>
              <a:ext uri="{FF2B5EF4-FFF2-40B4-BE49-F238E27FC236}">
                <a16:creationId xmlns:a16="http://schemas.microsoft.com/office/drawing/2014/main" id="{D683190A-95C6-428D-AEE4-FC8350C3246D}"/>
              </a:ext>
            </a:extLst>
          </p:cNvPr>
          <p:cNvSpPr>
            <a:spLocks noGrp="1" noRot="1" noMove="1" noResize="1" noEditPoints="1" noAdjustHandles="1" noChangeArrowheads="1" noChangeShapeType="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noGrp="1" noRot="1" noMove="1" noResize="1" noEditPoints="1" noAdjustHandles="1" noChangeArrowheads="1" noChangeShapeType="1"/>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noRot="1" noMove="1" noResize="1" noEditPoints="1" noAdjustHandles="1" noChangeArrowheads="1" noChangeShapeType="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22388413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6390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C58AE-8CBA-885D-AEDF-57DFBEAD0E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C515B-5A67-5232-4653-E0B02CF5C5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0952B-0C47-B448-3FB3-9D95C07240BB}"/>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BF7BF2E7-9B2F-C943-79DC-9A18BD462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4B82C4-33C0-EC3E-32CE-8664BE67D1FE}"/>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40697210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1308-0752-D831-D417-3EAB4B2ED8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1FA07F-CF54-DA56-163B-D209C311C2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9DD98D-5588-9401-22C4-630A38FA7502}"/>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657530A9-15D6-4986-CB3B-F211D26D5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226D3F-5DFC-016F-01BB-96CFCFC5EA16}"/>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42929525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C58AE-8CBA-885D-AEDF-57DFBEAD0E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CC515B-5A67-5232-4653-E0B02CF5C5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E0952B-0C47-B448-3FB3-9D95C07240BB}"/>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BF7BF2E7-9B2F-C943-79DC-9A18BD462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4B82C4-33C0-EC3E-32CE-8664BE67D1FE}"/>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3054592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rgbClr val="CDD5E4"/>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noRot="1" noMove="1" noResize="1" noEditPoints="1" noAdjustHandles="1" noChangeArrowheads="1" noChangeShapeType="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9" name="Text Placeholder 4">
            <a:extLst>
              <a:ext uri="{FF2B5EF4-FFF2-40B4-BE49-F238E27FC236}">
                <a16:creationId xmlns:a16="http://schemas.microsoft.com/office/drawing/2014/main" id="{47CDC5A2-8836-4ED3-8E78-18C24853D882}"/>
              </a:ext>
            </a:extLst>
          </p:cNvPr>
          <p:cNvSpPr>
            <a:spLocks noGrp="1" noRot="1" noMove="1" noResize="1" noEditPoints="1" noAdjustHandles="1" noChangeArrowheads="1" noChangeShapeType="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rgbClr val="3F3F3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4" name="Text Placeholder 4" title="Subtitle">
            <a:extLst>
              <a:ext uri="{FF2B5EF4-FFF2-40B4-BE49-F238E27FC236}">
                <a16:creationId xmlns:a16="http://schemas.microsoft.com/office/drawing/2014/main" id="{77DB65FF-A89E-4562-8251-2BB63EFDD28E}"/>
              </a:ext>
            </a:extLst>
          </p:cNvPr>
          <p:cNvSpPr>
            <a:spLocks noGrp="1" noRot="1" noMove="1" noResize="1" noEditPoints="1" noAdjustHandles="1" noChangeArrowheads="1" noChangeShapeType="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rgbClr val="00194C"/>
                </a:solidFill>
              </a:defRPr>
            </a:lvl1pPr>
            <a:lvl2pPr marL="457200" indent="0">
              <a:buNone/>
              <a:defRPr/>
            </a:lvl2pPr>
          </a:lstStyle>
          <a:p>
            <a:pPr lvl="0"/>
            <a:r>
              <a:rPr lang="en-US" noProof="0"/>
              <a:t>CLICK TO SUBTITLE STYLE</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a:p>
        </p:txBody>
      </p:sp>
      <p:sp>
        <p:nvSpPr>
          <p:cNvPr id="2" name="Footer Placeholder 1">
            <a:extLst>
              <a:ext uri="{FF2B5EF4-FFF2-40B4-BE49-F238E27FC236}">
                <a16:creationId xmlns:a16="http://schemas.microsoft.com/office/drawing/2014/main" id="{03E79E9C-D961-6E47-A5C6-57689BAFF243}"/>
              </a:ext>
            </a:extLst>
          </p:cNvPr>
          <p:cNvSpPr>
            <a:spLocks noGrp="1" noRot="1" noMove="1" noResize="1" noEditPoints="1" noAdjustHandles="1" noChangeArrowheads="1" noChangeShapeType="1"/>
          </p:cNvSpPr>
          <p:nvPr>
            <p:ph type="ftr" sz="quarter" idx="17"/>
          </p:nvPr>
        </p:nvSpPr>
        <p:spPr/>
        <p:txBody>
          <a:bodyPr/>
          <a:lstStyle>
            <a:lvl1pPr algn="l">
              <a:defRPr>
                <a:solidFill>
                  <a:srgbClr val="00194C"/>
                </a:solidFill>
              </a:defRPr>
            </a:lvl1pPr>
          </a:lstStyle>
          <a:p>
            <a:r>
              <a:rPr lang="en-US"/>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noRot="1" noMove="1" noResize="1" noEditPoints="1" noAdjustHandles="1" noChangeArrowheads="1" noChangeShapeType="1"/>
          </p:cNvSpPr>
          <p:nvPr>
            <p:ph type="sldNum" sz="quarter" idx="18"/>
          </p:nvPr>
        </p:nvSpPr>
        <p:spPr/>
        <p:txBody>
          <a:bodyPr/>
          <a:lstStyle>
            <a:lvl1pPr>
              <a:defRPr>
                <a:solidFill>
                  <a:srgbClr val="00194C"/>
                </a:solidFill>
              </a:defRPr>
            </a:lvl1pPr>
          </a:lstStyle>
          <a:p>
            <a:fld id="{8699F50C-BE38-4BD0-BA84-9B090E1F2B9B}" type="slidenum">
              <a:rPr lang="en-US" smtClean="0"/>
              <a:pPr/>
              <a:t>‹#›</a:t>
            </a:fld>
            <a:endParaRPr lang="en-US"/>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rgbClr val="00194C"/>
                </a:solidFill>
              </a:defRPr>
            </a:lvl1pPr>
          </a:lstStyle>
          <a:p>
            <a:r>
              <a:rPr lang="en-US" noProof="0"/>
              <a:t>Click to Edit Master Title Style </a:t>
            </a:r>
          </a:p>
        </p:txBody>
      </p:sp>
      <p:sp>
        <p:nvSpPr>
          <p:cNvPr id="21" name="Content Placeholder 20">
            <a:extLst>
              <a:ext uri="{FF2B5EF4-FFF2-40B4-BE49-F238E27FC236}">
                <a16:creationId xmlns:a16="http://schemas.microsoft.com/office/drawing/2014/main" id="{3376B449-01DA-D75D-93E4-E2BB106AC06E}"/>
              </a:ext>
            </a:extLst>
          </p:cNvPr>
          <p:cNvSpPr>
            <a:spLocks noGrp="1"/>
          </p:cNvSpPr>
          <p:nvPr>
            <p:ph sz="quarter" idx="22"/>
          </p:nvPr>
        </p:nvSpPr>
        <p:spPr>
          <a:xfrm>
            <a:off x="511656"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0">
            <a:extLst>
              <a:ext uri="{FF2B5EF4-FFF2-40B4-BE49-F238E27FC236}">
                <a16:creationId xmlns:a16="http://schemas.microsoft.com/office/drawing/2014/main" id="{92574166-3A8A-0B81-E22F-BCCD6E92CD99}"/>
              </a:ext>
            </a:extLst>
          </p:cNvPr>
          <p:cNvSpPr>
            <a:spLocks noGrp="1"/>
          </p:cNvSpPr>
          <p:nvPr>
            <p:ph sz="quarter" idx="23"/>
          </p:nvPr>
        </p:nvSpPr>
        <p:spPr>
          <a:xfrm>
            <a:off x="6196012" y="2886075"/>
            <a:ext cx="5493631" cy="3232150"/>
          </a:xfrm>
          <a:prstGeom prst="rect">
            <a:avLst/>
          </a:prstGeom>
        </p:spPr>
        <p:txBody>
          <a:bodyPr/>
          <a:lstStyle>
            <a:lvl1pPr>
              <a:buClr>
                <a:srgbClr val="00194C"/>
              </a:buClr>
              <a:defRPr/>
            </a:lvl1pPr>
            <a:lvl2pPr>
              <a:buClr>
                <a:srgbClr val="00194C"/>
              </a:buClr>
              <a:defRPr/>
            </a:lvl2pPr>
            <a:lvl3pPr>
              <a:buClr>
                <a:srgbClr val="00194C"/>
              </a:buClr>
              <a:defRPr/>
            </a:lvl3pPr>
            <a:lvl4pPr>
              <a:buClr>
                <a:srgbClr val="00194C"/>
              </a:buClr>
              <a:defRPr/>
            </a:lvl4pPr>
            <a:lvl5pPr>
              <a:buClr>
                <a:srgbClr val="00194C"/>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33611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C76D-9D37-C440-926C-362BB560B6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20C530-59AE-00B8-7583-3A455A8200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C64448-04B2-571C-F9EC-6F03942C3AE8}"/>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087A81C8-0A62-2576-EAB5-909E7FC8A4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C1605E-6EDC-BA23-F7CE-7CA575BB5F6F}"/>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40883196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EAC99-D716-3D65-2DF4-FF97C33A7E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25B89B-531B-6620-B647-A60A93EC27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11DA49-A580-D56B-4C57-124E125AAC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046F6C-BE94-B649-DC72-0F26DC511BE6}"/>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6" name="Footer Placeholder 5">
            <a:extLst>
              <a:ext uri="{FF2B5EF4-FFF2-40B4-BE49-F238E27FC236}">
                <a16:creationId xmlns:a16="http://schemas.microsoft.com/office/drawing/2014/main" id="{096A46E3-C75F-A26E-A015-7DFB71220A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26545-391C-E167-888E-24F7438201F4}"/>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161361037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6E4EE-466F-9DAB-B868-A537ED7AB8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BE8A5C-0253-2DEC-9149-F9A2166003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F1F827-C123-42A3-104F-22245108CC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46F1D35-8791-5683-9945-1F7A66EF0F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5FA893-3D59-EB8A-0815-0CA3FFCA6A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840B8B-6BD5-8544-F8C9-6825FC53317F}"/>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8" name="Footer Placeholder 7">
            <a:extLst>
              <a:ext uri="{FF2B5EF4-FFF2-40B4-BE49-F238E27FC236}">
                <a16:creationId xmlns:a16="http://schemas.microsoft.com/office/drawing/2014/main" id="{DD8E7319-4054-FB13-C9FE-0D5DEEDAB9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B46D5E-6BE8-B7EC-E704-B81723946D7E}"/>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153566236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ECC0C-02BA-7B5A-B1A7-08661BC5627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C2427A-C165-6C75-AC60-D858714D5D14}"/>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4" name="Footer Placeholder 3">
            <a:extLst>
              <a:ext uri="{FF2B5EF4-FFF2-40B4-BE49-F238E27FC236}">
                <a16:creationId xmlns:a16="http://schemas.microsoft.com/office/drawing/2014/main" id="{4BBD38F3-C7A2-DA44-21F5-B8BEDDD9F43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D47412-4DFD-746E-DCF1-9FCACFCFE369}"/>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35596584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7E12B7-895F-47B9-126B-6F24170DD7AA}"/>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3" name="Footer Placeholder 2">
            <a:extLst>
              <a:ext uri="{FF2B5EF4-FFF2-40B4-BE49-F238E27FC236}">
                <a16:creationId xmlns:a16="http://schemas.microsoft.com/office/drawing/2014/main" id="{42CAEC10-4509-9F0E-BFAD-F5A830480E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DCE5DF2-4281-D7B4-34FA-7FFAE909D0DB}"/>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20536771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3D6EA-4618-7A23-6EB3-86957E1587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E2877E-6A73-A1A8-226F-A1829AAC5E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FB83922-35E1-BE55-198B-C31C5EF5C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6E9639-5CCA-BC64-C29C-579C61CC02A6}"/>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6" name="Footer Placeholder 5">
            <a:extLst>
              <a:ext uri="{FF2B5EF4-FFF2-40B4-BE49-F238E27FC236}">
                <a16:creationId xmlns:a16="http://schemas.microsoft.com/office/drawing/2014/main" id="{C2458CD5-A99D-2474-BE63-124F5816778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910785-44D2-938C-08A0-34BEB55C4FA0}"/>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32481770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E0FFD-7462-5F2C-8C0B-EE9B507A47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7C319C-9C14-05AF-3BEF-586F626CDE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AF0890-5B87-7E6D-A8A7-1E907B33EA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7AAE33-3E3E-90F2-7041-6B65CA210C79}"/>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6" name="Footer Placeholder 5">
            <a:extLst>
              <a:ext uri="{FF2B5EF4-FFF2-40B4-BE49-F238E27FC236}">
                <a16:creationId xmlns:a16="http://schemas.microsoft.com/office/drawing/2014/main" id="{DB316521-EFB0-4149-ED81-1C306DFB46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2A636D-133E-D430-E489-A54125288667}"/>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41706600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6EA83-E269-B92E-F9FB-1C17DF829B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D8A358C-3941-847C-CA4A-90BA179D63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D1CC7E-8F0C-A888-89D8-2AB342487A8C}"/>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E7110AE8-7A3B-26DD-F6D9-44F42D25C3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7C83BB-E1E7-B6D4-4F6A-58140E58B27B}"/>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4056312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5C14B0-0F7B-9722-5F56-56E07B25787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931AC0-3899-D248-C06D-AECE6D3336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A29D04-D854-9E78-2A81-A60F4D34F976}"/>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7790BDB6-BEFE-AD8F-6960-BAD6AB41D1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E0A256-C890-CCBB-1CC1-CF4573DD4BF5}"/>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312631431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1FE0F-49ED-7F08-DDFB-6BD919A458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0A0F74-8F72-E306-6F23-8B8B54186AB4}"/>
              </a:ext>
            </a:extLst>
          </p:cNvPr>
          <p:cNvSpPr>
            <a:spLocks noGrp="1"/>
          </p:cNvSpPr>
          <p:nvPr>
            <p:ph type="dt" sz="half" idx="10"/>
          </p:nvPr>
        </p:nvSpPr>
        <p:spPr/>
        <p:txBody>
          <a:bodyPr/>
          <a:lstStyle/>
          <a:p>
            <a:fld id="{A9D666D5-947E-453D-901B-18240B950F0C}" type="datetimeFigureOut">
              <a:rPr lang="en-US" smtClean="0"/>
              <a:t>7/29/2026</a:t>
            </a:fld>
            <a:endParaRPr lang="en-US"/>
          </a:p>
        </p:txBody>
      </p:sp>
      <p:sp>
        <p:nvSpPr>
          <p:cNvPr id="4" name="Footer Placeholder 3">
            <a:extLst>
              <a:ext uri="{FF2B5EF4-FFF2-40B4-BE49-F238E27FC236}">
                <a16:creationId xmlns:a16="http://schemas.microsoft.com/office/drawing/2014/main" id="{FD274566-AF0E-D74A-F250-8FD914BF5E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94AC34-F6A9-6FEC-7BC4-EF7230D91F65}"/>
              </a:ext>
            </a:extLst>
          </p:cNvPr>
          <p:cNvSpPr>
            <a:spLocks noGrp="1"/>
          </p:cNvSpPr>
          <p:nvPr>
            <p:ph type="sldNum" sz="quarter" idx="12"/>
          </p:nvPr>
        </p:nvSpPr>
        <p:spPr/>
        <p:txBody>
          <a:bodyPr/>
          <a:lstStyle/>
          <a:p>
            <a:fld id="{EAA1034A-D7C2-4567-8CEA-508E51D08684}" type="slidenum">
              <a:rPr lang="en-US" smtClean="0"/>
              <a:t>‹#›</a:t>
            </a:fld>
            <a:endParaRPr lang="en-US"/>
          </a:p>
        </p:txBody>
      </p:sp>
    </p:spTree>
    <p:extLst>
      <p:ext uri="{BB962C8B-B14F-4D97-AF65-F5344CB8AC3E}">
        <p14:creationId xmlns:p14="http://schemas.microsoft.com/office/powerpoint/2010/main" val="2041089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rgbClr val="00194C"/>
              </a:solidFill>
            </a:ln>
          </p:spPr>
          <p:style>
            <a:lnRef idx="1">
              <a:schemeClr val="accent1"/>
            </a:lnRef>
            <a:fillRef idx="0">
              <a:schemeClr val="accent1"/>
            </a:fillRef>
            <a:effectRef idx="0">
              <a:schemeClr val="accent1"/>
            </a:effectRef>
            <a:fontRef idx="minor">
              <a:schemeClr val="tx1"/>
            </a:fontRef>
          </p:style>
        </p:cxn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a:p>
        </p:txBody>
      </p:sp>
      <p:sp>
        <p:nvSpPr>
          <p:cNvPr id="37" name="Text Placeholder 4" title="Subtitle">
            <a:extLst>
              <a:ext uri="{FF2B5EF4-FFF2-40B4-BE49-F238E27FC236}">
                <a16:creationId xmlns:a16="http://schemas.microsoft.com/office/drawing/2014/main" id="{FE79FAE9-2A8C-46BA-8738-44CBCF7294A9}"/>
              </a:ext>
            </a:extLst>
          </p:cNvPr>
          <p:cNvSpPr>
            <a:spLocks noGrp="1" noRot="1" noMove="1" noResize="1" noEditPoints="1" noAdjustHandles="1" noChangeArrowheads="1" noChangeShapeType="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noRot="1" noMove="1" noResize="1" noEditPoints="1" noAdjustHandles="1" noChangeArrowheads="1" noChangeShapeType="1"/>
          </p:cNvSpPr>
          <p:nvPr>
            <p:ph type="ftr" sz="quarter" idx="17"/>
          </p:nvPr>
        </p:nvSpPr>
        <p:spPr/>
        <p:txBody>
          <a:bodyPr/>
          <a:lstStyle/>
          <a:p>
            <a:r>
              <a:rPr lang="en-US" noProof="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noRot="1" noMove="1" noResize="1" noEditPoints="1" noAdjustHandles="1" noChangeArrowheads="1" noChangeShapeType="1"/>
          </p:cNvSpPr>
          <p:nvPr>
            <p:ph type="sldNum" sz="quarter" idx="18"/>
          </p:nvPr>
        </p:nvSpPr>
        <p:spPr/>
        <p:txBody>
          <a:bodyPr/>
          <a:lstStyle/>
          <a:p>
            <a:fld id="{8699F50C-BE38-4BD0-BA84-9B090E1F2B9B}" type="slidenum">
              <a:rPr lang="en-US" noProof="0" smtClean="0"/>
              <a:t>‹#›</a:t>
            </a:fld>
            <a:endParaRPr lang="en-US" noProof="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18678" y="214008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p>
        </p:txBody>
      </p:sp>
    </p:spTree>
    <p:extLst>
      <p:ext uri="{BB962C8B-B14F-4D97-AF65-F5344CB8AC3E}">
        <p14:creationId xmlns:p14="http://schemas.microsoft.com/office/powerpoint/2010/main" val="2338212506"/>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a:spLocks noGrp="1" noRot="1" noMove="1" noResize="1" noEditPoints="1" noAdjustHandles="1" noChangeArrowheads="1" noChangeShapeType="1"/>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2FB2FC49-9C1F-2516-3F03-2C8F7F30CF0F}"/>
              </a:ext>
            </a:extLst>
          </p:cNvPr>
          <p:cNvGrpSpPr/>
          <p:nvPr userDrawn="1"/>
        </p:nvGrpSpPr>
        <p:grpSpPr>
          <a:xfrm>
            <a:off x="776176" y="2926872"/>
            <a:ext cx="2970166" cy="2596104"/>
            <a:chOff x="776176" y="2926872"/>
            <a:chExt cx="2970166" cy="2596104"/>
          </a:xfrm>
        </p:grpSpPr>
        <p:sp>
          <p:nvSpPr>
            <p:cNvPr id="7" name="Hexagon 6">
              <a:extLst>
                <a:ext uri="{FF2B5EF4-FFF2-40B4-BE49-F238E27FC236}">
                  <a16:creationId xmlns:a16="http://schemas.microsoft.com/office/drawing/2014/main" id="{D86F0DC8-EA4C-E2BB-05DC-A9F301BDD1BF}"/>
                </a:ext>
                <a:ext uri="{C183D7F6-B498-43B3-948B-1728B52AA6E4}">
                  <adec:decorative xmlns:adec="http://schemas.microsoft.com/office/drawing/2017/decorative" val="1"/>
                </a:ext>
              </a:extLst>
            </p:cNvPr>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F08A10D7-7037-A3D8-40BD-54425E09168B}"/>
                </a:ext>
              </a:extLst>
            </p:cNvPr>
            <p:cNvPicPr/>
            <p:nvPr/>
          </p:nvPicPr>
          <p:blipFill>
            <a:blip r:embed="rId2"/>
            <a:stretch>
              <a:fillRect/>
            </a:stretch>
          </p:blipFill>
          <p:spPr>
            <a:xfrm>
              <a:off x="874028" y="2926872"/>
              <a:ext cx="2872314" cy="1992818"/>
            </a:xfrm>
            <a:prstGeom prst="rect">
              <a:avLst/>
            </a:prstGeom>
          </p:spPr>
        </p:pic>
      </p:grpSp>
      <p:sp>
        <p:nvSpPr>
          <p:cNvPr id="18" name="Title 17">
            <a:extLst>
              <a:ext uri="{FF2B5EF4-FFF2-40B4-BE49-F238E27FC236}">
                <a16:creationId xmlns:a16="http://schemas.microsoft.com/office/drawing/2014/main" id="{D354BDC8-1660-32FD-C8AF-E6498DC5B277}"/>
              </a:ext>
            </a:extLst>
          </p:cNvPr>
          <p:cNvSpPr>
            <a:spLocks noGrp="1"/>
          </p:cNvSpPr>
          <p:nvPr>
            <p:ph type="title"/>
          </p:nvPr>
        </p:nvSpPr>
        <p:spPr>
          <a:xfrm>
            <a:off x="5635057" y="2563948"/>
            <a:ext cx="6299277" cy="1147968"/>
          </a:xfrm>
        </p:spPr>
        <p:txBody>
          <a:bodyPr/>
          <a:lstStyle/>
          <a:p>
            <a:r>
              <a:rPr lang="en-US"/>
              <a:t>Click to edit Master title style</a:t>
            </a:r>
          </a:p>
        </p:txBody>
      </p:sp>
      <p:sp>
        <p:nvSpPr>
          <p:cNvPr id="21" name="Text Placeholder 4" title="Subtitle">
            <a:extLst>
              <a:ext uri="{FF2B5EF4-FFF2-40B4-BE49-F238E27FC236}">
                <a16:creationId xmlns:a16="http://schemas.microsoft.com/office/drawing/2014/main" id="{74D1677B-781F-36D6-744C-A386754300FC}"/>
              </a:ext>
            </a:extLst>
          </p:cNvPr>
          <p:cNvSpPr>
            <a:spLocks noGrp="1"/>
          </p:cNvSpPr>
          <p:nvPr>
            <p:ph type="body" sz="quarter" idx="16" hasCustomPrompt="1"/>
          </p:nvPr>
        </p:nvSpPr>
        <p:spPr>
          <a:xfrm>
            <a:off x="5759640" y="3730609"/>
            <a:ext cx="4865688" cy="1341012"/>
          </a:xfrm>
          <a:prstGeom prst="rect">
            <a:avLst/>
          </a:prstGeom>
        </p:spPr>
        <p:txBody>
          <a:bodyPr/>
          <a:lstStyle>
            <a:lvl1pPr marL="0" indent="0">
              <a:buNone/>
              <a:defRPr sz="2400" spc="300">
                <a:solidFill>
                  <a:srgbClr val="00194C"/>
                </a:solidFill>
              </a:defRPr>
            </a:lvl1pPr>
            <a:lvl2pPr marL="457200" indent="0">
              <a:buNone/>
              <a:defRPr/>
            </a:lvl2pPr>
          </a:lstStyle>
          <a:p>
            <a:pPr lvl="0"/>
            <a:r>
              <a:rPr lang="en-US" noProof="0"/>
              <a:t>CLICK TO SUBTITLE STYLE</a:t>
            </a:r>
          </a:p>
        </p:txBody>
      </p:sp>
    </p:spTree>
    <p:extLst>
      <p:ext uri="{BB962C8B-B14F-4D97-AF65-F5344CB8AC3E}">
        <p14:creationId xmlns:p14="http://schemas.microsoft.com/office/powerpoint/2010/main" val="324613236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AB64EDA-C15E-4F8D-8317-543088BF04F3}"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597179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B64EDA-C15E-4F8D-8317-543088BF04F3}"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416528038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B64EDA-C15E-4F8D-8317-543088BF04F3}"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29801480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B64EDA-C15E-4F8D-8317-543088BF04F3}"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406284177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B64EDA-C15E-4F8D-8317-543088BF04F3}" type="datetimeFigureOut">
              <a:rPr lang="en-US" smtClean="0"/>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6366558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B64EDA-C15E-4F8D-8317-543088BF04F3}" type="datetimeFigureOut">
              <a:rPr lang="en-US" smtClean="0"/>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18935609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B64EDA-C15E-4F8D-8317-543088BF04F3}"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11839141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64EDA-C15E-4F8D-8317-543088BF04F3}"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247533215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B64EDA-C15E-4F8D-8317-543088BF04F3}"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3178F8-26F4-4736-A8E6-D9B85C50F400}" type="slidenum">
              <a:rPr lang="en-US" smtClean="0"/>
              <a:t>‹#›</a:t>
            </a:fld>
            <a:endParaRPr lang="en-US"/>
          </a:p>
        </p:txBody>
      </p:sp>
    </p:spTree>
    <p:extLst>
      <p:ext uri="{BB962C8B-B14F-4D97-AF65-F5344CB8AC3E}">
        <p14:creationId xmlns:p14="http://schemas.microsoft.com/office/powerpoint/2010/main" val="1410632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9" Type="http://schemas.openxmlformats.org/officeDocument/2006/relationships/slideLayout" Target="../slideLayouts/slideLayout70.xml"/><Relationship Id="rId21" Type="http://schemas.openxmlformats.org/officeDocument/2006/relationships/slideLayout" Target="../slideLayouts/slideLayout52.xml"/><Relationship Id="rId34" Type="http://schemas.openxmlformats.org/officeDocument/2006/relationships/slideLayout" Target="../slideLayouts/slideLayout65.xml"/><Relationship Id="rId42" Type="http://schemas.openxmlformats.org/officeDocument/2006/relationships/slideLayout" Target="../slideLayouts/slideLayout73.xml"/><Relationship Id="rId47" Type="http://schemas.openxmlformats.org/officeDocument/2006/relationships/theme" Target="../theme/theme2.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37" Type="http://schemas.openxmlformats.org/officeDocument/2006/relationships/slideLayout" Target="../slideLayouts/slideLayout68.xml"/><Relationship Id="rId40" Type="http://schemas.openxmlformats.org/officeDocument/2006/relationships/slideLayout" Target="../slideLayouts/slideLayout71.xml"/><Relationship Id="rId45" Type="http://schemas.openxmlformats.org/officeDocument/2006/relationships/slideLayout" Target="../slideLayouts/slideLayout76.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36" Type="http://schemas.openxmlformats.org/officeDocument/2006/relationships/slideLayout" Target="../slideLayouts/slideLayout67.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4" Type="http://schemas.openxmlformats.org/officeDocument/2006/relationships/slideLayout" Target="../slideLayouts/slideLayout75.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35" Type="http://schemas.openxmlformats.org/officeDocument/2006/relationships/slideLayout" Target="../slideLayouts/slideLayout66.xml"/><Relationship Id="rId43" Type="http://schemas.openxmlformats.org/officeDocument/2006/relationships/slideLayout" Target="../slideLayouts/slideLayout74.xml"/><Relationship Id="rId8" Type="http://schemas.openxmlformats.org/officeDocument/2006/relationships/slideLayout" Target="../slideLayouts/slideLayout39.xml"/><Relationship Id="rId3" Type="http://schemas.openxmlformats.org/officeDocument/2006/relationships/slideLayout" Target="../slideLayouts/slideLayout34.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slideLayout" Target="../slideLayouts/slideLayout64.xml"/><Relationship Id="rId38" Type="http://schemas.openxmlformats.org/officeDocument/2006/relationships/slideLayout" Target="../slideLayouts/slideLayout69.xml"/><Relationship Id="rId46" Type="http://schemas.openxmlformats.org/officeDocument/2006/relationships/slideLayout" Target="../slideLayouts/slideLayout77.xml"/><Relationship Id="rId20" Type="http://schemas.openxmlformats.org/officeDocument/2006/relationships/slideLayout" Target="../slideLayouts/slideLayout51.xml"/><Relationship Id="rId41" Type="http://schemas.openxmlformats.org/officeDocument/2006/relationships/slideLayout" Target="../slideLayouts/slideLayout7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slideLayout" Target="../slideLayouts/slideLayout121.xml"/><Relationship Id="rId3" Type="http://schemas.openxmlformats.org/officeDocument/2006/relationships/slideLayout" Target="../slideLayouts/slideLayout106.xml"/><Relationship Id="rId21" Type="http://schemas.openxmlformats.org/officeDocument/2006/relationships/slideLayout" Target="../slideLayouts/slideLayout124.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5" Type="http://schemas.openxmlformats.org/officeDocument/2006/relationships/theme" Target="../theme/theme5.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20" Type="http://schemas.openxmlformats.org/officeDocument/2006/relationships/slideLayout" Target="../slideLayouts/slideLayout123.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24" Type="http://schemas.openxmlformats.org/officeDocument/2006/relationships/slideLayout" Target="../slideLayouts/slideLayout127.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23" Type="http://schemas.openxmlformats.org/officeDocument/2006/relationships/slideLayout" Target="../slideLayouts/slideLayout126.xml"/><Relationship Id="rId10" Type="http://schemas.openxmlformats.org/officeDocument/2006/relationships/slideLayout" Target="../slideLayouts/slideLayout113.xml"/><Relationship Id="rId19" Type="http://schemas.openxmlformats.org/officeDocument/2006/relationships/slideLayout" Target="../slideLayouts/slideLayout122.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 Id="rId22" Type="http://schemas.openxmlformats.org/officeDocument/2006/relationships/slideLayout" Target="../slideLayouts/slideLayout12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5.xml"/><Relationship Id="rId13" Type="http://schemas.openxmlformats.org/officeDocument/2006/relationships/slideLayout" Target="../slideLayouts/slideLayout140.xml"/><Relationship Id="rId18" Type="http://schemas.openxmlformats.org/officeDocument/2006/relationships/slideLayout" Target="../slideLayouts/slideLayout145.xml"/><Relationship Id="rId3" Type="http://schemas.openxmlformats.org/officeDocument/2006/relationships/slideLayout" Target="../slideLayouts/slideLayout130.xml"/><Relationship Id="rId7" Type="http://schemas.openxmlformats.org/officeDocument/2006/relationships/slideLayout" Target="../slideLayouts/slideLayout134.xml"/><Relationship Id="rId12" Type="http://schemas.openxmlformats.org/officeDocument/2006/relationships/slideLayout" Target="../slideLayouts/slideLayout139.xml"/><Relationship Id="rId17" Type="http://schemas.openxmlformats.org/officeDocument/2006/relationships/slideLayout" Target="../slideLayouts/slideLayout144.xml"/><Relationship Id="rId2" Type="http://schemas.openxmlformats.org/officeDocument/2006/relationships/slideLayout" Target="../slideLayouts/slideLayout129.xml"/><Relationship Id="rId16" Type="http://schemas.openxmlformats.org/officeDocument/2006/relationships/slideLayout" Target="../slideLayouts/slideLayout143.xml"/><Relationship Id="rId1" Type="http://schemas.openxmlformats.org/officeDocument/2006/relationships/slideLayout" Target="../slideLayouts/slideLayout128.xml"/><Relationship Id="rId6" Type="http://schemas.openxmlformats.org/officeDocument/2006/relationships/slideLayout" Target="../slideLayouts/slideLayout133.xml"/><Relationship Id="rId11" Type="http://schemas.openxmlformats.org/officeDocument/2006/relationships/slideLayout" Target="../slideLayouts/slideLayout138.xml"/><Relationship Id="rId5" Type="http://schemas.openxmlformats.org/officeDocument/2006/relationships/slideLayout" Target="../slideLayouts/slideLayout132.xml"/><Relationship Id="rId15" Type="http://schemas.openxmlformats.org/officeDocument/2006/relationships/slideLayout" Target="../slideLayouts/slideLayout142.xml"/><Relationship Id="rId10" Type="http://schemas.openxmlformats.org/officeDocument/2006/relationships/slideLayout" Target="../slideLayouts/slideLayout137.xml"/><Relationship Id="rId19" Type="http://schemas.openxmlformats.org/officeDocument/2006/relationships/theme" Target="../theme/theme6.xml"/><Relationship Id="rId4" Type="http://schemas.openxmlformats.org/officeDocument/2006/relationships/slideLayout" Target="../slideLayouts/slideLayout131.xml"/><Relationship Id="rId9" Type="http://schemas.openxmlformats.org/officeDocument/2006/relationships/slideLayout" Target="../slideLayouts/slideLayout136.xml"/><Relationship Id="rId14" Type="http://schemas.openxmlformats.org/officeDocument/2006/relationships/slideLayout" Target="../slideLayouts/slideLayout14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theme" Target="../theme/theme7.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8.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9.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11310810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2408672116"/>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 id="2147483725" r:id="rId30"/>
    <p:sldLayoutId id="2147483756" r:id="rId31"/>
    <p:sldLayoutId id="2147483845" r:id="rId32"/>
    <p:sldLayoutId id="2147483846" r:id="rId33"/>
    <p:sldLayoutId id="2147483847" r:id="rId34"/>
    <p:sldLayoutId id="2147483848" r:id="rId35"/>
    <p:sldLayoutId id="2147483849" r:id="rId36"/>
    <p:sldLayoutId id="2147483850" r:id="rId37"/>
    <p:sldLayoutId id="2147483851" r:id="rId38"/>
    <p:sldLayoutId id="2147483852" r:id="rId39"/>
    <p:sldLayoutId id="2147483853" r:id="rId40"/>
    <p:sldLayoutId id="2147483854" r:id="rId41"/>
    <p:sldLayoutId id="2147483855" r:id="rId42"/>
    <p:sldLayoutId id="2147483856" r:id="rId43"/>
    <p:sldLayoutId id="2147483857" r:id="rId44"/>
    <p:sldLayoutId id="2147483858" r:id="rId45"/>
    <p:sldLayoutId id="2147483859" r:id="rId46"/>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3DB423-2E1C-C559-3B8F-E37517F563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0CEC46-C612-C152-11DF-3C977B4F8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1D007-2803-3E8C-4B7E-3F0BF807D4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666D5-947E-453D-901B-18240B950F0C}" type="datetimeFigureOut">
              <a:rPr lang="en-US" smtClean="0"/>
              <a:t>7/29/2026</a:t>
            </a:fld>
            <a:endParaRPr lang="en-US"/>
          </a:p>
        </p:txBody>
      </p:sp>
      <p:sp>
        <p:nvSpPr>
          <p:cNvPr id="5" name="Footer Placeholder 4">
            <a:extLst>
              <a:ext uri="{FF2B5EF4-FFF2-40B4-BE49-F238E27FC236}">
                <a16:creationId xmlns:a16="http://schemas.microsoft.com/office/drawing/2014/main" id="{D961EDBC-4FA7-9C76-8C93-4871B54927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3BF251-67AF-4CE5-9494-97B3640E8E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A1034A-D7C2-4567-8CEA-508E51D08684}" type="slidenum">
              <a:rPr lang="en-US" smtClean="0"/>
              <a:t>‹#›</a:t>
            </a:fld>
            <a:endParaRPr lang="en-US"/>
          </a:p>
        </p:txBody>
      </p:sp>
    </p:spTree>
    <p:extLst>
      <p:ext uri="{BB962C8B-B14F-4D97-AF65-F5344CB8AC3E}">
        <p14:creationId xmlns:p14="http://schemas.microsoft.com/office/powerpoint/2010/main" val="210744540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B64EDA-C15E-4F8D-8317-543088BF04F3}" type="datetimeFigureOut">
              <a:rPr lang="en-US" smtClean="0"/>
              <a:t>7/29/2026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3178F8-26F4-4736-A8E6-D9B85C50F400}" type="slidenum">
              <a:rPr lang="en-US" smtClean="0"/>
              <a:t>‹#›</a:t>
            </a:fld>
            <a:endParaRPr lang="en-US"/>
          </a:p>
        </p:txBody>
      </p:sp>
    </p:spTree>
    <p:extLst>
      <p:ext uri="{BB962C8B-B14F-4D97-AF65-F5344CB8AC3E}">
        <p14:creationId xmlns:p14="http://schemas.microsoft.com/office/powerpoint/2010/main" val="18979926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ftr" idx="11"/>
          </p:nvPr>
        </p:nvSpPr>
        <p:spPr>
          <a:xfrm>
            <a:off x="338530" y="6356350"/>
            <a:ext cx="411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2"/>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1"/>
          <p:cNvSpPr txBox="1">
            <a:spLocks noGrp="1"/>
          </p:cNvSpPr>
          <p:nvPr>
            <p:ph type="sldNum" idx="12"/>
          </p:nvPr>
        </p:nvSpPr>
        <p:spPr>
          <a:xfrm>
            <a:off x="11146971" y="6356350"/>
            <a:ext cx="74022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2"/>
                </a:solidFill>
                <a:latin typeface="Calibri"/>
                <a:ea typeface="Calibri"/>
                <a:cs typeface="Calibri"/>
                <a:sym typeface="Calibri"/>
              </a:defRPr>
            </a:lvl1pPr>
            <a:lvl2pPr marL="0" marR="0" lvl="1" indent="0" algn="r" rtl="0">
              <a:spcBef>
                <a:spcPts val="0"/>
              </a:spcBef>
              <a:buNone/>
              <a:defRPr sz="1200" b="0" i="0" u="none" strike="noStrike" cap="none">
                <a:solidFill>
                  <a:schemeClr val="lt2"/>
                </a:solidFill>
                <a:latin typeface="Calibri"/>
                <a:ea typeface="Calibri"/>
                <a:cs typeface="Calibri"/>
                <a:sym typeface="Calibri"/>
              </a:defRPr>
            </a:lvl2pPr>
            <a:lvl3pPr marL="0" marR="0" lvl="2" indent="0" algn="r" rtl="0">
              <a:spcBef>
                <a:spcPts val="0"/>
              </a:spcBef>
              <a:buNone/>
              <a:defRPr sz="1200" b="0" i="0" u="none" strike="noStrike" cap="none">
                <a:solidFill>
                  <a:schemeClr val="lt2"/>
                </a:solidFill>
                <a:latin typeface="Calibri"/>
                <a:ea typeface="Calibri"/>
                <a:cs typeface="Calibri"/>
                <a:sym typeface="Calibri"/>
              </a:defRPr>
            </a:lvl3pPr>
            <a:lvl4pPr marL="0" marR="0" lvl="3" indent="0" algn="r" rtl="0">
              <a:spcBef>
                <a:spcPts val="0"/>
              </a:spcBef>
              <a:buNone/>
              <a:defRPr sz="1200" b="0" i="0" u="none" strike="noStrike" cap="none">
                <a:solidFill>
                  <a:schemeClr val="lt2"/>
                </a:solidFill>
                <a:latin typeface="Calibri"/>
                <a:ea typeface="Calibri"/>
                <a:cs typeface="Calibri"/>
                <a:sym typeface="Calibri"/>
              </a:defRPr>
            </a:lvl4pPr>
            <a:lvl5pPr marL="0" marR="0" lvl="4" indent="0" algn="r" rtl="0">
              <a:spcBef>
                <a:spcPts val="0"/>
              </a:spcBef>
              <a:buNone/>
              <a:defRPr sz="1200" b="0" i="0" u="none" strike="noStrike" cap="none">
                <a:solidFill>
                  <a:schemeClr val="lt2"/>
                </a:solidFill>
                <a:latin typeface="Calibri"/>
                <a:ea typeface="Calibri"/>
                <a:cs typeface="Calibri"/>
                <a:sym typeface="Calibri"/>
              </a:defRPr>
            </a:lvl5pPr>
            <a:lvl6pPr marL="0" marR="0" lvl="5" indent="0" algn="r" rtl="0">
              <a:spcBef>
                <a:spcPts val="0"/>
              </a:spcBef>
              <a:buNone/>
              <a:defRPr sz="1200" b="0" i="0" u="none" strike="noStrike" cap="none">
                <a:solidFill>
                  <a:schemeClr val="lt2"/>
                </a:solidFill>
                <a:latin typeface="Calibri"/>
                <a:ea typeface="Calibri"/>
                <a:cs typeface="Calibri"/>
                <a:sym typeface="Calibri"/>
              </a:defRPr>
            </a:lvl6pPr>
            <a:lvl7pPr marL="0" marR="0" lvl="6" indent="0" algn="r" rtl="0">
              <a:spcBef>
                <a:spcPts val="0"/>
              </a:spcBef>
              <a:buNone/>
              <a:defRPr sz="1200" b="0" i="0" u="none" strike="noStrike" cap="none">
                <a:solidFill>
                  <a:schemeClr val="lt2"/>
                </a:solidFill>
                <a:latin typeface="Calibri"/>
                <a:ea typeface="Calibri"/>
                <a:cs typeface="Calibri"/>
                <a:sym typeface="Calibri"/>
              </a:defRPr>
            </a:lvl7pPr>
            <a:lvl8pPr marL="0" marR="0" lvl="7" indent="0" algn="r" rtl="0">
              <a:spcBef>
                <a:spcPts val="0"/>
              </a:spcBef>
              <a:buNone/>
              <a:defRPr sz="1200" b="0" i="0" u="none" strike="noStrike" cap="none">
                <a:solidFill>
                  <a:schemeClr val="lt2"/>
                </a:solidFill>
                <a:latin typeface="Calibri"/>
                <a:ea typeface="Calibri"/>
                <a:cs typeface="Calibri"/>
                <a:sym typeface="Calibri"/>
              </a:defRPr>
            </a:lvl8pPr>
            <a:lvl9pPr marL="0" marR="0" lvl="8" indent="0" algn="r" rtl="0">
              <a:spcBef>
                <a:spcPts val="0"/>
              </a:spcBef>
              <a:buNone/>
              <a:defRPr sz="1200" b="0" i="0" u="none" strike="noStrike" cap="none">
                <a:solidFill>
                  <a:schemeClr val="lt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
        <p:nvSpPr>
          <p:cNvPr id="12" name="Google Shape;12;p1"/>
          <p:cNvSpPr txBox="1">
            <a:spLocks noGrp="1"/>
          </p:cNvSpPr>
          <p:nvPr>
            <p:ph type="title"/>
          </p:nvPr>
        </p:nvSpPr>
        <p:spPr>
          <a:xfrm>
            <a:off x="518678" y="209029"/>
            <a:ext cx="10835122" cy="1147968"/>
          </a:xfrm>
          <a:prstGeom prst="rect">
            <a:avLst/>
          </a:prstGeom>
          <a:noFill/>
          <a:ln>
            <a:noFill/>
          </a:ln>
        </p:spPr>
        <p:txBody>
          <a:bodyPr spcFirstLastPara="1" wrap="square" lIns="91425" tIns="45700" rIns="91425" bIns="0" anchor="b" anchorCtr="0">
            <a:normAutofit/>
          </a:bodyPr>
          <a:lstStyle>
            <a:lvl1pPr marR="0" lvl="0" algn="l" rtl="0">
              <a:lnSpc>
                <a:spcPct val="90000"/>
              </a:lnSpc>
              <a:spcBef>
                <a:spcPts val="0"/>
              </a:spcBef>
              <a:spcAft>
                <a:spcPts val="0"/>
              </a:spcAft>
              <a:buClr>
                <a:schemeClr val="accent1"/>
              </a:buClr>
              <a:buSzPts val="4400"/>
              <a:buFont typeface="Calibri"/>
              <a:buNone/>
              <a:defRPr sz="4400" b="1"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823576145"/>
      </p:ext>
    </p:extLst>
  </p:cSld>
  <p:clrMap bg1="lt1" tx1="dk1" bg2="dk2" tx2="lt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 id="2147483792" r:id="rId22"/>
    <p:sldLayoutId id="2147483793" r:id="rId23"/>
    <p:sldLayoutId id="2147483795"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2" y="6492513"/>
            <a:ext cx="429207" cy="365125"/>
          </a:xfrm>
          <a:prstGeom prst="rect">
            <a:avLst/>
          </a:prstGeom>
        </p:spPr>
        <p:txBody>
          <a:bodyPr vert="horz" lIns="91440" tIns="45720" rIns="91440" bIns="45720" rtlCol="0" anchor="ctr"/>
          <a:lstStyle>
            <a:lvl1pPr algn="ctr">
              <a:defRPr sz="800" b="0" i="0">
                <a:solidFill>
                  <a:schemeClr val="tx1"/>
                </a:solidFill>
                <a:latin typeface="+mn-lt"/>
                <a:ea typeface="Batang" panose="02030600000101010101" pitchFamily="18" charset="-127"/>
              </a:defRPr>
            </a:lvl1pPr>
          </a:lstStyle>
          <a:p>
            <a:fld id="{CC057153-B650-4DEB-B370-79DDCFDCE934}" type="slidenum">
              <a:rPr lang="en-US" smtClean="0"/>
              <a:pPr/>
              <a:t>‹#›</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16200000">
            <a:off x="-2067304" y="2231454"/>
            <a:ext cx="4564376" cy="429768"/>
          </a:xfrm>
          <a:prstGeom prst="rect">
            <a:avLst/>
          </a:prstGeom>
        </p:spPr>
        <p:txBody>
          <a:bodyPr vert="horz" lIns="91440" tIns="45720" rIns="91440" bIns="45720" rtlCol="0" anchor="ctr"/>
          <a:lstStyle>
            <a:lvl1pPr algn="r">
              <a:defRPr sz="800" b="0" i="0">
                <a:solidFill>
                  <a:schemeClr val="tx1"/>
                </a:solidFill>
                <a:latin typeface="+mn-lt"/>
                <a:ea typeface="Batang" panose="02030600000101010101" pitchFamily="18" charset="-127"/>
              </a:defRPr>
            </a:lvl1pPr>
          </a:lstStyle>
          <a:p>
            <a:r>
              <a:rPr lang="en-US"/>
              <a:t>GROWTH MARKETING PLAN</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rot="16200000">
            <a:off x="-532352" y="5260879"/>
            <a:ext cx="1494475" cy="429768"/>
          </a:xfrm>
          <a:prstGeom prst="rect">
            <a:avLst/>
          </a:prstGeom>
        </p:spPr>
        <p:txBody>
          <a:bodyPr vert="horz" lIns="91440" tIns="45720" rIns="91440" bIns="45720" rtlCol="0" anchor="ctr"/>
          <a:lstStyle>
            <a:lvl1pPr algn="l">
              <a:defRPr sz="800" b="0" i="0">
                <a:solidFill>
                  <a:schemeClr val="tx1"/>
                </a:solidFill>
                <a:latin typeface="+mn-lt"/>
                <a:ea typeface="Batang" panose="02030600000101010101" pitchFamily="18" charset="-127"/>
              </a:defRPr>
            </a:lvl1pPr>
          </a:lstStyle>
          <a:p>
            <a:fld id="{652F8955-0F19-465D-B095-4EFD5ED08188}" type="datetime1">
              <a:rPr lang="en-US" smtClean="0"/>
              <a:pPr/>
              <a:t>7/29/2026</a:t>
            </a:fld>
            <a:endParaRPr 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34030" y="2129474"/>
            <a:ext cx="10923934" cy="40935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34030" y="1001714"/>
            <a:ext cx="10923934" cy="755659"/>
          </a:xfrm>
          <a:prstGeom prst="rect">
            <a:avLst/>
          </a:prstGeom>
        </p:spPr>
        <p:txBody>
          <a:bodyPr vert="horz" lIns="91440" tIns="45720" rIns="91440" bIns="45720" rtlCol="0" anchor="t">
            <a:normAutofit/>
          </a:bodyPr>
          <a:lstStyle/>
          <a:p>
            <a:r>
              <a:rPr lang="en-US"/>
              <a:t>Click to edit Master title style</a:t>
            </a:r>
          </a:p>
        </p:txBody>
      </p:sp>
    </p:spTree>
    <p:extLst>
      <p:ext uri="{BB962C8B-B14F-4D97-AF65-F5344CB8AC3E}">
        <p14:creationId xmlns:p14="http://schemas.microsoft.com/office/powerpoint/2010/main" val="3343882471"/>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1" r:id="rId17"/>
    <p:sldLayoutId id="2147483843" r:id="rId18"/>
  </p:sldLayoutIdLst>
  <p:hf hdr="0" dt="0"/>
  <p:txStyles>
    <p:titleStyle>
      <a:lvl1pPr algn="l" defTabSz="914400" rtl="0" eaLnBrk="1" latinLnBrk="0" hangingPunct="1">
        <a:lnSpc>
          <a:spcPct val="90000"/>
        </a:lnSpc>
        <a:spcBef>
          <a:spcPct val="0"/>
        </a:spcBef>
        <a:buNone/>
        <a:defRPr sz="4000" b="0" i="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6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00000619"/>
      </p:ext>
    </p:extLst>
  </p:cSld>
  <p:clrMap bg1="lt1" tx1="dk1" bg2="dk2" tx2="lt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 id="21474838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58" name="Google Shape;58;p14"/>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9" name="Google Shape;59;p14"/>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a:lnSpc>
                <a:spcPct val="100000"/>
              </a:lnSpc>
              <a:spcBef>
                <a:spcPts val="0"/>
              </a:spcBef>
              <a:spcAft>
                <a:spcPts val="0"/>
              </a:spcAft>
              <a:buClr>
                <a:srgbClr val="000000"/>
              </a:buClr>
              <a:buSzPts val="11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9pPr>
          </a:lstStyle>
          <a:p>
            <a:endParaRPr/>
          </a:p>
        </p:txBody>
      </p:sp>
      <p:sp>
        <p:nvSpPr>
          <p:cNvPr id="60" name="Google Shape;60;p14"/>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a:lnSpc>
                <a:spcPct val="100000"/>
              </a:lnSpc>
              <a:spcBef>
                <a:spcPts val="0"/>
              </a:spcBef>
              <a:spcAft>
                <a:spcPts val="0"/>
              </a:spcAft>
              <a:buClr>
                <a:srgbClr val="000000"/>
              </a:buClr>
              <a:buSzPts val="1100"/>
              <a:buFont typeface="Arial"/>
              <a:buNone/>
              <a:defRPr sz="1200" b="0" i="0" u="none" strike="noStrike" cap="none">
                <a:solidFill>
                  <a:srgbClr val="888888"/>
                </a:solidFill>
                <a:latin typeface="Calibri"/>
                <a:ea typeface="Calibri"/>
                <a:cs typeface="Calibri"/>
                <a:sym typeface="Calibri"/>
              </a:defRPr>
            </a:lvl1pPr>
            <a:lvl2pPr marR="0" lvl="1"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100"/>
              <a:buFont typeface="Arial"/>
              <a:buNone/>
              <a:defRPr sz="1867"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32252178"/>
      </p:ext>
    </p:extLst>
  </p:cSld>
  <p:clrMap bg1="lt1" tx1="dk1" bg2="dk2" tx2="lt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133" name="Google Shape;133;p26"/>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34" name="Google Shape;134;p26"/>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35" name="Google Shape;135;p26"/>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1200" b="0" i="0" u="none" strike="noStrike" cap="none">
                <a:solidFill>
                  <a:srgbClr val="888888"/>
                </a:solidFill>
                <a:latin typeface="Calibri"/>
                <a:ea typeface="Calibri"/>
                <a:cs typeface="Calibri"/>
                <a:sym typeface="Calibri"/>
              </a:defRPr>
            </a:lvl1pPr>
            <a:lvl2pPr marR="0" lvl="1" algn="l">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36" name="Google Shape;136;p26"/>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1200" b="0" i="0" u="none" strike="noStrike" cap="none">
                <a:solidFill>
                  <a:srgbClr val="888888"/>
                </a:solidFill>
                <a:latin typeface="Calibri"/>
                <a:ea typeface="Calibri"/>
                <a:cs typeface="Calibri"/>
                <a:sym typeface="Calibri"/>
              </a:defRPr>
            </a:lvl1pPr>
            <a:lvl2pPr marL="0" marR="0" lvl="1" indent="0" algn="r">
              <a:spcBef>
                <a:spcPts val="0"/>
              </a:spcBef>
              <a:buNone/>
              <a:defRPr sz="1200" b="0" i="0" u="none" strike="noStrike" cap="none">
                <a:solidFill>
                  <a:srgbClr val="888888"/>
                </a:solidFill>
                <a:latin typeface="Calibri"/>
                <a:ea typeface="Calibri"/>
                <a:cs typeface="Calibri"/>
                <a:sym typeface="Calibri"/>
              </a:defRPr>
            </a:lvl2pPr>
            <a:lvl3pPr marL="0" marR="0" lvl="2" indent="0" algn="r">
              <a:spcBef>
                <a:spcPts val="0"/>
              </a:spcBef>
              <a:buNone/>
              <a:defRPr sz="1200" b="0" i="0" u="none" strike="noStrike" cap="none">
                <a:solidFill>
                  <a:srgbClr val="888888"/>
                </a:solidFill>
                <a:latin typeface="Calibri"/>
                <a:ea typeface="Calibri"/>
                <a:cs typeface="Calibri"/>
                <a:sym typeface="Calibri"/>
              </a:defRPr>
            </a:lvl3pPr>
            <a:lvl4pPr marL="0" marR="0" lvl="3" indent="0" algn="r">
              <a:spcBef>
                <a:spcPts val="0"/>
              </a:spcBef>
              <a:buNone/>
              <a:defRPr sz="1200" b="0" i="0" u="none" strike="noStrike" cap="none">
                <a:solidFill>
                  <a:srgbClr val="888888"/>
                </a:solidFill>
                <a:latin typeface="Calibri"/>
                <a:ea typeface="Calibri"/>
                <a:cs typeface="Calibri"/>
                <a:sym typeface="Calibri"/>
              </a:defRPr>
            </a:lvl4pPr>
            <a:lvl5pPr marL="0" marR="0" lvl="4" indent="0" algn="r">
              <a:spcBef>
                <a:spcPts val="0"/>
              </a:spcBef>
              <a:buNone/>
              <a:defRPr sz="1200" b="0" i="0" u="none" strike="noStrike" cap="none">
                <a:solidFill>
                  <a:srgbClr val="888888"/>
                </a:solidFill>
                <a:latin typeface="Calibri"/>
                <a:ea typeface="Calibri"/>
                <a:cs typeface="Calibri"/>
                <a:sym typeface="Calibri"/>
              </a:defRPr>
            </a:lvl5pPr>
            <a:lvl6pPr marL="0" marR="0" lvl="5" indent="0" algn="r">
              <a:spcBef>
                <a:spcPts val="0"/>
              </a:spcBef>
              <a:buNone/>
              <a:defRPr sz="1200" b="0" i="0" u="none" strike="noStrike" cap="none">
                <a:solidFill>
                  <a:srgbClr val="888888"/>
                </a:solidFill>
                <a:latin typeface="Calibri"/>
                <a:ea typeface="Calibri"/>
                <a:cs typeface="Calibri"/>
                <a:sym typeface="Calibri"/>
              </a:defRPr>
            </a:lvl6pPr>
            <a:lvl7pPr marL="0" marR="0" lvl="6" indent="0" algn="r">
              <a:spcBef>
                <a:spcPts val="0"/>
              </a:spcBef>
              <a:buNone/>
              <a:defRPr sz="1200" b="0" i="0" u="none" strike="noStrike" cap="none">
                <a:solidFill>
                  <a:srgbClr val="888888"/>
                </a:solidFill>
                <a:latin typeface="Calibri"/>
                <a:ea typeface="Calibri"/>
                <a:cs typeface="Calibri"/>
                <a:sym typeface="Calibri"/>
              </a:defRPr>
            </a:lvl7pPr>
            <a:lvl8pPr marL="0" marR="0" lvl="7" indent="0" algn="r">
              <a:spcBef>
                <a:spcPts val="0"/>
              </a:spcBef>
              <a:buNone/>
              <a:defRPr sz="1200" b="0" i="0" u="none" strike="noStrike" cap="none">
                <a:solidFill>
                  <a:srgbClr val="888888"/>
                </a:solidFill>
                <a:latin typeface="Calibri"/>
                <a:ea typeface="Calibri"/>
                <a:cs typeface="Calibri"/>
                <a:sym typeface="Calibri"/>
              </a:defRPr>
            </a:lvl8pPr>
            <a:lvl9pPr marL="0" marR="0" lvl="8" indent="0" algn="r">
              <a:spcBef>
                <a:spcPts val="0"/>
              </a:spcBef>
              <a:buNone/>
              <a:defRPr sz="1200" b="0" i="0" u="none" strike="noStrike" cap="none">
                <a:solidFill>
                  <a:srgbClr val="888888"/>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32617611"/>
      </p:ext>
    </p:extLst>
  </p:cSld>
  <p:clrMap bg1="lt1" tx1="dk1" bg2="dk2" tx2="lt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2.xml"/><Relationship Id="rId4" Type="http://schemas.openxmlformats.org/officeDocument/2006/relationships/image" Target="../media/image17.jpe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32.xml"/><Relationship Id="rId1" Type="http://schemas.openxmlformats.org/officeDocument/2006/relationships/themeOverride" Target="../theme/themeOverride1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03.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79.xml"/></Relationships>
</file>

<file path=ppt/slides/_rels/slide104.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79.xml"/></Relationships>
</file>

<file path=ppt/slides/_rels/slide105.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79.xml"/></Relationships>
</file>

<file path=ppt/slides/_rels/slide106.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9.xml"/></Relationships>
</file>

<file path=ppt/slides/_rels/slide107.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9.xml"/></Relationships>
</file>

<file path=ppt/slides/_rels/slide108.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7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2.xml"/></Relationships>
</file>

<file path=ppt/slides/_rels/slide1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33.xml"/><Relationship Id="rId1" Type="http://schemas.openxmlformats.org/officeDocument/2006/relationships/themeOverride" Target="../theme/themeOverride1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11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9.xml"/></Relationships>
</file>

<file path=ppt/slides/_rels/slide11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30.xml"/></Relationships>
</file>

<file path=ppt/slides/_rels/slide116.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144.xml"/></Relationships>
</file>

<file path=ppt/slides/_rels/slide11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45.xml"/></Relationships>
</file>

<file path=ppt/slides/_rels/slide11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143.xml"/></Relationships>
</file>

<file path=ppt/slides/_rels/slide11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46.xml"/></Relationships>
</file>

<file path=ppt/slides/_rels/slide12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79.xml"/><Relationship Id="rId1" Type="http://schemas.openxmlformats.org/officeDocument/2006/relationships/video" Target="https://www.youtube.com/embed/YfVlfgGF6Ds?feature=oembed" TargetMode="External"/><Relationship Id="rId4" Type="http://schemas.openxmlformats.org/officeDocument/2006/relationships/image" Target="../media/image102.jpeg"/></Relationships>
</file>

<file path=ppt/slides/_rels/slide1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79.xml"/><Relationship Id="rId1" Type="http://schemas.openxmlformats.org/officeDocument/2006/relationships/video" Target="https://www.youtube.com/embed/RpGqwTNuHMY?feature=oembed" TargetMode="External"/><Relationship Id="rId4" Type="http://schemas.openxmlformats.org/officeDocument/2006/relationships/image" Target="../media/image103.jpeg"/></Relationships>
</file>

<file path=ppt/slides/_rels/slide122.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9.xml"/></Relationships>
</file>

<file path=ppt/slides/_rels/slide1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57.xml"/><Relationship Id="rId4" Type="http://schemas.openxmlformats.org/officeDocument/2006/relationships/image" Target="../media/image21.png"/></Relationships>
</file>

<file path=ppt/slides/_rels/slide1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57.xml"/><Relationship Id="rId4" Type="http://schemas.openxmlformats.org/officeDocument/2006/relationships/image" Target="../media/image23.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57.xml"/><Relationship Id="rId4" Type="http://schemas.openxmlformats.org/officeDocument/2006/relationships/image" Target="../media/image25.pn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2.xml.rels><?xml version="1.0" encoding="UTF-8" standalone="yes"?>
<Relationships xmlns="http://schemas.openxmlformats.org/package/2006/relationships"><Relationship Id="rId3" Type="http://schemas.openxmlformats.org/officeDocument/2006/relationships/hyperlink" Target="mailto:Nichole.Abernathy@adhe.edu"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 Id="rId4" Type="http://schemas.openxmlformats.org/officeDocument/2006/relationships/hyperlink" Target="https://www.adhe.edu/about-adhe/coordinating-board/board-presentation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57.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5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57.xml"/><Relationship Id="rId4" Type="http://schemas.openxmlformats.org/officeDocument/2006/relationships/image" Target="../media/image27.jp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5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57.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46.xml"/><Relationship Id="rId4" Type="http://schemas.openxmlformats.org/officeDocument/2006/relationships/image" Target="../media/image31.jp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57.xml"/><Relationship Id="rId5" Type="http://schemas.openxmlformats.org/officeDocument/2006/relationships/image" Target="../media/image33.jp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46.xml"/><Relationship Id="rId4" Type="http://schemas.openxmlformats.org/officeDocument/2006/relationships/image" Target="../media/image34.jp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57.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48.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57.xml"/><Relationship Id="rId6" Type="http://schemas.openxmlformats.org/officeDocument/2006/relationships/image" Target="../media/image41.jpg"/><Relationship Id="rId5" Type="http://schemas.openxmlformats.org/officeDocument/2006/relationships/image" Target="../media/image40.jpg"/><Relationship Id="rId4" Type="http://schemas.openxmlformats.org/officeDocument/2006/relationships/image" Target="../media/image39.jp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57.xml"/><Relationship Id="rId5" Type="http://schemas.openxmlformats.org/officeDocument/2006/relationships/image" Target="../media/image42.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5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57.xml"/><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57.xml"/><Relationship Id="rId4" Type="http://schemas.openxmlformats.org/officeDocument/2006/relationships/image" Target="../media/image46.jp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5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57.xml"/><Relationship Id="rId5" Type="http://schemas.openxmlformats.org/officeDocument/2006/relationships/hyperlink" Target="https://www.agfc.com/education/collegiate-school-of-conservation-leadership/" TargetMode="External"/><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59.xml"/><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46.xml"/><Relationship Id="rId5" Type="http://schemas.openxmlformats.org/officeDocument/2006/relationships/image" Target="../media/image50.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157.xml"/><Relationship Id="rId4" Type="http://schemas.openxmlformats.org/officeDocument/2006/relationships/image" Target="../media/image51.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159.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159.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152.xml"/><Relationship Id="rId5" Type="http://schemas.openxmlformats.org/officeDocument/2006/relationships/image" Target="../media/image56.png"/><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170.xml"/><Relationship Id="rId6" Type="http://schemas.openxmlformats.org/officeDocument/2006/relationships/image" Target="../media/image60.jpg"/><Relationship Id="rId5" Type="http://schemas.openxmlformats.org/officeDocument/2006/relationships/image" Target="../media/image59.jpg"/><Relationship Id="rId4" Type="http://schemas.openxmlformats.org/officeDocument/2006/relationships/image" Target="../media/image5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15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https://afsawards.awardsplatform.co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157.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57.xml"/><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148.xml"/><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4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79.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5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5.xml"/><Relationship Id="rId4" Type="http://schemas.openxmlformats.org/officeDocument/2006/relationships/chart" Target="../charts/chart3.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5.xml"/><Relationship Id="rId4" Type="http://schemas.openxmlformats.org/officeDocument/2006/relationships/chart" Target="../charts/chart7.xml"/></Relationships>
</file>

<file path=ppt/slides/_rels/slide5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5.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2.xml"/></Relationships>
</file>

<file path=ppt/slides/_rels/slide6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6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2.xml"/></Relationships>
</file>

<file path=ppt/slides/_rels/slide6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05.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0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0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1.xml"/><Relationship Id="rId5" Type="http://schemas.openxmlformats.org/officeDocument/2006/relationships/image" Target="../media/image12.jpe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32.xml"/><Relationship Id="rId1" Type="http://schemas.openxmlformats.org/officeDocument/2006/relationships/themeOverride" Target="../theme/themeOverride12.xml"/></Relationships>
</file>

<file path=ppt/slides/_rels/slide81.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79.xml"/></Relationships>
</file>

<file path=ppt/slides/_rels/slide82.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79.xml"/></Relationships>
</file>

<file path=ppt/slides/_rels/slide83.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79.xml"/></Relationships>
</file>

<file path=ppt/slides/_rels/slide84.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79.xml"/></Relationships>
</file>

<file path=ppt/slides/_rels/slide85.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Layout" Target="../slideLayouts/slideLayout79.xml"/></Relationships>
</file>

<file path=ppt/slides/_rels/slide86.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7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33.xml"/><Relationship Id="rId1" Type="http://schemas.openxmlformats.org/officeDocument/2006/relationships/themeOverride" Target="../theme/themeOverride1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1.xml"/><Relationship Id="rId4" Type="http://schemas.openxmlformats.org/officeDocument/2006/relationships/image" Target="../media/image14.jpeg"/></Relationships>
</file>

<file path=ppt/slides/_rels/slide90.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Layout" Target="../slideLayouts/slideLayout79.xml"/></Relationships>
</file>

<file path=ppt/slides/_rels/slide91.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79.xml"/></Relationships>
</file>

<file path=ppt/slides/_rels/slide92.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Layout" Target="../slideLayouts/slideLayout79.xml"/></Relationships>
</file>

<file path=ppt/slides/_rels/slide93.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79.xml"/></Relationships>
</file>

<file path=ppt/slides/_rels/slide94.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79.xml"/></Relationships>
</file>

<file path=ppt/slides/_rels/slide95.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Layout" Target="../slideLayouts/slideLayout79.xml"/></Relationships>
</file>

<file path=ppt/slides/_rels/slide96.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Layout" Target="../slideLayouts/slideLayout79.xml"/></Relationships>
</file>

<file path=ppt/slides/_rels/slide97.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79.xml"/></Relationships>
</file>

<file path=ppt/slides/_rels/slide98.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79.xml"/></Relationships>
</file>

<file path=ppt/slides/_rels/slide99.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5BCABC3-1601-3CA4-C4E8-5EB15D59505A}"/>
              </a:ext>
            </a:extLst>
          </p:cNvPr>
          <p:cNvGrpSpPr>
            <a:grpSpLocks noGrp="1" noUngrp="1" noRot="1" noChangeAspect="1" noMove="1" noResize="1"/>
          </p:cNvGrpSpPr>
          <p:nvPr/>
        </p:nvGrpSpPr>
        <p:grpSpPr>
          <a:xfrm>
            <a:off x="958369" y="369528"/>
            <a:ext cx="2060902" cy="1862204"/>
            <a:chOff x="1850735" y="3352487"/>
            <a:chExt cx="2872315" cy="2595386"/>
          </a:xfrm>
        </p:grpSpPr>
        <p:sp>
          <p:nvSpPr>
            <p:cNvPr id="12" name="Hexagon 11">
              <a:extLst>
                <a:ext uri="{FF2B5EF4-FFF2-40B4-BE49-F238E27FC236}">
                  <a16:creationId xmlns:a16="http://schemas.microsoft.com/office/drawing/2014/main" id="{CC70964D-7928-67AB-BDD7-230E7690CA5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Logo, company name&#10;&#10;Description automatically generated">
              <a:extLst>
                <a:ext uri="{FF2B5EF4-FFF2-40B4-BE49-F238E27FC236}">
                  <a16:creationId xmlns:a16="http://schemas.microsoft.com/office/drawing/2014/main" id="{6E17D300-6762-40FE-C323-44F9BC085AFE}"/>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15" name="Text Placeholder 8">
            <a:extLst>
              <a:ext uri="{FF2B5EF4-FFF2-40B4-BE49-F238E27FC236}">
                <a16:creationId xmlns:a16="http://schemas.microsoft.com/office/drawing/2014/main" id="{F35203C7-E7FB-5045-0F9C-FBD8865C4E1D}"/>
              </a:ext>
            </a:extLst>
          </p:cNvPr>
          <p:cNvSpPr txBox="1">
            <a:spLocks noGrp="1" noRot="1" noMove="1" noResize="1" noEditPoints="1" noAdjustHandles="1" noChangeArrowheads="1" noChangeShapeType="1"/>
          </p:cNvSpPr>
          <p:nvPr/>
        </p:nvSpPr>
        <p:spPr>
          <a:xfrm>
            <a:off x="1906621" y="2361218"/>
            <a:ext cx="10085176" cy="4224408"/>
          </a:xfrm>
          <a:prstGeom prst="rect">
            <a:avLst/>
          </a:prstGeom>
        </p:spPr>
        <p:txBody>
          <a:bodyPr>
            <a:normAutofit/>
          </a:bodyPr>
          <a:lst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3F3F3F"/>
              </a:buClr>
              <a:buSzTx/>
              <a:buFont typeface="Arial" panose="020B0604020202020204" pitchFamily="34" charset="0"/>
              <a:buChar char="•"/>
              <a:tabLst/>
              <a:defRPr/>
            </a:pPr>
            <a:endParaRPr kumimoji="0" lang="da-DK"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30B7DBB-1A14-9AEC-026A-31BBB68401B8}"/>
              </a:ext>
            </a:extLst>
          </p:cNvPr>
          <p:cNvSpPr txBox="1"/>
          <p:nvPr/>
        </p:nvSpPr>
        <p:spPr>
          <a:xfrm>
            <a:off x="1988819" y="2231732"/>
            <a:ext cx="8465819" cy="4401205"/>
          </a:xfrm>
          <a:prstGeom prst="rect">
            <a:avLst/>
          </a:prstGeom>
          <a:solidFill>
            <a:schemeClr val="bg1">
              <a:lumMod val="9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002060"/>
                </a:solidFill>
                <a:effectLst/>
                <a:uLnTx/>
                <a:uFillTx/>
                <a:latin typeface="Times New Roman"/>
                <a:ea typeface="+mn-ea"/>
                <a:cs typeface="+mn-cs"/>
              </a:rPr>
              <a:t>REGULAR MEETING OF THE </a:t>
            </a:r>
            <a:br>
              <a:rPr kumimoji="0" lang="en-US" sz="4000" b="0" i="0" u="none" strike="noStrike" kern="1200" cap="none" spc="0" normalizeH="0" baseline="0" noProof="0">
                <a:ln>
                  <a:noFill/>
                </a:ln>
                <a:solidFill>
                  <a:srgbClr val="002060"/>
                </a:solidFill>
                <a:effectLst/>
                <a:uLnTx/>
                <a:uFillTx/>
                <a:latin typeface="Times New Roman"/>
                <a:ea typeface="+mn-ea"/>
                <a:cs typeface="+mn-cs"/>
              </a:rPr>
            </a:br>
            <a:r>
              <a:rPr kumimoji="0" lang="en-US" sz="4000" b="0" i="0" u="none" strike="noStrike" kern="1200" cap="none" spc="0" normalizeH="0" baseline="0" noProof="0">
                <a:ln>
                  <a:noFill/>
                </a:ln>
                <a:solidFill>
                  <a:srgbClr val="002060"/>
                </a:solidFill>
                <a:effectLst/>
                <a:uLnTx/>
                <a:uFillTx/>
                <a:latin typeface="Times New Roman"/>
                <a:ea typeface="+mn-ea"/>
                <a:cs typeface="+mn-cs"/>
              </a:rPr>
              <a:t>ARKANSAS HIGHER EDUCATION </a:t>
            </a:r>
            <a:br>
              <a:rPr kumimoji="0" lang="en-US" sz="4000" b="0" i="0" u="none" strike="noStrike" kern="1200" cap="none" spc="0" normalizeH="0" baseline="0" noProof="0">
                <a:ln>
                  <a:noFill/>
                </a:ln>
                <a:solidFill>
                  <a:srgbClr val="002060"/>
                </a:solidFill>
                <a:effectLst/>
                <a:uLnTx/>
                <a:uFillTx/>
                <a:latin typeface="Times New Roman"/>
                <a:ea typeface="+mn-ea"/>
                <a:cs typeface="+mn-cs"/>
              </a:rPr>
            </a:br>
            <a:r>
              <a:rPr kumimoji="0" lang="en-US" sz="4000" b="0" i="0" u="none" strike="noStrike" kern="1200" cap="none" spc="0" normalizeH="0" baseline="0" noProof="0">
                <a:ln>
                  <a:noFill/>
                </a:ln>
                <a:solidFill>
                  <a:srgbClr val="002060"/>
                </a:solidFill>
                <a:effectLst/>
                <a:uLnTx/>
                <a:uFillTx/>
                <a:latin typeface="Times New Roman"/>
                <a:ea typeface="+mn-ea"/>
                <a:cs typeface="+mn-cs"/>
              </a:rPr>
              <a:t>COORDINATING BOARD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002060"/>
              </a:solidFill>
              <a:effectLst/>
              <a:uLnTx/>
              <a:uFillTx/>
              <a:latin typeface="Times New Roman"/>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002060"/>
              </a:solidFill>
              <a:effectLst/>
              <a:uLnTx/>
              <a:uFillTx/>
              <a:latin typeface="Times New Roman"/>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a:solidFill>
                  <a:srgbClr val="002060"/>
                </a:solidFill>
                <a:latin typeface="Times New Roman"/>
              </a:rPr>
              <a:t>July</a:t>
            </a:r>
            <a:r>
              <a:rPr kumimoji="0" lang="en-US" sz="4000" b="0" i="0" u="none" strike="noStrike" kern="1200" cap="none" spc="0" normalizeH="0" baseline="0" noProof="0">
                <a:ln>
                  <a:noFill/>
                </a:ln>
                <a:solidFill>
                  <a:srgbClr val="002060"/>
                </a:solidFill>
                <a:effectLst/>
                <a:uLnTx/>
                <a:uFillTx/>
                <a:latin typeface="Times New Roman"/>
                <a:ea typeface="+mn-ea"/>
                <a:cs typeface="+mn-cs"/>
              </a:rPr>
              <a:t> 24, 2026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a:ln>
                <a:noFill/>
              </a:ln>
              <a:solidFill>
                <a:srgbClr val="002060"/>
              </a:solidFill>
              <a:effectLst/>
              <a:uLnTx/>
              <a:uFillTx/>
              <a:latin typeface="Times New Roman"/>
              <a:ea typeface="+mn-ea"/>
              <a:cs typeface="+mn-cs"/>
            </a:endParaRPr>
          </a:p>
        </p:txBody>
      </p:sp>
    </p:spTree>
    <p:extLst>
      <p:ext uri="{BB962C8B-B14F-4D97-AF65-F5344CB8AC3E}">
        <p14:creationId xmlns:p14="http://schemas.microsoft.com/office/powerpoint/2010/main" val="2787477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08923"/>
          </a:xfrm>
          <a:solidFill>
            <a:srgbClr val="C00000"/>
          </a:solidFill>
          <a:ln>
            <a:solidFill>
              <a:srgbClr val="C00000"/>
            </a:solidFill>
          </a:ln>
        </p:spPr>
        <p:txBody>
          <a:bodyPr>
            <a:normAutofit/>
          </a:bodyPr>
          <a:lstStyle/>
          <a:p>
            <a:pPr algn="ctr"/>
            <a:r>
              <a:rPr lang="en-US" sz="3300"/>
              <a:t>New DHE Staff</a:t>
            </a:r>
          </a:p>
        </p:txBody>
      </p:sp>
      <p:sp>
        <p:nvSpPr>
          <p:cNvPr id="7" name="Content Placeholder 2"/>
          <p:cNvSpPr txBox="1">
            <a:spLocks/>
          </p:cNvSpPr>
          <p:nvPr/>
        </p:nvSpPr>
        <p:spPr>
          <a:xfrm>
            <a:off x="5085271" y="5136870"/>
            <a:ext cx="2427930" cy="63428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lang="en-US" sz="1600" b="1" kern="1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Larissa Agbor-Nkongho</a:t>
            </a:r>
            <a:endParaRPr kumimoji="0" lang="en-US" sz="1600" b="1"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kumimoji="0" lang="en-US" sz="1200" b="0" i="0" u="none" strike="noStrike" kern="1400" cap="none" spc="0" normalizeH="0" baseline="0" noProof="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EngageAR</a:t>
            </a:r>
            <a:r>
              <a:rPr kumimoji="0" lang="en-US" sz="1200" b="0"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Program Coordinator</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Content Placeholder 2"/>
          <p:cNvSpPr txBox="1">
            <a:spLocks/>
          </p:cNvSpPr>
          <p:nvPr/>
        </p:nvSpPr>
        <p:spPr>
          <a:xfrm>
            <a:off x="1339509" y="5136870"/>
            <a:ext cx="2555464" cy="94886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kumimoji="0" lang="en-US" sz="1600" b="1"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Briana Robinson</a:t>
            </a:r>
          </a:p>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kumimoji="0" lang="en-US" sz="1200" b="0"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Financial Aid Intern</a:t>
            </a:r>
          </a:p>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endParaRPr kumimoji="0" lang="en-US" sz="1200" b="0"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Picture 3" descr="Briana Robinson picture">
            <a:extLst>
              <a:ext uri="{FF2B5EF4-FFF2-40B4-BE49-F238E27FC236}">
                <a16:creationId xmlns:a16="http://schemas.microsoft.com/office/drawing/2014/main" id="{E7E9150B-9303-63C7-7A6B-A8B37F892C93}"/>
              </a:ext>
            </a:extLst>
          </p:cNvPr>
          <p:cNvPicPr>
            <a:picLocks noChangeAspect="1"/>
          </p:cNvPicPr>
          <p:nvPr/>
        </p:nvPicPr>
        <p:blipFill>
          <a:blip r:embed="rId2"/>
          <a:stretch>
            <a:fillRect/>
          </a:stretch>
        </p:blipFill>
        <p:spPr>
          <a:xfrm>
            <a:off x="1339509" y="1403817"/>
            <a:ext cx="2765973" cy="3458311"/>
          </a:xfrm>
          <a:prstGeom prst="rect">
            <a:avLst/>
          </a:prstGeom>
        </p:spPr>
      </p:pic>
      <p:pic>
        <p:nvPicPr>
          <p:cNvPr id="5" name="Picture 4" descr="Larissa Agbor-Nkongho picture">
            <a:extLst>
              <a:ext uri="{FF2B5EF4-FFF2-40B4-BE49-F238E27FC236}">
                <a16:creationId xmlns:a16="http://schemas.microsoft.com/office/drawing/2014/main" id="{063E81E9-BBD2-24EE-6C70-64FAEF14C354}"/>
              </a:ext>
            </a:extLst>
          </p:cNvPr>
          <p:cNvPicPr>
            <a:picLocks noChangeAspect="1"/>
          </p:cNvPicPr>
          <p:nvPr/>
        </p:nvPicPr>
        <p:blipFill>
          <a:blip r:embed="rId3"/>
          <a:stretch>
            <a:fillRect/>
          </a:stretch>
        </p:blipFill>
        <p:spPr>
          <a:xfrm>
            <a:off x="5085271" y="1403817"/>
            <a:ext cx="2765973" cy="3458142"/>
          </a:xfrm>
          <a:prstGeom prst="rect">
            <a:avLst/>
          </a:prstGeom>
        </p:spPr>
      </p:pic>
      <p:sp>
        <p:nvSpPr>
          <p:cNvPr id="8" name="Content Placeholder 2">
            <a:extLst>
              <a:ext uri="{FF2B5EF4-FFF2-40B4-BE49-F238E27FC236}">
                <a16:creationId xmlns:a16="http://schemas.microsoft.com/office/drawing/2014/main" id="{7AD0BFDD-CA15-05E2-EFD4-A708B22B99E3}"/>
              </a:ext>
            </a:extLst>
          </p:cNvPr>
          <p:cNvSpPr txBox="1">
            <a:spLocks/>
          </p:cNvSpPr>
          <p:nvPr/>
        </p:nvSpPr>
        <p:spPr>
          <a:xfrm>
            <a:off x="8952170" y="5136870"/>
            <a:ext cx="2427930" cy="634283"/>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lang="en-US" sz="1600" b="1" kern="140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Carlos Mendoza</a:t>
            </a:r>
            <a:endParaRPr kumimoji="0" lang="en-US" sz="1600" b="1"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kumimoji="0" lang="en-US" sz="1200" b="0" i="0" u="none" strike="noStrike" kern="1400" cap="none" spc="0" normalizeH="0" baseline="0" noProof="0" err="1">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EngageAR</a:t>
            </a:r>
            <a:r>
              <a:rPr kumimoji="0" lang="en-US" sz="1200" b="0"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Program Coordinator</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C78986DE-7BFB-D8E8-BCC4-040B9255DE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4900" y="1432959"/>
            <a:ext cx="2742664" cy="3429000"/>
          </a:xfrm>
          <a:prstGeom prst="rect">
            <a:avLst/>
          </a:prstGeom>
        </p:spPr>
      </p:pic>
    </p:spTree>
    <p:extLst>
      <p:ext uri="{BB962C8B-B14F-4D97-AF65-F5344CB8AC3E}">
        <p14:creationId xmlns:p14="http://schemas.microsoft.com/office/powerpoint/2010/main" val="7292605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44DE8-8558-C058-ED99-78AE58A099F3}"/>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89671260-5896-5032-2CD9-569E3CF80255}"/>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9C4B499D-A0E3-8B5F-8DB9-610AA26C16FB}"/>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35778909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3"/>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6286500" y="2042237"/>
            <a:ext cx="5262941" cy="1147968"/>
          </a:xfrm>
        </p:spPr>
        <p:txBody>
          <a:bodyPr>
            <a:normAutofit/>
          </a:bodyPr>
          <a:lstStyle/>
          <a:p>
            <a:pPr algn="r"/>
            <a:r>
              <a:rPr lang="en-US" sz="2800" b="0"/>
              <a:t>Nick Fuller</a:t>
            </a:r>
            <a:br>
              <a:rPr lang="en-US" sz="2800" b="0"/>
            </a:br>
            <a:r>
              <a:rPr lang="en-US" sz="2800" b="0"/>
              <a:t>Assistant Commissioner</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3746342" y="3667796"/>
            <a:ext cx="8293258" cy="2339304"/>
          </a:xfrm>
        </p:spPr>
        <p:txBody>
          <a:bodyPr/>
          <a:lstStyle/>
          <a:p>
            <a:pPr algn="ctr"/>
            <a:r>
              <a:rPr lang="en-US" sz="4000" b="1"/>
              <a:t>AGENDA ITEM NO. 9:</a:t>
            </a:r>
            <a:br>
              <a:rPr lang="en-US" sz="4000" b="1"/>
            </a:br>
            <a:r>
              <a:rPr lang="en-US" sz="4000" b="1"/>
              <a:t>OPERATING RECOMMENDATIONS FOR THE 2027-28 FISCAL YEAR</a:t>
            </a:r>
          </a:p>
        </p:txBody>
      </p:sp>
    </p:spTree>
    <p:extLst>
      <p:ext uri="{BB962C8B-B14F-4D97-AF65-F5344CB8AC3E}">
        <p14:creationId xmlns:p14="http://schemas.microsoft.com/office/powerpoint/2010/main" val="3482282064"/>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ADHE Recommendation</a:t>
            </a:r>
          </a:p>
        </p:txBody>
      </p:sp>
      <p:sp>
        <p:nvSpPr>
          <p:cNvPr id="7" name="Content Placeholder 6">
            <a:extLst>
              <a:ext uri="{FF2B5EF4-FFF2-40B4-BE49-F238E27FC236}">
                <a16:creationId xmlns:a16="http://schemas.microsoft.com/office/drawing/2014/main" id="{8FC39CE9-3F7F-8DA0-F9F5-CE6141ADAE7F}"/>
              </a:ext>
            </a:extLst>
          </p:cNvPr>
          <p:cNvSpPr>
            <a:spLocks noGrp="1"/>
          </p:cNvSpPr>
          <p:nvPr>
            <p:ph idx="1"/>
          </p:nvPr>
        </p:nvSpPr>
        <p:spPr/>
        <p:txBody>
          <a:bodyPr>
            <a:normAutofit/>
          </a:bodyPr>
          <a:lstStyle/>
          <a:p>
            <a:pPr>
              <a:tabLst>
                <a:tab pos="168275" algn="l"/>
              </a:tabLst>
            </a:pPr>
            <a:r>
              <a:rPr lang="en-US" sz="2800"/>
              <a:t>Recommendations for State Operating levels are based on Productivity Funding Recommendations as well as current estimates for EETF and WF2000 funding. </a:t>
            </a:r>
          </a:p>
          <a:p>
            <a:pPr>
              <a:tabLst>
                <a:tab pos="168275" algn="l"/>
              </a:tabLst>
            </a:pPr>
            <a:r>
              <a:rPr lang="en-US" sz="2800"/>
              <a:t>Non-Formula recommendations are based on a 3.6% continuing level increase as well as any program enhancement requests submitted by the institutions after review by ADHE staff.</a:t>
            </a:r>
            <a:endParaRPr lang="en-US" sz="2800">
              <a:latin typeface="Times New Roman" pitchFamily="18" charset="0"/>
              <a:cs typeface="Times New Roman" pitchFamily="18" charset="0"/>
            </a:endParaRPr>
          </a:p>
          <a:p>
            <a:pPr>
              <a:spcBef>
                <a:spcPts val="1800"/>
              </a:spcBef>
            </a:pPr>
            <a:r>
              <a:rPr lang="en-US" sz="2800"/>
              <a:t>ADHE is recommending an additional 5% spending authority increase to the funding recommendations within the productivity model to account for any fluctuations with the forecast for special revenues that are included in the State appropriations.</a:t>
            </a:r>
          </a:p>
          <a:p>
            <a:endParaRPr lang="en-US"/>
          </a:p>
        </p:txBody>
      </p:sp>
    </p:spTree>
    <p:extLst>
      <p:ext uri="{BB962C8B-B14F-4D97-AF65-F5344CB8AC3E}">
        <p14:creationId xmlns:p14="http://schemas.microsoft.com/office/powerpoint/2010/main" val="36227902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Operating Recommendations</a:t>
            </a:r>
          </a:p>
        </p:txBody>
      </p:sp>
      <p:pic>
        <p:nvPicPr>
          <p:cNvPr id="2" name="Picture 1">
            <a:extLst>
              <a:ext uri="{FF2B5EF4-FFF2-40B4-BE49-F238E27FC236}">
                <a16:creationId xmlns:a16="http://schemas.microsoft.com/office/drawing/2014/main" id="{B2112784-C283-8ED2-2035-E86C684B6809}"/>
              </a:ext>
            </a:extLst>
          </p:cNvPr>
          <p:cNvPicPr>
            <a:picLocks noChangeAspect="1"/>
          </p:cNvPicPr>
          <p:nvPr/>
        </p:nvPicPr>
        <p:blipFill>
          <a:blip r:embed="rId2"/>
          <a:stretch>
            <a:fillRect/>
          </a:stretch>
        </p:blipFill>
        <p:spPr>
          <a:xfrm>
            <a:off x="1195387" y="1565275"/>
            <a:ext cx="9801225" cy="4743450"/>
          </a:xfrm>
          <a:prstGeom prst="rect">
            <a:avLst/>
          </a:prstGeom>
        </p:spPr>
      </p:pic>
    </p:spTree>
    <p:extLst>
      <p:ext uri="{BB962C8B-B14F-4D97-AF65-F5344CB8AC3E}">
        <p14:creationId xmlns:p14="http://schemas.microsoft.com/office/powerpoint/2010/main" val="18657224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Operating Recommendations</a:t>
            </a:r>
          </a:p>
        </p:txBody>
      </p:sp>
      <p:pic>
        <p:nvPicPr>
          <p:cNvPr id="3" name="Picture 2">
            <a:extLst>
              <a:ext uri="{FF2B5EF4-FFF2-40B4-BE49-F238E27FC236}">
                <a16:creationId xmlns:a16="http://schemas.microsoft.com/office/drawing/2014/main" id="{22FAECDF-E8AF-8CB2-B474-8938CBEF7F66}"/>
              </a:ext>
            </a:extLst>
          </p:cNvPr>
          <p:cNvPicPr>
            <a:picLocks noChangeAspect="1"/>
          </p:cNvPicPr>
          <p:nvPr/>
        </p:nvPicPr>
        <p:blipFill>
          <a:blip r:embed="rId2"/>
          <a:stretch>
            <a:fillRect/>
          </a:stretch>
        </p:blipFill>
        <p:spPr>
          <a:xfrm>
            <a:off x="119472" y="1673224"/>
            <a:ext cx="11953056" cy="4537075"/>
          </a:xfrm>
          <a:prstGeom prst="rect">
            <a:avLst/>
          </a:prstGeom>
        </p:spPr>
      </p:pic>
    </p:spTree>
    <p:extLst>
      <p:ext uri="{BB962C8B-B14F-4D97-AF65-F5344CB8AC3E}">
        <p14:creationId xmlns:p14="http://schemas.microsoft.com/office/powerpoint/2010/main" val="164708236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Operating Recommendations</a:t>
            </a:r>
          </a:p>
        </p:txBody>
      </p:sp>
      <p:pic>
        <p:nvPicPr>
          <p:cNvPr id="3" name="Picture 2">
            <a:extLst>
              <a:ext uri="{FF2B5EF4-FFF2-40B4-BE49-F238E27FC236}">
                <a16:creationId xmlns:a16="http://schemas.microsoft.com/office/drawing/2014/main" id="{1E2B7AE1-D0D6-3D82-3C1E-A390E9C3A8C6}"/>
              </a:ext>
            </a:extLst>
          </p:cNvPr>
          <p:cNvPicPr>
            <a:picLocks noChangeAspect="1"/>
          </p:cNvPicPr>
          <p:nvPr/>
        </p:nvPicPr>
        <p:blipFill>
          <a:blip r:embed="rId2"/>
          <a:stretch>
            <a:fillRect/>
          </a:stretch>
        </p:blipFill>
        <p:spPr>
          <a:xfrm>
            <a:off x="161752" y="1924050"/>
            <a:ext cx="11868496" cy="4070350"/>
          </a:xfrm>
          <a:prstGeom prst="rect">
            <a:avLst/>
          </a:prstGeom>
        </p:spPr>
      </p:pic>
    </p:spTree>
    <p:extLst>
      <p:ext uri="{BB962C8B-B14F-4D97-AF65-F5344CB8AC3E}">
        <p14:creationId xmlns:p14="http://schemas.microsoft.com/office/powerpoint/2010/main" val="33222751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Operating Recommendations</a:t>
            </a:r>
          </a:p>
        </p:txBody>
      </p:sp>
      <p:pic>
        <p:nvPicPr>
          <p:cNvPr id="3" name="Picture 2">
            <a:extLst>
              <a:ext uri="{FF2B5EF4-FFF2-40B4-BE49-F238E27FC236}">
                <a16:creationId xmlns:a16="http://schemas.microsoft.com/office/drawing/2014/main" id="{A8D1C690-7E1F-B09D-CF7A-287258FBB580}"/>
              </a:ext>
            </a:extLst>
          </p:cNvPr>
          <p:cNvPicPr>
            <a:picLocks noChangeAspect="1"/>
          </p:cNvPicPr>
          <p:nvPr/>
        </p:nvPicPr>
        <p:blipFill>
          <a:blip r:embed="rId2"/>
          <a:stretch>
            <a:fillRect/>
          </a:stretch>
        </p:blipFill>
        <p:spPr>
          <a:xfrm>
            <a:off x="172635" y="1916112"/>
            <a:ext cx="11846729" cy="4294188"/>
          </a:xfrm>
          <a:prstGeom prst="rect">
            <a:avLst/>
          </a:prstGeom>
        </p:spPr>
      </p:pic>
    </p:spTree>
    <p:extLst>
      <p:ext uri="{BB962C8B-B14F-4D97-AF65-F5344CB8AC3E}">
        <p14:creationId xmlns:p14="http://schemas.microsoft.com/office/powerpoint/2010/main" val="208697836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Operating Recommendations</a:t>
            </a:r>
          </a:p>
        </p:txBody>
      </p:sp>
      <p:pic>
        <p:nvPicPr>
          <p:cNvPr id="2" name="Picture 1">
            <a:extLst>
              <a:ext uri="{FF2B5EF4-FFF2-40B4-BE49-F238E27FC236}">
                <a16:creationId xmlns:a16="http://schemas.microsoft.com/office/drawing/2014/main" id="{EC16ABD7-136E-A5A6-5D1E-7F14F9ED0970}"/>
              </a:ext>
            </a:extLst>
          </p:cNvPr>
          <p:cNvPicPr>
            <a:picLocks noChangeAspect="1"/>
          </p:cNvPicPr>
          <p:nvPr/>
        </p:nvPicPr>
        <p:blipFill>
          <a:blip r:embed="rId2"/>
          <a:stretch>
            <a:fillRect/>
          </a:stretch>
        </p:blipFill>
        <p:spPr>
          <a:xfrm>
            <a:off x="100012" y="1506537"/>
            <a:ext cx="11991975" cy="5191125"/>
          </a:xfrm>
          <a:prstGeom prst="rect">
            <a:avLst/>
          </a:prstGeom>
        </p:spPr>
      </p:pic>
    </p:spTree>
    <p:extLst>
      <p:ext uri="{BB962C8B-B14F-4D97-AF65-F5344CB8AC3E}">
        <p14:creationId xmlns:p14="http://schemas.microsoft.com/office/powerpoint/2010/main" val="3939859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Operating Recommendations</a:t>
            </a:r>
          </a:p>
        </p:txBody>
      </p:sp>
      <p:pic>
        <p:nvPicPr>
          <p:cNvPr id="2" name="Picture 1">
            <a:extLst>
              <a:ext uri="{FF2B5EF4-FFF2-40B4-BE49-F238E27FC236}">
                <a16:creationId xmlns:a16="http://schemas.microsoft.com/office/drawing/2014/main" id="{1630B5F4-AC27-7CDD-1EBD-77231EC43229}"/>
              </a:ext>
            </a:extLst>
          </p:cNvPr>
          <p:cNvPicPr>
            <a:picLocks noChangeAspect="1"/>
          </p:cNvPicPr>
          <p:nvPr/>
        </p:nvPicPr>
        <p:blipFill>
          <a:blip r:embed="rId2"/>
          <a:stretch>
            <a:fillRect/>
          </a:stretch>
        </p:blipFill>
        <p:spPr>
          <a:xfrm>
            <a:off x="100012" y="2338387"/>
            <a:ext cx="11991975" cy="2714625"/>
          </a:xfrm>
          <a:prstGeom prst="rect">
            <a:avLst/>
          </a:prstGeom>
        </p:spPr>
      </p:pic>
    </p:spTree>
    <p:extLst>
      <p:ext uri="{BB962C8B-B14F-4D97-AF65-F5344CB8AC3E}">
        <p14:creationId xmlns:p14="http://schemas.microsoft.com/office/powerpoint/2010/main" val="14002047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7B5A5-9DC1-88F8-D831-B37058CDE04B}"/>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2DBD0C69-8EF5-620B-D017-8E140B1258D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87579D7A-17DD-CA6C-BB75-817E180CEFAD}"/>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425800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F9B72-26C3-DE77-4AE5-F3AA162B90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2F05C-A6E0-4DA7-BEAD-1B31AD63F650}"/>
              </a:ext>
            </a:extLst>
          </p:cNvPr>
          <p:cNvSpPr>
            <a:spLocks noGrp="1"/>
          </p:cNvSpPr>
          <p:nvPr>
            <p:ph type="title"/>
          </p:nvPr>
        </p:nvSpPr>
        <p:spPr>
          <a:xfrm>
            <a:off x="0" y="1"/>
            <a:ext cx="12192000" cy="908922"/>
          </a:xfrm>
          <a:solidFill>
            <a:srgbClr val="C00000"/>
          </a:solidFill>
          <a:ln>
            <a:solidFill>
              <a:srgbClr val="C00000"/>
            </a:solidFill>
          </a:ln>
        </p:spPr>
        <p:txBody>
          <a:bodyPr>
            <a:normAutofit/>
          </a:bodyPr>
          <a:lstStyle/>
          <a:p>
            <a:pPr algn="ctr"/>
            <a:r>
              <a:rPr lang="en-US" sz="3300"/>
              <a:t>DHE Staff Changes</a:t>
            </a:r>
          </a:p>
        </p:txBody>
      </p:sp>
      <p:sp>
        <p:nvSpPr>
          <p:cNvPr id="10" name="Content Placeholder 2">
            <a:extLst>
              <a:ext uri="{FF2B5EF4-FFF2-40B4-BE49-F238E27FC236}">
                <a16:creationId xmlns:a16="http://schemas.microsoft.com/office/drawing/2014/main" id="{A34B1F4A-8E08-2A54-11FD-6837077A0357}"/>
              </a:ext>
            </a:extLst>
          </p:cNvPr>
          <p:cNvSpPr txBox="1">
            <a:spLocks/>
          </p:cNvSpPr>
          <p:nvPr/>
        </p:nvSpPr>
        <p:spPr>
          <a:xfrm>
            <a:off x="4687731" y="4901395"/>
            <a:ext cx="2555464" cy="948864"/>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kumimoji="0" lang="en-US" sz="1600" b="1"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Dr. Tina Moore</a:t>
            </a:r>
          </a:p>
          <a:p>
            <a:pPr marL="0" marR="0" lvl="0" indent="0" algn="ctr" defTabSz="685800" rtl="0" eaLnBrk="1" fontAlgn="auto" latinLnBrk="0" hangingPunct="1">
              <a:lnSpc>
                <a:spcPct val="90000"/>
              </a:lnSpc>
              <a:spcBef>
                <a:spcPts val="0"/>
              </a:spcBef>
              <a:spcAft>
                <a:spcPts val="0"/>
              </a:spcAft>
              <a:buClrTx/>
              <a:buSzTx/>
              <a:buFont typeface="Arial" panose="020B0604020202020204" pitchFamily="34" charset="0"/>
              <a:buNone/>
              <a:tabLst>
                <a:tab pos="2057400" algn="ctr"/>
                <a:tab pos="4114800" algn="r"/>
              </a:tabLst>
              <a:defRPr/>
            </a:pPr>
            <a:r>
              <a:rPr kumimoji="0" lang="en-US" sz="1200" b="0" i="0" u="none" strike="noStrike" kern="1400" cap="none" spc="0" normalizeH="0" baseline="0" noProof="0">
                <a:ln>
                  <a:noFill/>
                </a:ln>
                <a:solidFill>
                  <a:srgbClr val="333333"/>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Assistant Commissioner of Workforce Development</a:t>
            </a:r>
          </a:p>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1026" name="Picture 2" descr="Tina Moore picture">
            <a:extLst>
              <a:ext uri="{FF2B5EF4-FFF2-40B4-BE49-F238E27FC236}">
                <a16:creationId xmlns:a16="http://schemas.microsoft.com/office/drawing/2014/main" id="{1B2E8FEC-037E-9F37-4084-0D8D464F4E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7731" y="1482173"/>
            <a:ext cx="2555464" cy="3195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39436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3"/>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6286500" y="2042237"/>
            <a:ext cx="5262941" cy="1147968"/>
          </a:xfrm>
        </p:spPr>
        <p:txBody>
          <a:bodyPr>
            <a:normAutofit/>
          </a:bodyPr>
          <a:lstStyle/>
          <a:p>
            <a:pPr algn="r"/>
            <a:r>
              <a:rPr lang="en-US" sz="2800" b="0"/>
              <a:t>Nick Fuller</a:t>
            </a:r>
            <a:br>
              <a:rPr lang="en-US" sz="2800" b="0"/>
            </a:br>
            <a:r>
              <a:rPr lang="en-US" sz="2800" b="0"/>
              <a:t>Assistant Commissioner</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3746342" y="3951798"/>
            <a:ext cx="8293258" cy="2055302"/>
          </a:xfrm>
        </p:spPr>
        <p:txBody>
          <a:bodyPr>
            <a:noAutofit/>
          </a:bodyPr>
          <a:lstStyle/>
          <a:p>
            <a:pPr algn="ctr"/>
            <a:r>
              <a:rPr lang="en-US" sz="4000" b="1"/>
              <a:t>AGENDA ITEM NO. 10:</a:t>
            </a:r>
            <a:br>
              <a:rPr lang="en-US" sz="4000" b="1"/>
            </a:br>
            <a:r>
              <a:rPr lang="en-US" sz="4000" b="1"/>
              <a:t>PERSONAL SERVICES RECOMMENDATIONS FOR THE 2027-29 BIENNIUM</a:t>
            </a:r>
          </a:p>
        </p:txBody>
      </p:sp>
    </p:spTree>
    <p:extLst>
      <p:ext uri="{BB962C8B-B14F-4D97-AF65-F5344CB8AC3E}">
        <p14:creationId xmlns:p14="http://schemas.microsoft.com/office/powerpoint/2010/main" val="1816766116"/>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Summary of Recommendations</a:t>
            </a:r>
          </a:p>
        </p:txBody>
      </p:sp>
      <p:sp>
        <p:nvSpPr>
          <p:cNvPr id="7" name="Content Placeholder 6">
            <a:extLst>
              <a:ext uri="{FF2B5EF4-FFF2-40B4-BE49-F238E27FC236}">
                <a16:creationId xmlns:a16="http://schemas.microsoft.com/office/drawing/2014/main" id="{8FC39CE9-3F7F-8DA0-F9F5-CE6141ADAE7F}"/>
              </a:ext>
            </a:extLst>
          </p:cNvPr>
          <p:cNvSpPr>
            <a:spLocks noGrp="1"/>
          </p:cNvSpPr>
          <p:nvPr>
            <p:ph idx="1"/>
          </p:nvPr>
        </p:nvSpPr>
        <p:spPr/>
        <p:txBody>
          <a:bodyPr>
            <a:normAutofit/>
          </a:bodyPr>
          <a:lstStyle/>
          <a:p>
            <a:pPr>
              <a:tabLst>
                <a:tab pos="168275" algn="l"/>
              </a:tabLst>
            </a:pPr>
            <a:r>
              <a:rPr lang="en-US" sz="2400"/>
              <a:t>Line-item maximum salary increases were considered this biennium, and all line-item maximums were adjusted by 3.6 percent per year.</a:t>
            </a:r>
          </a:p>
          <a:p>
            <a:pPr lvl="1">
              <a:tabLst>
                <a:tab pos="168275" algn="l"/>
              </a:tabLst>
            </a:pPr>
            <a:r>
              <a:rPr lang="en-US" kern="0">
                <a:solidFill>
                  <a:srgbClr val="000000"/>
                </a:solidFill>
              </a:rPr>
              <a:t>Salary recommendations for new positions were based on salaries for similar positions previously established at comparable institutions.</a:t>
            </a:r>
            <a:endParaRPr lang="en-US" kern="0">
              <a:solidFill>
                <a:srgbClr val="000000"/>
              </a:solidFill>
              <a:effectLst>
                <a:outerShdw blurRad="38100" dist="38100" dir="2700000" algn="tl">
                  <a:srgbClr val="000000">
                    <a:alpha val="43137"/>
                  </a:srgbClr>
                </a:outerShdw>
              </a:effectLst>
            </a:endParaRPr>
          </a:p>
          <a:p>
            <a:pPr>
              <a:tabLst>
                <a:tab pos="168275" algn="l"/>
              </a:tabLst>
            </a:pPr>
            <a:r>
              <a:rPr lang="en-US" sz="2400" kern="0">
                <a:solidFill>
                  <a:srgbClr val="000000"/>
                </a:solidFill>
              </a:rPr>
              <a:t>Institutions have 27,335 positions currently authorized, excluding UAMS.</a:t>
            </a:r>
          </a:p>
          <a:p>
            <a:pPr lvl="1">
              <a:tabLst>
                <a:tab pos="168275" algn="l"/>
              </a:tabLst>
            </a:pPr>
            <a:r>
              <a:rPr lang="en-US" kern="0">
                <a:solidFill>
                  <a:srgbClr val="000000"/>
                </a:solidFill>
              </a:rPr>
              <a:t>ADHE Staff recommends an increase of 117 positions for institutions.</a:t>
            </a:r>
          </a:p>
          <a:p>
            <a:pPr lvl="1">
              <a:tabLst>
                <a:tab pos="168275" algn="l"/>
              </a:tabLst>
            </a:pPr>
            <a:r>
              <a:rPr lang="en-US" b="1" kern="0">
                <a:solidFill>
                  <a:srgbClr val="000000"/>
                </a:solidFill>
              </a:rPr>
              <a:t>INCREASE of 0.4 percent for a total of 27,452 positions</a:t>
            </a:r>
          </a:p>
          <a:p>
            <a:pPr>
              <a:tabLst>
                <a:tab pos="168275" algn="l"/>
              </a:tabLst>
            </a:pPr>
            <a:r>
              <a:rPr lang="en-US" sz="2400" kern="0">
                <a:solidFill>
                  <a:srgbClr val="000000"/>
                </a:solidFill>
              </a:rPr>
              <a:t>UAMS requested a net increase of 170 from their currently authorized position total of 12,874.</a:t>
            </a:r>
          </a:p>
          <a:p>
            <a:pPr lvl="1">
              <a:tabLst>
                <a:tab pos="168275" algn="l"/>
              </a:tabLst>
            </a:pPr>
            <a:r>
              <a:rPr lang="en-US" b="1" kern="0">
                <a:solidFill>
                  <a:srgbClr val="000000"/>
                </a:solidFill>
              </a:rPr>
              <a:t>ADHE Staff recommends the requested increase of 170 for a new total of 13,044 positions.</a:t>
            </a:r>
          </a:p>
        </p:txBody>
      </p:sp>
    </p:spTree>
    <p:extLst>
      <p:ext uri="{BB962C8B-B14F-4D97-AF65-F5344CB8AC3E}">
        <p14:creationId xmlns:p14="http://schemas.microsoft.com/office/powerpoint/2010/main" val="60462369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4AE3D-B4A4-236C-254C-C2DE88E92949}"/>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A7016D5B-354E-14EF-D354-EE0E377DCB52}"/>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52404AEB-E63B-20E1-99FD-FC978E62D98D}"/>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28735710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6004560" y="3480535"/>
            <a:ext cx="4446768" cy="885492"/>
          </a:xfrm>
        </p:spPr>
        <p:txBody>
          <a:bodyPr anchor="ctr">
            <a:noAutofit/>
          </a:bodyPr>
          <a:lstStyle/>
          <a:p>
            <a:r>
              <a:rPr lang="en-US" sz="4800"/>
              <a:t>Mason Campbell</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5693986" y="4396674"/>
            <a:ext cx="5067915" cy="1046032"/>
          </a:xfrm>
        </p:spPr>
        <p:txBody>
          <a:bodyPr/>
          <a:lstStyle/>
          <a:p>
            <a:pPr algn="ctr"/>
            <a:r>
              <a:rPr lang="en-US" sz="3200" spc="0"/>
              <a:t>Assistant Commissioner </a:t>
            </a:r>
          </a:p>
          <a:p>
            <a:pPr algn="ctr"/>
            <a:r>
              <a:rPr lang="en-US" sz="3200" spc="0"/>
              <a:t>of Academic Affairs</a:t>
            </a:r>
          </a:p>
        </p:txBody>
      </p:sp>
    </p:spTree>
    <p:extLst>
      <p:ext uri="{BB962C8B-B14F-4D97-AF65-F5344CB8AC3E}">
        <p14:creationId xmlns:p14="http://schemas.microsoft.com/office/powerpoint/2010/main" val="622615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Arkansas Public Institutions</a:t>
            </a:r>
            <a:br>
              <a:rPr lang="en-US" b="1">
                <a:solidFill>
                  <a:schemeClr val="bg1"/>
                </a:solidFill>
                <a:latin typeface="+mn-lt"/>
              </a:rPr>
            </a:br>
            <a:r>
              <a:rPr lang="en-US" b="1">
                <a:solidFill>
                  <a:schemeClr val="bg1"/>
                </a:solidFill>
                <a:latin typeface="+mn-lt"/>
              </a:rPr>
              <a:t>New Program</a:t>
            </a:r>
          </a:p>
        </p:txBody>
      </p:sp>
      <p:sp>
        <p:nvSpPr>
          <p:cNvPr id="7" name="Text Placeholder 6">
            <a:extLst>
              <a:ext uri="{FF2B5EF4-FFF2-40B4-BE49-F238E27FC236}">
                <a16:creationId xmlns:a16="http://schemas.microsoft.com/office/drawing/2014/main" id="{BFC3EFA1-5655-3A01-4FDB-A605D79BBC24}"/>
              </a:ext>
            </a:extLst>
          </p:cNvPr>
          <p:cNvSpPr>
            <a:spLocks noGrp="1"/>
          </p:cNvSpPr>
          <p:nvPr>
            <p:ph idx="1"/>
          </p:nvPr>
        </p:nvSpPr>
        <p:spPr>
          <a:xfrm>
            <a:off x="533400" y="4448710"/>
            <a:ext cx="11125200" cy="1531091"/>
          </a:xfrm>
        </p:spPr>
        <p:txBody>
          <a:bodyPr anchor="ctr" anchorCtr="0">
            <a:noAutofit/>
          </a:bodyPr>
          <a:lstStyle/>
          <a:p>
            <a:pPr marL="0" indent="0" algn="ctr">
              <a:lnSpc>
                <a:spcPct val="100000"/>
              </a:lnSpc>
              <a:spcBef>
                <a:spcPts val="0"/>
              </a:spcBef>
              <a:spcAft>
                <a:spcPts val="600"/>
              </a:spcAft>
              <a:buNone/>
            </a:pPr>
            <a:r>
              <a:rPr lang="en-US" sz="3600" b="1">
                <a:solidFill>
                  <a:srgbClr val="000000"/>
                </a:solidFill>
                <a:latin typeface="Arial" panose="020B0604020202020204" pitchFamily="34" charset="0"/>
                <a:cs typeface="Arial" panose="020B0604020202020204" pitchFamily="34" charset="0"/>
              </a:rPr>
              <a:t>Associate of Applied Science in</a:t>
            </a:r>
          </a:p>
          <a:p>
            <a:pPr marL="0" indent="0" algn="ctr">
              <a:lnSpc>
                <a:spcPct val="100000"/>
              </a:lnSpc>
              <a:spcBef>
                <a:spcPts val="0"/>
              </a:spcBef>
              <a:spcAft>
                <a:spcPts val="600"/>
              </a:spcAft>
              <a:buNone/>
            </a:pPr>
            <a:r>
              <a:rPr lang="en-US" sz="3600" b="1">
                <a:solidFill>
                  <a:srgbClr val="000000"/>
                </a:solidFill>
                <a:latin typeface="Arial" panose="020B0604020202020204" pitchFamily="34" charset="0"/>
                <a:cs typeface="Arial" panose="020B0604020202020204" pitchFamily="34" charset="0"/>
              </a:rPr>
              <a:t>Surgical Technology</a:t>
            </a:r>
          </a:p>
        </p:txBody>
      </p:sp>
      <p:sp>
        <p:nvSpPr>
          <p:cNvPr id="3" name="TextBox 2">
            <a:extLst>
              <a:ext uri="{FF2B5EF4-FFF2-40B4-BE49-F238E27FC236}">
                <a16:creationId xmlns:a16="http://schemas.microsoft.com/office/drawing/2014/main" id="{DCF86AC0-C55B-5BA3-D466-DDE31CD672DB}"/>
              </a:ext>
            </a:extLst>
          </p:cNvPr>
          <p:cNvSpPr txBox="1"/>
          <p:nvPr/>
        </p:nvSpPr>
        <p:spPr>
          <a:xfrm>
            <a:off x="4072379" y="6394734"/>
            <a:ext cx="40912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12</a:t>
            </a:r>
          </a:p>
        </p:txBody>
      </p:sp>
      <p:pic>
        <p:nvPicPr>
          <p:cNvPr id="2" name="Picture 1">
            <a:extLst>
              <a:ext uri="{FF2B5EF4-FFF2-40B4-BE49-F238E27FC236}">
                <a16:creationId xmlns:a16="http://schemas.microsoft.com/office/drawing/2014/main" id="{787938E2-F935-7B02-30FB-C9706812E25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4248" y="1740496"/>
            <a:ext cx="8923504" cy="1784701"/>
          </a:xfrm>
          <a:prstGeom prst="rect">
            <a:avLst/>
          </a:prstGeom>
          <a:noFill/>
          <a:ln>
            <a:noFill/>
          </a:ln>
        </p:spPr>
      </p:pic>
    </p:spTree>
    <p:extLst>
      <p:ext uri="{BB962C8B-B14F-4D97-AF65-F5344CB8AC3E}">
        <p14:creationId xmlns:p14="http://schemas.microsoft.com/office/powerpoint/2010/main" val="14622818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ctrTitle"/>
          </p:nvPr>
        </p:nvSpPr>
        <p:spPr>
          <a:xfrm>
            <a:off x="7012214" y="1001716"/>
            <a:ext cx="4545750" cy="3358242"/>
          </a:xfrm>
        </p:spPr>
        <p:txBody>
          <a:bodyPr anchor="b">
            <a:normAutofit/>
          </a:bodyPr>
          <a:lstStyle/>
          <a:p>
            <a:r>
              <a:rPr lang="en-US" sz="3800"/>
              <a:t>The need for Surgical Technologists in Northwest Arkansas</a:t>
            </a:r>
          </a:p>
        </p:txBody>
      </p:sp>
      <p:sp>
        <p:nvSpPr>
          <p:cNvPr id="3" name="Subtitle 2">
            <a:extLst>
              <a:ext uri="{FF2B5EF4-FFF2-40B4-BE49-F238E27FC236}">
                <a16:creationId xmlns:a16="http://schemas.microsoft.com/office/drawing/2014/main" id="{363CF5F8-0028-8636-5006-5D5C52B32774}"/>
              </a:ext>
            </a:extLst>
          </p:cNvPr>
          <p:cNvSpPr>
            <a:spLocks noGrp="1"/>
          </p:cNvSpPr>
          <p:nvPr>
            <p:ph type="subTitle" idx="1"/>
          </p:nvPr>
        </p:nvSpPr>
        <p:spPr>
          <a:xfrm>
            <a:off x="7012214" y="4740957"/>
            <a:ext cx="4545749" cy="1482043"/>
          </a:xfrm>
        </p:spPr>
        <p:txBody>
          <a:bodyPr anchor="t">
            <a:normAutofit/>
          </a:bodyPr>
          <a:lstStyle/>
          <a:p>
            <a:r>
              <a:rPr lang="en-US"/>
              <a:t>Northwest Arkansas Community College </a:t>
            </a:r>
          </a:p>
          <a:p>
            <a:r>
              <a:rPr lang="en-US" i="1"/>
              <a:t>Positioned to launch surgical technology efficiently and effectively in a community that is adding 15,000 new residents a year.</a:t>
            </a:r>
          </a:p>
        </p:txBody>
      </p:sp>
      <p:sp>
        <p:nvSpPr>
          <p:cNvPr id="21" name="Footer Placeholder 2">
            <a:extLst>
              <a:ext uri="{FF2B5EF4-FFF2-40B4-BE49-F238E27FC236}">
                <a16:creationId xmlns:a16="http://schemas.microsoft.com/office/drawing/2014/main" id="{01744990-809D-7F69-2BA2-EA676FB87C4C}"/>
              </a:ext>
            </a:extLst>
          </p:cNvPr>
          <p:cNvSpPr>
            <a:spLocks noGrp="1"/>
          </p:cNvSpPr>
          <p:nvPr>
            <p:ph type="ftr" sz="quarter" idx="11"/>
          </p:nvPr>
        </p:nvSpPr>
        <p:spPr>
          <a:xfrm rot="16200000">
            <a:off x="-2067304" y="2231454"/>
            <a:ext cx="4564376" cy="42976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rPr>
              <a:t>GROWTH MARKETING PLAN</a:t>
            </a:r>
          </a:p>
        </p:txBody>
      </p:sp>
      <p:sp>
        <p:nvSpPr>
          <p:cNvPr id="23" name="Slide Number Placeholder 3">
            <a:extLst>
              <a:ext uri="{FF2B5EF4-FFF2-40B4-BE49-F238E27FC236}">
                <a16:creationId xmlns:a16="http://schemas.microsoft.com/office/drawing/2014/main" id="{DC76AD11-270B-9BA6-CEF1-9ACC41C703A1}"/>
              </a:ext>
            </a:extLst>
          </p:cNvPr>
          <p:cNvSpPr>
            <a:spLocks noGrp="1"/>
          </p:cNvSpPr>
          <p:nvPr>
            <p:ph type="sldNum" sz="quarter" idx="12"/>
          </p:nvPr>
        </p:nvSpPr>
        <p:spPr>
          <a:xfrm>
            <a:off x="2" y="6492513"/>
            <a:ext cx="42920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CC057153-B650-4DEB-B370-79DDCFDCE934}" type="slidenum">
              <a:rPr kumimoji="0" lang="en-US" sz="800" b="0" i="0" u="none" strike="noStrike" kern="1200" cap="none" spc="0" normalizeH="0" baseline="0" noProof="0" smtClean="0">
                <a:ln>
                  <a:noFill/>
                </a:ln>
                <a:solidFill>
                  <a:srgbClr val="000000"/>
                </a:solidFill>
                <a:effectLst/>
                <a:uLnTx/>
                <a:uFillTx/>
                <a:latin typeface="Nunito Sans"/>
                <a:ea typeface="Batang" panose="02030600000101010101" pitchFamily="18" charset="-127"/>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115</a:t>
            </a:fld>
            <a:endPar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endParaRPr>
          </a:p>
        </p:txBody>
      </p:sp>
      <p:pic>
        <p:nvPicPr>
          <p:cNvPr id="16" name="Picture Placeholder 15">
            <a:extLst>
              <a:ext uri="{FF2B5EF4-FFF2-40B4-BE49-F238E27FC236}">
                <a16:creationId xmlns:a16="http://schemas.microsoft.com/office/drawing/2014/main" id="{0EF92AAA-69F5-4BBD-D336-59ACECD4452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104" r="26104"/>
          <a:stretch/>
        </p:blipFill>
        <p:spPr>
          <a:xfrm>
            <a:off x="598419" y="0"/>
            <a:ext cx="5986438" cy="6858000"/>
          </a:xfrm>
          <a:prstGeom prst="rect">
            <a:avLst/>
          </a:prstGeom>
          <a:noFill/>
        </p:spPr>
      </p:pic>
    </p:spTree>
    <p:extLst>
      <p:ext uri="{BB962C8B-B14F-4D97-AF65-F5344CB8AC3E}">
        <p14:creationId xmlns:p14="http://schemas.microsoft.com/office/powerpoint/2010/main" val="17738313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0D9FB-B08B-6550-BEBF-B430741924E7}"/>
              </a:ext>
            </a:extLst>
          </p:cNvPr>
          <p:cNvSpPr>
            <a:spLocks noGrp="1"/>
          </p:cNvSpPr>
          <p:nvPr>
            <p:ph type="title"/>
          </p:nvPr>
        </p:nvSpPr>
        <p:spPr>
          <a:xfrm>
            <a:off x="4817306" y="1001715"/>
            <a:ext cx="6740655" cy="1087887"/>
          </a:xfrm>
        </p:spPr>
        <p:txBody>
          <a:bodyPr anchor="b">
            <a:normAutofit fontScale="90000"/>
          </a:bodyPr>
          <a:lstStyle/>
          <a:p>
            <a:r>
              <a:rPr lang="en-US" sz="3700"/>
              <a:t>Good for the taxpayers</a:t>
            </a:r>
            <a:br>
              <a:rPr lang="en-US" sz="3700"/>
            </a:br>
            <a:r>
              <a:rPr lang="en-US" sz="3700"/>
              <a:t> </a:t>
            </a:r>
            <a:r>
              <a:rPr lang="en-US" sz="1600"/>
              <a:t>faster time-to-launch, lower startup costs, and a program built on infrastructure that's already been tested and trusted.</a:t>
            </a:r>
            <a:endParaRPr lang="en-US" sz="3700"/>
          </a:p>
        </p:txBody>
      </p:sp>
      <p:sp>
        <p:nvSpPr>
          <p:cNvPr id="5" name="Footer Placeholder 4">
            <a:extLst>
              <a:ext uri="{FF2B5EF4-FFF2-40B4-BE49-F238E27FC236}">
                <a16:creationId xmlns:a16="http://schemas.microsoft.com/office/drawing/2014/main" id="{C4E30805-9EDF-DFE1-AE27-78BEC69286BD}"/>
              </a:ext>
            </a:extLst>
          </p:cNvPr>
          <p:cNvSpPr>
            <a:spLocks noGrp="1"/>
          </p:cNvSpPr>
          <p:nvPr>
            <p:ph type="ftr" sz="quarter" idx="16"/>
          </p:nvPr>
        </p:nvSpPr>
        <p:spPr>
          <a:xfrm rot="16200000">
            <a:off x="-2067304" y="2231454"/>
            <a:ext cx="4564376" cy="42976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rPr>
              <a:t>GROWTH MARKETING PLAN</a:t>
            </a:r>
          </a:p>
        </p:txBody>
      </p:sp>
      <p:sp>
        <p:nvSpPr>
          <p:cNvPr id="6" name="Slide Number Placeholder 5">
            <a:extLst>
              <a:ext uri="{FF2B5EF4-FFF2-40B4-BE49-F238E27FC236}">
                <a16:creationId xmlns:a16="http://schemas.microsoft.com/office/drawing/2014/main" id="{A6597480-562D-362F-4FFD-70F352A11955}"/>
              </a:ext>
            </a:extLst>
          </p:cNvPr>
          <p:cNvSpPr>
            <a:spLocks noGrp="1"/>
          </p:cNvSpPr>
          <p:nvPr>
            <p:ph type="sldNum" sz="quarter" idx="17"/>
          </p:nvPr>
        </p:nvSpPr>
        <p:spPr>
          <a:xfrm>
            <a:off x="2" y="6492513"/>
            <a:ext cx="42920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CC057153-B650-4DEB-B370-79DDCFDCE934}" type="slidenum">
              <a:rPr kumimoji="0" lang="en-US" sz="800" b="0" i="0" u="none" strike="noStrike" kern="1200" cap="none" spc="0" normalizeH="0" baseline="0" noProof="0" smtClean="0">
                <a:ln>
                  <a:noFill/>
                </a:ln>
                <a:solidFill>
                  <a:srgbClr val="000000"/>
                </a:solidFill>
                <a:effectLst/>
                <a:uLnTx/>
                <a:uFillTx/>
                <a:latin typeface="Nunito Sans"/>
                <a:ea typeface="Batang" panose="02030600000101010101" pitchFamily="18" charset="-127"/>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116</a:t>
            </a:fld>
            <a:endPar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endParaRPr>
          </a:p>
        </p:txBody>
      </p:sp>
      <p:pic>
        <p:nvPicPr>
          <p:cNvPr id="14" name="Picture Placeholder 13" descr="Doctor at work">
            <a:extLst>
              <a:ext uri="{FF2B5EF4-FFF2-40B4-BE49-F238E27FC236}">
                <a16:creationId xmlns:a16="http://schemas.microsoft.com/office/drawing/2014/main" id="{16A41694-70C8-91A8-5940-B7FB2DFA716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4323" r="45072"/>
          <a:stretch>
            <a:fillRect/>
          </a:stretch>
        </p:blipFill>
        <p:spPr>
          <a:xfrm>
            <a:off x="598328" y="10"/>
            <a:ext cx="3854240" cy="6857990"/>
          </a:xfrm>
          <a:noFill/>
        </p:spPr>
      </p:pic>
      <p:sp>
        <p:nvSpPr>
          <p:cNvPr id="3" name="Content Placeholder 2">
            <a:extLst>
              <a:ext uri="{FF2B5EF4-FFF2-40B4-BE49-F238E27FC236}">
                <a16:creationId xmlns:a16="http://schemas.microsoft.com/office/drawing/2014/main" id="{79BC7904-BA22-561E-1DE0-8E716FCEA69E}"/>
              </a:ext>
            </a:extLst>
          </p:cNvPr>
          <p:cNvSpPr>
            <a:spLocks noGrp="1"/>
          </p:cNvSpPr>
          <p:nvPr>
            <p:ph sz="quarter" idx="14"/>
          </p:nvPr>
        </p:nvSpPr>
        <p:spPr>
          <a:xfrm>
            <a:off x="4817311" y="2496190"/>
            <a:ext cx="6740654" cy="3726810"/>
          </a:xfrm>
        </p:spPr>
        <p:txBody>
          <a:bodyPr>
            <a:noAutofit/>
          </a:bodyPr>
          <a:lstStyle/>
          <a:p>
            <a:pPr marL="285750" indent="-285750">
              <a:buFont typeface="Courier New" panose="02070309020205020404" pitchFamily="49" charset="0"/>
              <a:buChar char="o"/>
            </a:pPr>
            <a:r>
              <a:rPr lang="en-US" b="1"/>
              <a:t>NWACC can leverage its existing health science programs </a:t>
            </a:r>
            <a:r>
              <a:rPr lang="en-US"/>
              <a:t>(e.g., Nursing, EMS, Respiratory Therapy Assistant) to provide the infrastructure a surgical technology program needs to succeed: experienced healthcare leadership, shared core coursework, active clinical partnerships, a track record of accreditation success, and deep, trusted relationships with regional healthcare providers.</a:t>
            </a:r>
          </a:p>
          <a:p>
            <a:pPr marL="285750" indent="-285750">
              <a:buFont typeface="Courier New" panose="02070309020205020404" pitchFamily="49" charset="0"/>
              <a:buChar char="o"/>
            </a:pPr>
            <a:r>
              <a:rPr lang="en-US"/>
              <a:t>When we train locally, we retain locally. Graduates will be  equipped to serve our region's most critical care areas — cardiovascular operating rooms, Level II trauma centers, and Labor and Delivery — right where they're needed most.</a:t>
            </a:r>
            <a:endParaRPr kumimoji="0" lang="en-US" sz="1600" b="0" i="0" u="none" strike="noStrike" kern="1200" cap="none" spc="0" normalizeH="0" baseline="0" noProof="0">
              <a:ln>
                <a:noFill/>
              </a:ln>
              <a:solidFill>
                <a:srgbClr val="000000"/>
              </a:solidFill>
              <a:effectLst/>
              <a:uLnTx/>
              <a:uFillTx/>
              <a:latin typeface="Nunito Sans"/>
              <a:ea typeface="+mn-ea"/>
              <a:cs typeface="+mn-cs"/>
            </a:endParaRPr>
          </a:p>
          <a:p>
            <a:pPr marL="285750" indent="-285750">
              <a:buFont typeface="Courier New" panose="02070309020205020404" pitchFamily="49" charset="0"/>
              <a:buChar char="o"/>
            </a:pPr>
            <a:endParaRPr lang="en-US"/>
          </a:p>
        </p:txBody>
      </p:sp>
    </p:spTree>
    <p:extLst>
      <p:ext uri="{BB962C8B-B14F-4D97-AF65-F5344CB8AC3E}">
        <p14:creationId xmlns:p14="http://schemas.microsoft.com/office/powerpoint/2010/main" val="154517706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5782E-E94C-F7FF-5DDC-7C1DFF856F9E}"/>
              </a:ext>
            </a:extLst>
          </p:cNvPr>
          <p:cNvSpPr>
            <a:spLocks noGrp="1"/>
          </p:cNvSpPr>
          <p:nvPr>
            <p:ph type="title"/>
          </p:nvPr>
        </p:nvSpPr>
        <p:spPr>
          <a:xfrm>
            <a:off x="6840259" y="1001715"/>
            <a:ext cx="4717705" cy="1109672"/>
          </a:xfrm>
        </p:spPr>
        <p:txBody>
          <a:bodyPr anchor="b">
            <a:normAutofit/>
          </a:bodyPr>
          <a:lstStyle/>
          <a:p>
            <a:r>
              <a:rPr lang="en-US" sz="3400"/>
              <a:t>Good for Students</a:t>
            </a:r>
          </a:p>
        </p:txBody>
      </p:sp>
      <p:sp>
        <p:nvSpPr>
          <p:cNvPr id="5" name="Footer Placeholder 4">
            <a:extLst>
              <a:ext uri="{FF2B5EF4-FFF2-40B4-BE49-F238E27FC236}">
                <a16:creationId xmlns:a16="http://schemas.microsoft.com/office/drawing/2014/main" id="{D342D5DC-5C1A-B038-F8C7-B1BA6254E1DC}"/>
              </a:ext>
            </a:extLst>
          </p:cNvPr>
          <p:cNvSpPr>
            <a:spLocks noGrp="1"/>
          </p:cNvSpPr>
          <p:nvPr>
            <p:ph type="ftr" sz="quarter" idx="11"/>
          </p:nvPr>
        </p:nvSpPr>
        <p:spPr>
          <a:xfrm rot="16200000">
            <a:off x="-2067304" y="2231454"/>
            <a:ext cx="4564376" cy="42976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rPr>
              <a:t>GROWTH MARKETING PLAN</a:t>
            </a:r>
          </a:p>
        </p:txBody>
      </p:sp>
      <p:sp>
        <p:nvSpPr>
          <p:cNvPr id="6" name="Slide Number Placeholder 5">
            <a:extLst>
              <a:ext uri="{FF2B5EF4-FFF2-40B4-BE49-F238E27FC236}">
                <a16:creationId xmlns:a16="http://schemas.microsoft.com/office/drawing/2014/main" id="{0A48C2CB-6E2E-DF1B-8A65-092437051456}"/>
              </a:ext>
            </a:extLst>
          </p:cNvPr>
          <p:cNvSpPr>
            <a:spLocks noGrp="1"/>
          </p:cNvSpPr>
          <p:nvPr>
            <p:ph type="sldNum" sz="quarter" idx="12"/>
          </p:nvPr>
        </p:nvSpPr>
        <p:spPr>
          <a:xfrm>
            <a:off x="2" y="6492513"/>
            <a:ext cx="42920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CC057153-B650-4DEB-B370-79DDCFDCE934}" type="slidenum">
              <a:rPr kumimoji="0" lang="en-US" sz="800" b="0" i="0" u="none" strike="noStrike" kern="1200" cap="none" spc="0" normalizeH="0" baseline="0" noProof="0" smtClean="0">
                <a:ln>
                  <a:noFill/>
                </a:ln>
                <a:solidFill>
                  <a:srgbClr val="000000"/>
                </a:solidFill>
                <a:effectLst/>
                <a:uLnTx/>
                <a:uFillTx/>
                <a:latin typeface="Nunito Sans"/>
                <a:ea typeface="Batang" panose="02030600000101010101" pitchFamily="18" charset="-127"/>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117</a:t>
            </a:fld>
            <a:endPar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endParaRPr>
          </a:p>
        </p:txBody>
      </p:sp>
      <p:pic>
        <p:nvPicPr>
          <p:cNvPr id="8" name="Picture Placeholder 7">
            <a:extLst>
              <a:ext uri="{FF2B5EF4-FFF2-40B4-BE49-F238E27FC236}">
                <a16:creationId xmlns:a16="http://schemas.microsoft.com/office/drawing/2014/main" id="{C966E8A7-13DF-B17F-9AC5-30759C47C1A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406" r="36144" b="-1"/>
          <a:stretch>
            <a:fillRect/>
          </a:stretch>
        </p:blipFill>
        <p:spPr>
          <a:xfrm>
            <a:off x="598328" y="10"/>
            <a:ext cx="5843502" cy="6857990"/>
          </a:xfrm>
          <a:noFill/>
        </p:spPr>
      </p:pic>
      <p:sp>
        <p:nvSpPr>
          <p:cNvPr id="3" name="Content Placeholder 2">
            <a:extLst>
              <a:ext uri="{FF2B5EF4-FFF2-40B4-BE49-F238E27FC236}">
                <a16:creationId xmlns:a16="http://schemas.microsoft.com/office/drawing/2014/main" id="{E1115141-87C9-23DF-ECBC-B828494C9F1E}"/>
              </a:ext>
            </a:extLst>
          </p:cNvPr>
          <p:cNvSpPr>
            <a:spLocks noGrp="1"/>
          </p:cNvSpPr>
          <p:nvPr>
            <p:ph sz="quarter" idx="14"/>
          </p:nvPr>
        </p:nvSpPr>
        <p:spPr>
          <a:xfrm>
            <a:off x="6807693" y="2492387"/>
            <a:ext cx="4750271" cy="3730613"/>
          </a:xfrm>
        </p:spPr>
        <p:txBody>
          <a:bodyPr>
            <a:normAutofit/>
          </a:bodyPr>
          <a:lstStyle/>
          <a:p>
            <a:pPr marL="285750" indent="-285750">
              <a:buFont typeface="Courier New" panose="02070309020205020404" pitchFamily="49" charset="0"/>
              <a:buChar char="o"/>
            </a:pPr>
            <a:r>
              <a:rPr lang="en-US"/>
              <a:t>The Arkansas Division of Workforce Services indicate a growth rate for surgical technologist of </a:t>
            </a:r>
            <a:r>
              <a:rPr lang="en-US" b="1"/>
              <a:t>8.5%</a:t>
            </a:r>
            <a:r>
              <a:rPr lang="en-US"/>
              <a:t> through 2032. </a:t>
            </a:r>
          </a:p>
          <a:p>
            <a:pPr marL="285750" indent="-285750">
              <a:buFont typeface="Courier New" panose="02070309020205020404" pitchFamily="49" charset="0"/>
              <a:buChar char="o"/>
            </a:pPr>
            <a:r>
              <a:rPr lang="en-US"/>
              <a:t>Technologists are now making a median salary of $60,393 a year and with those supervisory/management positions, often commanding salaries exceeding $75,000–$85,000.</a:t>
            </a:r>
          </a:p>
          <a:p>
            <a:pPr marL="285750" indent="-285750">
              <a:buFont typeface="Courier New" panose="02070309020205020404" pitchFamily="49" charset="0"/>
              <a:buChar char="o"/>
            </a:pPr>
            <a:r>
              <a:rPr lang="en-US"/>
              <a:t>Because NWACC graduates often carry less debt, their personal return on investment is significantly higher. </a:t>
            </a:r>
          </a:p>
        </p:txBody>
      </p:sp>
    </p:spTree>
    <p:extLst>
      <p:ext uri="{BB962C8B-B14F-4D97-AF65-F5344CB8AC3E}">
        <p14:creationId xmlns:p14="http://schemas.microsoft.com/office/powerpoint/2010/main" val="59902961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BB16D-2F4A-F938-64C3-F8B6808F5004}"/>
              </a:ext>
            </a:extLst>
          </p:cNvPr>
          <p:cNvSpPr>
            <a:spLocks noGrp="1"/>
          </p:cNvSpPr>
          <p:nvPr>
            <p:ph type="title"/>
          </p:nvPr>
        </p:nvSpPr>
        <p:spPr>
          <a:xfrm>
            <a:off x="5113785" y="800100"/>
            <a:ext cx="6444179" cy="1323989"/>
          </a:xfrm>
        </p:spPr>
        <p:txBody>
          <a:bodyPr anchor="b">
            <a:normAutofit/>
          </a:bodyPr>
          <a:lstStyle/>
          <a:p>
            <a:r>
              <a:rPr lang="en-US" sz="3700"/>
              <a:t>Good for our community</a:t>
            </a:r>
          </a:p>
        </p:txBody>
      </p:sp>
      <p:sp>
        <p:nvSpPr>
          <p:cNvPr id="6" name="Footer Placeholder 5">
            <a:extLst>
              <a:ext uri="{FF2B5EF4-FFF2-40B4-BE49-F238E27FC236}">
                <a16:creationId xmlns:a16="http://schemas.microsoft.com/office/drawing/2014/main" id="{4F150D46-3D0A-D56B-B660-3906C581B932}"/>
              </a:ext>
            </a:extLst>
          </p:cNvPr>
          <p:cNvSpPr>
            <a:spLocks noGrp="1"/>
          </p:cNvSpPr>
          <p:nvPr>
            <p:ph type="ftr" sz="quarter" idx="16"/>
          </p:nvPr>
        </p:nvSpPr>
        <p:spPr>
          <a:xfrm rot="16200000">
            <a:off x="-2067304" y="2231454"/>
            <a:ext cx="4564376" cy="429768"/>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rPr>
              <a:t>GROWTH MARKETING PLAN</a:t>
            </a:r>
          </a:p>
        </p:txBody>
      </p:sp>
      <p:sp>
        <p:nvSpPr>
          <p:cNvPr id="7" name="Slide Number Placeholder 6">
            <a:extLst>
              <a:ext uri="{FF2B5EF4-FFF2-40B4-BE49-F238E27FC236}">
                <a16:creationId xmlns:a16="http://schemas.microsoft.com/office/drawing/2014/main" id="{DB815EF4-E43B-5657-1598-A18FA579493D}"/>
              </a:ext>
            </a:extLst>
          </p:cNvPr>
          <p:cNvSpPr>
            <a:spLocks noGrp="1"/>
          </p:cNvSpPr>
          <p:nvPr>
            <p:ph type="sldNum" sz="quarter" idx="17"/>
          </p:nvPr>
        </p:nvSpPr>
        <p:spPr>
          <a:xfrm>
            <a:off x="2" y="6492513"/>
            <a:ext cx="429207" cy="365125"/>
          </a:xfrm>
        </p:spPr>
        <p:txBody>
          <a:bodyPr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fld id="{CC057153-B650-4DEB-B370-79DDCFDCE934}" type="slidenum">
              <a:rPr kumimoji="0" lang="en-US" sz="800" b="0" i="0" u="none" strike="noStrike" kern="1200" cap="none" spc="0" normalizeH="0" baseline="0" noProof="0" smtClean="0">
                <a:ln>
                  <a:noFill/>
                </a:ln>
                <a:solidFill>
                  <a:srgbClr val="000000"/>
                </a:solidFill>
                <a:effectLst/>
                <a:uLnTx/>
                <a:uFillTx/>
                <a:latin typeface="Nunito Sans"/>
                <a:ea typeface="Batang" panose="02030600000101010101" pitchFamily="18" charset="-127"/>
                <a:cs typeface="+mn-cs"/>
              </a:rPr>
              <a:pPr marL="0" marR="0" lvl="0" indent="0" algn="ctr" defTabSz="914400" rtl="0" eaLnBrk="1" fontAlgn="auto" latinLnBrk="0" hangingPunct="1">
                <a:lnSpc>
                  <a:spcPct val="100000"/>
                </a:lnSpc>
                <a:spcBef>
                  <a:spcPts val="0"/>
                </a:spcBef>
                <a:spcAft>
                  <a:spcPts val="600"/>
                </a:spcAft>
                <a:buClrTx/>
                <a:buSzTx/>
                <a:buFontTx/>
                <a:buNone/>
                <a:tabLst/>
                <a:defRPr/>
              </a:pPr>
              <a:t>118</a:t>
            </a:fld>
            <a:endParaRPr kumimoji="0" lang="en-US" sz="800" b="0" i="0" u="none" strike="noStrike" kern="1200" cap="none" spc="0" normalizeH="0" baseline="0" noProof="0">
              <a:ln>
                <a:noFill/>
              </a:ln>
              <a:solidFill>
                <a:srgbClr val="000000"/>
              </a:solidFill>
              <a:effectLst/>
              <a:uLnTx/>
              <a:uFillTx/>
              <a:latin typeface="Nunito Sans"/>
              <a:ea typeface="Batang" panose="02030600000101010101" pitchFamily="18" charset="-127"/>
              <a:cs typeface="+mn-cs"/>
            </a:endParaRPr>
          </a:p>
        </p:txBody>
      </p:sp>
      <p:pic>
        <p:nvPicPr>
          <p:cNvPr id="12" name="Picture Placeholder 11">
            <a:extLst>
              <a:ext uri="{FF2B5EF4-FFF2-40B4-BE49-F238E27FC236}">
                <a16:creationId xmlns:a16="http://schemas.microsoft.com/office/drawing/2014/main" id="{97CF5FE8-A2FD-C460-9918-438118B2F24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907" r="9907"/>
          <a:stretch/>
        </p:blipFill>
        <p:spPr>
          <a:xfrm>
            <a:off x="598328" y="135"/>
            <a:ext cx="4124206" cy="6857732"/>
          </a:xfrm>
          <a:noFill/>
        </p:spPr>
      </p:pic>
      <p:sp>
        <p:nvSpPr>
          <p:cNvPr id="5" name="Content Placeholder 4">
            <a:extLst>
              <a:ext uri="{FF2B5EF4-FFF2-40B4-BE49-F238E27FC236}">
                <a16:creationId xmlns:a16="http://schemas.microsoft.com/office/drawing/2014/main" id="{6BCE1C32-E3BE-E820-0C0D-D82105EBFBD0}"/>
              </a:ext>
            </a:extLst>
          </p:cNvPr>
          <p:cNvSpPr>
            <a:spLocks noGrp="1"/>
          </p:cNvSpPr>
          <p:nvPr>
            <p:ph sz="quarter" idx="14"/>
          </p:nvPr>
        </p:nvSpPr>
        <p:spPr>
          <a:xfrm>
            <a:off x="5113785" y="2200275"/>
            <a:ext cx="6982965" cy="4022725"/>
          </a:xfrm>
        </p:spPr>
        <p:txBody>
          <a:bodyPr>
            <a:normAutofit/>
          </a:bodyPr>
          <a:lstStyle/>
          <a:p>
            <a:pPr>
              <a:lnSpc>
                <a:spcPct val="110000"/>
              </a:lnSpc>
              <a:buFont typeface="Courier New" panose="02070309020205020404" pitchFamily="49" charset="0"/>
              <a:buChar char="o"/>
            </a:pPr>
            <a:r>
              <a:rPr lang="en-US" sz="1400"/>
              <a:t>Northwest Arkansas is on the cusp of a bold new era in healthcare, propelled by the pioneering vision of the Heartland Whole Health Institute, the Alice L. Walton School of Medicine, and the proposed Bentonville Health and Wellness Campus. </a:t>
            </a:r>
          </a:p>
          <a:p>
            <a:pPr>
              <a:lnSpc>
                <a:spcPct val="110000"/>
              </a:lnSpc>
              <a:buFont typeface="Courier New" panose="02070309020205020404" pitchFamily="49" charset="0"/>
              <a:buChar char="o"/>
            </a:pPr>
            <a:r>
              <a:rPr lang="en-US" sz="1400"/>
              <a:t>The region is also seeking to </a:t>
            </a:r>
            <a:r>
              <a:rPr lang="en-US" sz="1400" b="1"/>
              <a:t>reduce outmigration of patients seeking advanced medical services</a:t>
            </a:r>
            <a:r>
              <a:rPr lang="en-US" sz="1400"/>
              <a:t> in subspeciality services such as advanced cardiology and oncology. Reducing outmigration patient care will allow the state of Arkansas to reclaim an additional $695 million in local healthcare spending. </a:t>
            </a:r>
            <a:r>
              <a:rPr lang="en-US" sz="1400" b="1"/>
              <a:t>Serving these patients will require a whole new generation of expert trained surgical technologists.</a:t>
            </a:r>
          </a:p>
          <a:p>
            <a:pPr>
              <a:lnSpc>
                <a:spcPct val="110000"/>
              </a:lnSpc>
              <a:buFont typeface="Courier New" panose="02070309020205020404" pitchFamily="49" charset="0"/>
              <a:buChar char="o"/>
            </a:pPr>
            <a:r>
              <a:rPr lang="en-US" sz="1400"/>
              <a:t>Washington Regional Medical System and Mercy Northwest Arkansas hospitals are actively recruiting multiple surgical technician positions. In the month of July alone, Mercy Hospital in Rogers had nine openings which are currently being filled by traveling technicians at a significantly more expensive cost.</a:t>
            </a:r>
          </a:p>
        </p:txBody>
      </p:sp>
    </p:spTree>
    <p:extLst>
      <p:ext uri="{BB962C8B-B14F-4D97-AF65-F5344CB8AC3E}">
        <p14:creationId xmlns:p14="http://schemas.microsoft.com/office/powerpoint/2010/main" val="183493632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38AC8-E106-F02C-10FF-B7E3D650CD2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83F2B55-CD2C-A200-31D0-8762BFEBC055}"/>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Arkansas Public Institutions</a:t>
            </a:r>
            <a:br>
              <a:rPr lang="en-US" b="1">
                <a:solidFill>
                  <a:schemeClr val="bg1"/>
                </a:solidFill>
                <a:latin typeface="+mn-lt"/>
              </a:rPr>
            </a:br>
            <a:r>
              <a:rPr lang="en-US" b="1">
                <a:solidFill>
                  <a:schemeClr val="bg1"/>
                </a:solidFill>
                <a:latin typeface="+mn-lt"/>
              </a:rPr>
              <a:t>New Program</a:t>
            </a:r>
          </a:p>
        </p:txBody>
      </p:sp>
      <p:sp>
        <p:nvSpPr>
          <p:cNvPr id="7" name="Text Placeholder 6">
            <a:extLst>
              <a:ext uri="{FF2B5EF4-FFF2-40B4-BE49-F238E27FC236}">
                <a16:creationId xmlns:a16="http://schemas.microsoft.com/office/drawing/2014/main" id="{F14EC4AA-2F8E-258B-875F-44C00EF5C381}"/>
              </a:ext>
            </a:extLst>
          </p:cNvPr>
          <p:cNvSpPr>
            <a:spLocks noGrp="1"/>
          </p:cNvSpPr>
          <p:nvPr>
            <p:ph idx="1"/>
          </p:nvPr>
        </p:nvSpPr>
        <p:spPr>
          <a:xfrm>
            <a:off x="533399" y="4433785"/>
            <a:ext cx="11125200" cy="1848351"/>
          </a:xfrm>
        </p:spPr>
        <p:txBody>
          <a:bodyPr anchor="ctr" anchorCtr="0">
            <a:noAutofit/>
          </a:bodyPr>
          <a:lstStyle/>
          <a:p>
            <a:pPr marL="0" indent="0" algn="ctr">
              <a:lnSpc>
                <a:spcPct val="100000"/>
              </a:lnSpc>
              <a:spcBef>
                <a:spcPts val="0"/>
              </a:spcBef>
              <a:spcAft>
                <a:spcPts val="600"/>
              </a:spcAft>
              <a:buNone/>
            </a:pPr>
            <a:r>
              <a:rPr lang="en-US" sz="3600" b="1">
                <a:solidFill>
                  <a:srgbClr val="000000"/>
                </a:solidFill>
                <a:latin typeface="Arial" panose="020B0604020202020204" pitchFamily="34" charset="0"/>
                <a:cs typeface="Arial" panose="020B0604020202020204" pitchFamily="34" charset="0"/>
              </a:rPr>
              <a:t>Master of Science in Nursing </a:t>
            </a:r>
          </a:p>
          <a:p>
            <a:pPr marL="0" indent="0" algn="ctr">
              <a:lnSpc>
                <a:spcPct val="100000"/>
              </a:lnSpc>
              <a:spcBef>
                <a:spcPts val="0"/>
              </a:spcBef>
              <a:spcAft>
                <a:spcPts val="600"/>
              </a:spcAft>
              <a:buNone/>
            </a:pPr>
            <a:r>
              <a:rPr lang="en-US" sz="3600">
                <a:solidFill>
                  <a:srgbClr val="000000"/>
                </a:solidFill>
                <a:latin typeface="Arial" panose="020B0604020202020204" pitchFamily="34" charset="0"/>
                <a:cs typeface="Arial" panose="020B0604020202020204" pitchFamily="34" charset="0"/>
              </a:rPr>
              <a:t>with a</a:t>
            </a:r>
            <a:r>
              <a:rPr lang="en-US" sz="3600" b="1">
                <a:solidFill>
                  <a:srgbClr val="000000"/>
                </a:solidFill>
                <a:latin typeface="Arial" panose="020B0604020202020204" pitchFamily="34" charset="0"/>
                <a:cs typeface="Arial" panose="020B0604020202020204" pitchFamily="34" charset="0"/>
              </a:rPr>
              <a:t> </a:t>
            </a:r>
            <a:r>
              <a:rPr lang="en-US" sz="3600">
                <a:solidFill>
                  <a:srgbClr val="000000"/>
                </a:solidFill>
                <a:latin typeface="Arial" panose="020B0604020202020204" pitchFamily="34" charset="0"/>
                <a:cs typeface="Arial" panose="020B0604020202020204" pitchFamily="34" charset="0"/>
              </a:rPr>
              <a:t>concentration in</a:t>
            </a:r>
          </a:p>
          <a:p>
            <a:pPr marL="0" indent="0" algn="ctr">
              <a:lnSpc>
                <a:spcPct val="100000"/>
              </a:lnSpc>
              <a:spcBef>
                <a:spcPts val="0"/>
              </a:spcBef>
              <a:spcAft>
                <a:spcPts val="600"/>
              </a:spcAft>
              <a:buNone/>
            </a:pPr>
            <a:r>
              <a:rPr lang="en-US" sz="3600" b="1">
                <a:solidFill>
                  <a:srgbClr val="000000"/>
                </a:solidFill>
                <a:latin typeface="Arial" panose="020B0604020202020204" pitchFamily="34" charset="0"/>
                <a:cs typeface="Arial" panose="020B0604020202020204" pitchFamily="34" charset="0"/>
              </a:rPr>
              <a:t>Family Nurse Practitioner (Rural Health)</a:t>
            </a:r>
            <a:endParaRPr lang="en-US" sz="3600">
              <a:solidFill>
                <a:srgbClr val="00000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B033ECB-F056-80F9-A4CB-0EBAD4312C2B}"/>
              </a:ext>
            </a:extLst>
          </p:cNvPr>
          <p:cNvSpPr txBox="1"/>
          <p:nvPr/>
        </p:nvSpPr>
        <p:spPr>
          <a:xfrm>
            <a:off x="4072379" y="6394734"/>
            <a:ext cx="40912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13</a:t>
            </a:r>
          </a:p>
        </p:txBody>
      </p:sp>
      <p:pic>
        <p:nvPicPr>
          <p:cNvPr id="5" name="Picture 4">
            <a:extLst>
              <a:ext uri="{FF2B5EF4-FFF2-40B4-BE49-F238E27FC236}">
                <a16:creationId xmlns:a16="http://schemas.microsoft.com/office/drawing/2014/main" id="{25982B1E-D17A-DBC3-04A5-80A70E8D2495}"/>
              </a:ext>
            </a:extLst>
          </p:cNvPr>
          <p:cNvPicPr>
            <a:picLocks noChangeAspect="1"/>
          </p:cNvPicPr>
          <p:nvPr/>
        </p:nvPicPr>
        <p:blipFill>
          <a:blip r:embed="rId2"/>
          <a:stretch>
            <a:fillRect/>
          </a:stretch>
        </p:blipFill>
        <p:spPr>
          <a:xfrm>
            <a:off x="1522714" y="1634660"/>
            <a:ext cx="9146569" cy="2114341"/>
          </a:xfrm>
          <a:prstGeom prst="rect">
            <a:avLst/>
          </a:prstGeom>
        </p:spPr>
      </p:pic>
    </p:spTree>
    <p:extLst>
      <p:ext uri="{BB962C8B-B14F-4D97-AF65-F5344CB8AC3E}">
        <p14:creationId xmlns:p14="http://schemas.microsoft.com/office/powerpoint/2010/main" val="272062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9"/>
        <p:cNvGrpSpPr/>
        <p:nvPr/>
      </p:nvGrpSpPr>
      <p:grpSpPr>
        <a:xfrm>
          <a:off x="0" y="0"/>
          <a:ext cx="0" cy="0"/>
          <a:chOff x="0" y="0"/>
          <a:chExt cx="0" cy="0"/>
        </a:xfrm>
      </p:grpSpPr>
      <p:sp>
        <p:nvSpPr>
          <p:cNvPr id="210" name="Google Shape;210;p38"/>
          <p:cNvSpPr txBox="1"/>
          <p:nvPr/>
        </p:nvSpPr>
        <p:spPr>
          <a:xfrm>
            <a:off x="669500" y="2329200"/>
            <a:ext cx="10929600" cy="2363684"/>
          </a:xfrm>
          <a:prstGeom prst="rect">
            <a:avLst/>
          </a:prstGeom>
          <a:noFill/>
          <a:ln>
            <a:noFill/>
          </a:ln>
        </p:spPr>
        <p:txBody>
          <a:bodyPr spcFirstLastPara="1" wrap="square" lIns="91433" tIns="45700" rIns="91433" bIns="45700" anchor="t" anchorCtr="0">
            <a:spAutoFit/>
          </a:bodyPr>
          <a:lstStyle/>
          <a:p>
            <a:pPr defTabSz="1219170">
              <a:lnSpc>
                <a:spcPct val="90000"/>
              </a:lnSpc>
              <a:buClr>
                <a:srgbClr val="000000"/>
              </a:buClr>
            </a:pPr>
            <a:r>
              <a:rPr lang="en" sz="3067" kern="0">
                <a:solidFill>
                  <a:srgbClr val="D8A037"/>
                </a:solidFill>
                <a:latin typeface="Arial"/>
                <a:cs typeface="Arial"/>
                <a:sym typeface="Arial"/>
              </a:rPr>
              <a:t>Arkansas Game and Fish Commission and the</a:t>
            </a:r>
            <a:endParaRPr sz="3067" kern="0">
              <a:solidFill>
                <a:srgbClr val="D8A037"/>
              </a:solidFill>
              <a:latin typeface="Arial"/>
              <a:cs typeface="Arial"/>
              <a:sym typeface="Arial"/>
            </a:endParaRPr>
          </a:p>
          <a:p>
            <a:pPr defTabSz="1219170">
              <a:lnSpc>
                <a:spcPct val="90000"/>
              </a:lnSpc>
              <a:buClr>
                <a:srgbClr val="000000"/>
              </a:buClr>
            </a:pPr>
            <a:r>
              <a:rPr lang="en" sz="4933" kern="0">
                <a:solidFill>
                  <a:srgbClr val="D8A037"/>
                </a:solidFill>
                <a:latin typeface="Arial"/>
                <a:cs typeface="Arial"/>
                <a:sym typeface="Arial"/>
              </a:rPr>
              <a:t>Arkansas Outdoor Education Initiative</a:t>
            </a:r>
            <a:endParaRPr sz="4933" kern="0">
              <a:solidFill>
                <a:srgbClr val="D8A037"/>
              </a:solidFill>
              <a:latin typeface="Arial"/>
              <a:cs typeface="Arial"/>
              <a:sym typeface="Arial"/>
            </a:endParaRPr>
          </a:p>
          <a:p>
            <a:pPr defTabSz="1219170">
              <a:lnSpc>
                <a:spcPct val="90000"/>
              </a:lnSpc>
              <a:buClr>
                <a:srgbClr val="000000"/>
              </a:buClr>
            </a:pPr>
            <a:r>
              <a:rPr lang="en" sz="4933" kern="0">
                <a:solidFill>
                  <a:srgbClr val="D8A037"/>
                </a:solidFill>
                <a:latin typeface="Arial"/>
                <a:cs typeface="Arial"/>
                <a:sym typeface="Arial"/>
              </a:rPr>
              <a:t>&amp; Post Secondary Opportunities</a:t>
            </a:r>
            <a:endParaRPr sz="4933" kern="0">
              <a:solidFill>
                <a:srgbClr val="D8A037"/>
              </a:solidFill>
              <a:latin typeface="Arial"/>
              <a:cs typeface="Arial"/>
              <a:sym typeface="Arial"/>
            </a:endParaRPr>
          </a:p>
          <a:p>
            <a:pPr defTabSz="1219170">
              <a:lnSpc>
                <a:spcPct val="90000"/>
              </a:lnSpc>
              <a:buClr>
                <a:srgbClr val="000000"/>
              </a:buClr>
            </a:pPr>
            <a:endParaRPr sz="3467" kern="0">
              <a:solidFill>
                <a:srgbClr val="D8A037"/>
              </a:solidFill>
              <a:latin typeface="Arial"/>
              <a:cs typeface="Arial"/>
              <a:sym typeface="Arial"/>
            </a:endParaRPr>
          </a:p>
        </p:txBody>
      </p:sp>
      <p:sp>
        <p:nvSpPr>
          <p:cNvPr id="211" name="Google Shape;211;p38"/>
          <p:cNvSpPr txBox="1"/>
          <p:nvPr/>
        </p:nvSpPr>
        <p:spPr>
          <a:xfrm>
            <a:off x="1080067" y="5341333"/>
            <a:ext cx="7333600" cy="658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3200" b="1" kern="0">
                <a:solidFill>
                  <a:srgbClr val="F6EDCE"/>
                </a:solidFill>
                <a:latin typeface="Arial"/>
                <a:cs typeface="Arial"/>
                <a:sym typeface="Arial"/>
              </a:rPr>
              <a:t>Mary Beth Hatch</a:t>
            </a:r>
            <a:endParaRPr sz="3200" b="1" kern="0">
              <a:solidFill>
                <a:srgbClr val="F6EDCE"/>
              </a:solidFill>
              <a:latin typeface="Arial"/>
              <a:cs typeface="Arial"/>
              <a:sym typeface="Arial"/>
            </a:endParaRPr>
          </a:p>
          <a:p>
            <a:pPr defTabSz="1219170">
              <a:buClr>
                <a:srgbClr val="000000"/>
              </a:buClr>
            </a:pPr>
            <a:r>
              <a:rPr lang="en" sz="3200" b="1" kern="0">
                <a:solidFill>
                  <a:srgbClr val="F6EDCE"/>
                </a:solidFill>
                <a:latin typeface="Arial"/>
                <a:cs typeface="Arial"/>
                <a:sym typeface="Arial"/>
              </a:rPr>
              <a:t>Becky Bloomfield</a:t>
            </a:r>
            <a:endParaRPr sz="3200" b="1" kern="0">
              <a:solidFill>
                <a:srgbClr val="F6EDCE"/>
              </a:solidFill>
              <a:latin typeface="Arial"/>
              <a:cs typeface="Arial"/>
              <a:sym typeface="Arial"/>
            </a:endParaRPr>
          </a:p>
          <a:p>
            <a:pPr defTabSz="1219170">
              <a:buClr>
                <a:srgbClr val="000000"/>
              </a:buClr>
            </a:pPr>
            <a:r>
              <a:rPr lang="en" sz="2400" kern="0">
                <a:solidFill>
                  <a:srgbClr val="F6EDCE"/>
                </a:solidFill>
                <a:latin typeface="Arial"/>
                <a:cs typeface="Arial"/>
                <a:sym typeface="Arial"/>
              </a:rPr>
              <a:t> </a:t>
            </a:r>
            <a:endParaRPr sz="2400" kern="0">
              <a:solidFill>
                <a:srgbClr val="F6EDCE"/>
              </a:solidFill>
              <a:latin typeface="Arial"/>
              <a:cs typeface="Arial"/>
              <a:sym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D2C6-B590-E515-42E8-4C52F0F7E7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AA4E09-0A62-8411-42A5-08D3FE681329}"/>
              </a:ext>
            </a:extLst>
          </p:cNvPr>
          <p:cNvSpPr txBox="1"/>
          <p:nvPr/>
        </p:nvSpPr>
        <p:spPr>
          <a:xfrm>
            <a:off x="4072379" y="6422166"/>
            <a:ext cx="40912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13</a:t>
            </a:r>
          </a:p>
        </p:txBody>
      </p:sp>
      <p:pic>
        <p:nvPicPr>
          <p:cNvPr id="5" name="Picture 4">
            <a:extLst>
              <a:ext uri="{FF2B5EF4-FFF2-40B4-BE49-F238E27FC236}">
                <a16:creationId xmlns:a16="http://schemas.microsoft.com/office/drawing/2014/main" id="{86611C04-25E2-430A-ABBC-D8A87E464FA0}"/>
              </a:ext>
            </a:extLst>
          </p:cNvPr>
          <p:cNvPicPr>
            <a:picLocks noChangeAspect="1"/>
          </p:cNvPicPr>
          <p:nvPr/>
        </p:nvPicPr>
        <p:blipFill>
          <a:blip r:embed="rId3"/>
          <a:stretch>
            <a:fillRect/>
          </a:stretch>
        </p:blipFill>
        <p:spPr>
          <a:xfrm>
            <a:off x="133624" y="6451999"/>
            <a:ext cx="1472749" cy="340444"/>
          </a:xfrm>
          <a:prstGeom prst="rect">
            <a:avLst/>
          </a:prstGeom>
        </p:spPr>
      </p:pic>
      <p:pic>
        <p:nvPicPr>
          <p:cNvPr id="10" name="Online Media 9" title="Nurse Practitioner – Andi">
            <a:hlinkClick r:id="" action="ppaction://media"/>
            <a:extLst>
              <a:ext uri="{FF2B5EF4-FFF2-40B4-BE49-F238E27FC236}">
                <a16:creationId xmlns:a16="http://schemas.microsoft.com/office/drawing/2014/main" id="{DF0076B1-94CE-BA16-74E2-0AF6FF13695D}"/>
              </a:ext>
            </a:extLst>
          </p:cNvPr>
          <p:cNvPicPr>
            <a:picLocks noRot="1" noChangeAspect="1"/>
          </p:cNvPicPr>
          <p:nvPr>
            <a:videoFile r:link="rId1"/>
          </p:nvPr>
        </p:nvPicPr>
        <p:blipFill>
          <a:blip r:embed="rId4"/>
          <a:stretch>
            <a:fillRect/>
          </a:stretch>
        </p:blipFill>
        <p:spPr>
          <a:xfrm>
            <a:off x="596515" y="182880"/>
            <a:ext cx="11042960" cy="6239286"/>
          </a:xfrm>
          <a:prstGeom prst="rect">
            <a:avLst/>
          </a:prstGeom>
        </p:spPr>
      </p:pic>
    </p:spTree>
    <p:extLst>
      <p:ext uri="{BB962C8B-B14F-4D97-AF65-F5344CB8AC3E}">
        <p14:creationId xmlns:p14="http://schemas.microsoft.com/office/powerpoint/2010/main" val="211783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7D2C6-B590-E515-42E8-4C52F0F7E7DC}"/>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CAA4E09-0A62-8411-42A5-08D3FE681329}"/>
              </a:ext>
            </a:extLst>
          </p:cNvPr>
          <p:cNvSpPr txBox="1"/>
          <p:nvPr/>
        </p:nvSpPr>
        <p:spPr>
          <a:xfrm>
            <a:off x="4072379" y="6422166"/>
            <a:ext cx="40912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13</a:t>
            </a:r>
          </a:p>
        </p:txBody>
      </p:sp>
      <p:pic>
        <p:nvPicPr>
          <p:cNvPr id="5" name="Picture 4">
            <a:extLst>
              <a:ext uri="{FF2B5EF4-FFF2-40B4-BE49-F238E27FC236}">
                <a16:creationId xmlns:a16="http://schemas.microsoft.com/office/drawing/2014/main" id="{86611C04-25E2-430A-ABBC-D8A87E464FA0}"/>
              </a:ext>
            </a:extLst>
          </p:cNvPr>
          <p:cNvPicPr>
            <a:picLocks noChangeAspect="1"/>
          </p:cNvPicPr>
          <p:nvPr/>
        </p:nvPicPr>
        <p:blipFill>
          <a:blip r:embed="rId3"/>
          <a:stretch>
            <a:fillRect/>
          </a:stretch>
        </p:blipFill>
        <p:spPr>
          <a:xfrm>
            <a:off x="133624" y="6451999"/>
            <a:ext cx="1472749" cy="340444"/>
          </a:xfrm>
          <a:prstGeom prst="rect">
            <a:avLst/>
          </a:prstGeom>
        </p:spPr>
      </p:pic>
      <p:pic>
        <p:nvPicPr>
          <p:cNvPr id="2" name="Online Media 1" title="Tetra Technologies – Sarah">
            <a:hlinkClick r:id="" action="ppaction://media"/>
            <a:extLst>
              <a:ext uri="{FF2B5EF4-FFF2-40B4-BE49-F238E27FC236}">
                <a16:creationId xmlns:a16="http://schemas.microsoft.com/office/drawing/2014/main" id="{02CC95D1-82C4-E64E-C810-46D075A2E132}"/>
              </a:ext>
            </a:extLst>
          </p:cNvPr>
          <p:cNvPicPr>
            <a:picLocks noRot="1" noChangeAspect="1"/>
          </p:cNvPicPr>
          <p:nvPr>
            <a:videoFile r:link="rId1"/>
          </p:nvPr>
        </p:nvPicPr>
        <p:blipFill>
          <a:blip r:embed="rId4"/>
          <a:stretch>
            <a:fillRect/>
          </a:stretch>
        </p:blipFill>
        <p:spPr>
          <a:xfrm>
            <a:off x="529478" y="131982"/>
            <a:ext cx="11133043" cy="6290184"/>
          </a:xfrm>
          <a:prstGeom prst="rect">
            <a:avLst/>
          </a:prstGeom>
        </p:spPr>
      </p:pic>
    </p:spTree>
    <p:extLst>
      <p:ext uri="{BB962C8B-B14F-4D97-AF65-F5344CB8AC3E}">
        <p14:creationId xmlns:p14="http://schemas.microsoft.com/office/powerpoint/2010/main" val="2642293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B911-D813-BFCA-5FD4-11B08298775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756C4B8-21E3-EAA7-2CF1-6ADEE449BF30}"/>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Arkansas Public Institutions</a:t>
            </a:r>
            <a:br>
              <a:rPr lang="en-US" b="1">
                <a:solidFill>
                  <a:schemeClr val="bg1"/>
                </a:solidFill>
                <a:latin typeface="+mn-lt"/>
              </a:rPr>
            </a:br>
            <a:r>
              <a:rPr lang="en-US" b="1">
                <a:solidFill>
                  <a:schemeClr val="bg1"/>
                </a:solidFill>
                <a:latin typeface="+mn-lt"/>
              </a:rPr>
              <a:t>New Program</a:t>
            </a:r>
          </a:p>
        </p:txBody>
      </p:sp>
      <p:sp>
        <p:nvSpPr>
          <p:cNvPr id="7" name="Text Placeholder 6">
            <a:extLst>
              <a:ext uri="{FF2B5EF4-FFF2-40B4-BE49-F238E27FC236}">
                <a16:creationId xmlns:a16="http://schemas.microsoft.com/office/drawing/2014/main" id="{172AE753-BC10-6636-22D6-7079AAD201BB}"/>
              </a:ext>
            </a:extLst>
          </p:cNvPr>
          <p:cNvSpPr>
            <a:spLocks noGrp="1"/>
          </p:cNvSpPr>
          <p:nvPr>
            <p:ph idx="1"/>
          </p:nvPr>
        </p:nvSpPr>
        <p:spPr>
          <a:xfrm>
            <a:off x="533399" y="4499219"/>
            <a:ext cx="11125200" cy="1411768"/>
          </a:xfrm>
        </p:spPr>
        <p:txBody>
          <a:bodyPr anchor="ctr" anchorCtr="0">
            <a:noAutofit/>
          </a:bodyPr>
          <a:lstStyle/>
          <a:p>
            <a:pPr marL="0" indent="0" algn="ctr">
              <a:lnSpc>
                <a:spcPct val="100000"/>
              </a:lnSpc>
              <a:spcBef>
                <a:spcPts val="0"/>
              </a:spcBef>
              <a:spcAft>
                <a:spcPts val="600"/>
              </a:spcAft>
              <a:buNone/>
            </a:pPr>
            <a:r>
              <a:rPr lang="en-US" sz="3600" b="1">
                <a:solidFill>
                  <a:srgbClr val="000000"/>
                </a:solidFill>
                <a:latin typeface="Arial" panose="020B0604020202020204" pitchFamily="34" charset="0"/>
                <a:cs typeface="Arial" panose="020B0604020202020204" pitchFamily="34" charset="0"/>
              </a:rPr>
              <a:t>Associate of Applied Science in</a:t>
            </a:r>
          </a:p>
          <a:p>
            <a:pPr marL="0" indent="0" algn="ctr">
              <a:lnSpc>
                <a:spcPct val="100000"/>
              </a:lnSpc>
              <a:spcBef>
                <a:spcPts val="0"/>
              </a:spcBef>
              <a:spcAft>
                <a:spcPts val="600"/>
              </a:spcAft>
              <a:buNone/>
            </a:pPr>
            <a:r>
              <a:rPr lang="en-US" sz="3600" b="1">
                <a:solidFill>
                  <a:srgbClr val="000000"/>
                </a:solidFill>
                <a:latin typeface="Arial" panose="020B0604020202020204" pitchFamily="34" charset="0"/>
                <a:cs typeface="Arial" panose="020B0604020202020204" pitchFamily="34" charset="0"/>
              </a:rPr>
              <a:t>Environmental Management (Municipal)</a:t>
            </a:r>
          </a:p>
        </p:txBody>
      </p:sp>
      <p:sp>
        <p:nvSpPr>
          <p:cNvPr id="3" name="TextBox 2">
            <a:extLst>
              <a:ext uri="{FF2B5EF4-FFF2-40B4-BE49-F238E27FC236}">
                <a16:creationId xmlns:a16="http://schemas.microsoft.com/office/drawing/2014/main" id="{59FE03EE-E8FB-A884-090D-1905064A28E8}"/>
              </a:ext>
            </a:extLst>
          </p:cNvPr>
          <p:cNvSpPr txBox="1"/>
          <p:nvPr/>
        </p:nvSpPr>
        <p:spPr>
          <a:xfrm>
            <a:off x="4072379" y="6394734"/>
            <a:ext cx="4091233"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14</a:t>
            </a:r>
          </a:p>
        </p:txBody>
      </p:sp>
      <p:pic>
        <p:nvPicPr>
          <p:cNvPr id="8" name="Picture 7" descr="Boosters &amp; Sponsors | SAU Tech Rockets">
            <a:extLst>
              <a:ext uri="{FF2B5EF4-FFF2-40B4-BE49-F238E27FC236}">
                <a16:creationId xmlns:a16="http://schemas.microsoft.com/office/drawing/2014/main" id="{ACB00E6A-0FB4-A406-4BE4-4446EDDBD791}"/>
              </a:ext>
            </a:extLst>
          </p:cNvPr>
          <p:cNvPicPr>
            <a:picLocks noChangeAspect="1"/>
          </p:cNvPicPr>
          <p:nvPr/>
        </p:nvPicPr>
        <p:blipFill>
          <a:blip r:embed="rId2"/>
          <a:stretch>
            <a:fillRect/>
          </a:stretch>
        </p:blipFill>
        <p:spPr>
          <a:xfrm>
            <a:off x="3797802" y="1613940"/>
            <a:ext cx="4596393" cy="2596901"/>
          </a:xfrm>
          <a:prstGeom prst="rect">
            <a:avLst/>
          </a:prstGeom>
        </p:spPr>
      </p:pic>
    </p:spTree>
    <p:extLst>
      <p:ext uri="{BB962C8B-B14F-4D97-AF65-F5344CB8AC3E}">
        <p14:creationId xmlns:p14="http://schemas.microsoft.com/office/powerpoint/2010/main" val="176509589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6198996" y="3593625"/>
            <a:ext cx="4283643" cy="659312"/>
          </a:xfrm>
        </p:spPr>
        <p:txBody>
          <a:bodyPr>
            <a:noAutofit/>
          </a:bodyPr>
          <a:lstStyle/>
          <a:p>
            <a:pPr algn="ctr"/>
            <a:r>
              <a:rPr lang="en-US" sz="4800"/>
              <a:t>Tracy Harrell</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5210996" y="4407735"/>
            <a:ext cx="6259641" cy="1023910"/>
          </a:xfrm>
        </p:spPr>
        <p:txBody>
          <a:bodyPr/>
          <a:lstStyle/>
          <a:p>
            <a:pPr algn="ctr"/>
            <a:r>
              <a:rPr lang="en-US" sz="3200" spc="0"/>
              <a:t>Chief Program Development Officer</a:t>
            </a:r>
          </a:p>
          <a:p>
            <a:pPr algn="ctr"/>
            <a:r>
              <a:rPr lang="en-US" sz="3200" spc="0"/>
              <a:t>Academic Affairs</a:t>
            </a:r>
          </a:p>
        </p:txBody>
      </p:sp>
    </p:spTree>
    <p:extLst>
      <p:ext uri="{BB962C8B-B14F-4D97-AF65-F5344CB8AC3E}">
        <p14:creationId xmlns:p14="http://schemas.microsoft.com/office/powerpoint/2010/main" val="308390062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258529"/>
          </a:xfrm>
          <a:solidFill>
            <a:schemeClr val="accent1">
              <a:lumMod val="50000"/>
            </a:schemeClr>
          </a:solidFill>
        </p:spPr>
        <p:txBody>
          <a:bodyPr>
            <a:noAutofit/>
          </a:bodyPr>
          <a:lstStyle/>
          <a:p>
            <a:pPr algn="ctr"/>
            <a:r>
              <a:rPr lang="en-US" b="1">
                <a:solidFill>
                  <a:schemeClr val="bg1"/>
                </a:solidFill>
                <a:latin typeface="+mn-lt"/>
              </a:rPr>
              <a:t>Arkansas Public Institutions </a:t>
            </a:r>
            <a:br>
              <a:rPr lang="en-US" b="1">
                <a:solidFill>
                  <a:schemeClr val="bg1"/>
                </a:solidFill>
                <a:latin typeface="+mn-lt"/>
              </a:rPr>
            </a:br>
            <a:r>
              <a:rPr lang="en-US" b="1">
                <a:solidFill>
                  <a:schemeClr val="bg1"/>
                </a:solidFill>
                <a:latin typeface="+mn-lt"/>
              </a:rPr>
              <a:t>Letters of Notification</a:t>
            </a:r>
          </a:p>
        </p:txBody>
      </p:sp>
      <p:sp>
        <p:nvSpPr>
          <p:cNvPr id="7" name="Text Placeholder 6">
            <a:extLst>
              <a:ext uri="{FF2B5EF4-FFF2-40B4-BE49-F238E27FC236}">
                <a16:creationId xmlns:a16="http://schemas.microsoft.com/office/drawing/2014/main" id="{BFC3EFA1-5655-3A01-4FDB-A605D79BBC24}"/>
              </a:ext>
            </a:extLst>
          </p:cNvPr>
          <p:cNvSpPr>
            <a:spLocks noGrp="1"/>
          </p:cNvSpPr>
          <p:nvPr>
            <p:ph idx="1"/>
          </p:nvPr>
        </p:nvSpPr>
        <p:spPr>
          <a:xfrm>
            <a:off x="284480" y="2244479"/>
            <a:ext cx="4318000" cy="3304516"/>
          </a:xfrm>
        </p:spPr>
        <p:txBody>
          <a:bodyPr>
            <a:noAutofit/>
          </a:bodyPr>
          <a:lstStyle/>
          <a:p>
            <a:pPr marL="0" indent="0" algn="ctr">
              <a:lnSpc>
                <a:spcPct val="100000"/>
              </a:lnSpc>
              <a:spcBef>
                <a:spcPts val="0"/>
              </a:spcBef>
              <a:buNone/>
            </a:pPr>
            <a:r>
              <a:rPr lang="en-US" sz="3000">
                <a:solidFill>
                  <a:srgbClr val="000000"/>
                </a:solidFill>
                <a:latin typeface="Arial" panose="020B0604020202020204" pitchFamily="34" charset="0"/>
                <a:cs typeface="Arial" panose="020B0604020202020204" pitchFamily="34" charset="0"/>
              </a:rPr>
              <a:t>29 institutions submitted</a:t>
            </a:r>
          </a:p>
          <a:p>
            <a:pPr marL="0" indent="0" algn="ctr">
              <a:lnSpc>
                <a:spcPct val="100000"/>
              </a:lnSpc>
              <a:spcBef>
                <a:spcPts val="0"/>
              </a:spcBef>
              <a:buNone/>
            </a:pPr>
            <a:r>
              <a:rPr lang="en-US" sz="3000">
                <a:solidFill>
                  <a:srgbClr val="000000"/>
                </a:solidFill>
                <a:latin typeface="Arial" panose="020B0604020202020204" pitchFamily="34" charset="0"/>
                <a:cs typeface="Arial" panose="020B0604020202020204" pitchFamily="34" charset="0"/>
              </a:rPr>
              <a:t>Letters of Notification affecting 211 </a:t>
            </a:r>
          </a:p>
          <a:p>
            <a:pPr marL="0" indent="0" algn="ctr">
              <a:lnSpc>
                <a:spcPct val="100000"/>
              </a:lnSpc>
              <a:spcBef>
                <a:spcPts val="0"/>
              </a:spcBef>
              <a:buNone/>
            </a:pPr>
            <a:r>
              <a:rPr lang="en-US" sz="3000">
                <a:solidFill>
                  <a:srgbClr val="000000"/>
                </a:solidFill>
                <a:latin typeface="Arial" panose="020B0604020202020204" pitchFamily="34" charset="0"/>
                <a:cs typeface="Arial" panose="020B0604020202020204" pitchFamily="34" charset="0"/>
              </a:rPr>
              <a:t>unique programs of study</a:t>
            </a:r>
          </a:p>
          <a:p>
            <a:pPr marL="0" indent="0" algn="ctr">
              <a:lnSpc>
                <a:spcPct val="100000"/>
              </a:lnSpc>
              <a:spcAft>
                <a:spcPts val="600"/>
              </a:spcAft>
              <a:buNone/>
            </a:pPr>
            <a:r>
              <a:rPr lang="en-US" sz="2000" i="1">
                <a:solidFill>
                  <a:srgbClr val="000000"/>
                </a:solidFill>
                <a:latin typeface="Georgia" panose="02040502050405020303" pitchFamily="18" charset="0"/>
                <a:cs typeface="Arial" panose="020B0604020202020204" pitchFamily="34" charset="0"/>
              </a:rPr>
              <a:t>Received by May 1, 2026</a:t>
            </a:r>
          </a:p>
        </p:txBody>
      </p:sp>
      <p:sp>
        <p:nvSpPr>
          <p:cNvPr id="3" name="TextBox 2">
            <a:extLst>
              <a:ext uri="{FF2B5EF4-FFF2-40B4-BE49-F238E27FC236}">
                <a16:creationId xmlns:a16="http://schemas.microsoft.com/office/drawing/2014/main" id="{DCF86AC0-C55B-5BA3-D466-DDE31CD672DB}"/>
              </a:ext>
            </a:extLst>
          </p:cNvPr>
          <p:cNvSpPr txBox="1"/>
          <p:nvPr/>
        </p:nvSpPr>
        <p:spPr>
          <a:xfrm>
            <a:off x="453245" y="6457890"/>
            <a:ext cx="398046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15 </a:t>
            </a:r>
          </a:p>
        </p:txBody>
      </p:sp>
      <p:graphicFrame>
        <p:nvGraphicFramePr>
          <p:cNvPr id="4" name="Table 3">
            <a:extLst>
              <a:ext uri="{FF2B5EF4-FFF2-40B4-BE49-F238E27FC236}">
                <a16:creationId xmlns:a16="http://schemas.microsoft.com/office/drawing/2014/main" id="{88BC81A1-0E94-85C6-8F88-CA6BCFB292C0}"/>
              </a:ext>
            </a:extLst>
          </p:cNvPr>
          <p:cNvGraphicFramePr>
            <a:graphicFrameLocks noGrp="1"/>
          </p:cNvGraphicFramePr>
          <p:nvPr/>
        </p:nvGraphicFramePr>
        <p:xfrm>
          <a:off x="4767209" y="1413450"/>
          <a:ext cx="7140311" cy="5044440"/>
        </p:xfrm>
        <a:graphic>
          <a:graphicData uri="http://schemas.openxmlformats.org/drawingml/2006/table">
            <a:tbl>
              <a:tblPr/>
              <a:tblGrid>
                <a:gridCol w="741851">
                  <a:extLst>
                    <a:ext uri="{9D8B030D-6E8A-4147-A177-3AD203B41FA5}">
                      <a16:colId xmlns:a16="http://schemas.microsoft.com/office/drawing/2014/main" val="4039430258"/>
                    </a:ext>
                  </a:extLst>
                </a:gridCol>
                <a:gridCol w="6398460">
                  <a:extLst>
                    <a:ext uri="{9D8B030D-6E8A-4147-A177-3AD203B41FA5}">
                      <a16:colId xmlns:a16="http://schemas.microsoft.com/office/drawing/2014/main" val="311817051"/>
                    </a:ext>
                  </a:extLst>
                </a:gridCol>
              </a:tblGrid>
              <a:tr h="365760">
                <a:tc>
                  <a:txBody>
                    <a:bodyPr/>
                    <a:lstStyle/>
                    <a:p>
                      <a:pPr algn="ctr" fontAlgn="ctr">
                        <a:buNone/>
                      </a:pPr>
                      <a:r>
                        <a:rPr lang="en-US" sz="1800" b="1" i="1" u="none" strike="noStrike">
                          <a:solidFill>
                            <a:srgbClr val="000000"/>
                          </a:solidFill>
                          <a:effectLst/>
                          <a:latin typeface="Baguet Script" panose="00000500000000000000" pitchFamily="2" charset="0"/>
                        </a:rPr>
                        <a:t>N</a:t>
                      </a:r>
                    </a:p>
                  </a:txBody>
                  <a:tcPr marL="9525" marR="9525" marT="9525" marB="0"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rgbClr val="F4B084"/>
                    </a:solidFill>
                  </a:tcPr>
                </a:tc>
                <a:tc>
                  <a:txBody>
                    <a:bodyPr/>
                    <a:lstStyle/>
                    <a:p>
                      <a:pPr algn="ctr" fontAlgn="ctr">
                        <a:buNone/>
                      </a:pPr>
                      <a:r>
                        <a:rPr lang="en-US" sz="1800" b="1" i="0" u="none" strike="noStrike">
                          <a:solidFill>
                            <a:srgbClr val="000000"/>
                          </a:solidFill>
                          <a:effectLst/>
                          <a:latin typeface="Georgia" panose="02040502050405020303" pitchFamily="18" charset="0"/>
                        </a:rPr>
                        <a:t>Requested Action</a:t>
                      </a:r>
                    </a:p>
                  </a:txBody>
                  <a:tcPr marL="9525" marR="9525" marT="9525" marB="0"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rgbClr val="F4B084"/>
                    </a:solidFill>
                  </a:tcPr>
                </a:tc>
                <a:extLst>
                  <a:ext uri="{0D108BD9-81ED-4DB2-BD59-A6C34878D82A}">
                    <a16:rowId xmlns:a16="http://schemas.microsoft.com/office/drawing/2014/main" val="2046052628"/>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24</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Approved Department Codes Corrections</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818188236"/>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Approved Programs List Corrections</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056135851"/>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14</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CIP Code Change</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275708316"/>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89</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Curriculum Revision</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78523054"/>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10</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Deletion of Certificate or Degree Program</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101955377"/>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19</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Deletion of Concentration or Minor</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408127597"/>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12</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Existing Program Offered by Distance Education</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323846679"/>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Existing Program Offered at Existing Off-Campus Location</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512663028"/>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27</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Inactivation of Certificate or Degree Program</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2657386511"/>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30</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New Certificate or Degree Program</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369608952"/>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18</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New Concentration or Minor</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513363546"/>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35</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cs typeface="Arial" panose="020B0604020202020204" pitchFamily="34" charset="0"/>
                        </a:rPr>
                        <a:t> New Off-Campus Location – Concurrent Education</a:t>
                      </a:r>
                      <a:endParaRPr lang="en-US" sz="1800" b="0" i="0" u="none" strike="noStrike">
                        <a:solidFill>
                          <a:srgbClr val="000000"/>
                        </a:solidFill>
                        <a:effectLst/>
                        <a:latin typeface="Georgia" panose="02040502050405020303" pitchFamily="18" charset="0"/>
                      </a:endParaRP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483314573"/>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3</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New Off-Campus Location – Instruction Center</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339029237"/>
                  </a:ext>
                </a:extLst>
              </a:tr>
              <a:tr h="226939">
                <a:tc>
                  <a:txBody>
                    <a:bodyPr/>
                    <a:lstStyle/>
                    <a:p>
                      <a:pPr algn="ctr" fontAlgn="ctr">
                        <a:buNone/>
                      </a:pPr>
                      <a:r>
                        <a:rPr lang="en-US" sz="1800" b="0" i="0" u="none" strike="noStrike">
                          <a:solidFill>
                            <a:srgbClr val="000000"/>
                          </a:solidFill>
                          <a:effectLst/>
                          <a:latin typeface="Georgia" panose="02040502050405020303" pitchFamily="18" charset="0"/>
                        </a:rPr>
                        <a:t>3</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rPr>
                        <a:t> New Organizational Unit</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19050" cap="flat" cmpd="sng" algn="ctr">
                      <a:solidFill>
                        <a:schemeClr val="accent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3512500784"/>
                  </a:ext>
                </a:extLst>
              </a:tr>
              <a:tr h="237746">
                <a:tc>
                  <a:txBody>
                    <a:bodyPr/>
                    <a:lstStyle/>
                    <a:p>
                      <a:pPr algn="ctr" fontAlgn="ctr">
                        <a:buNone/>
                      </a:pPr>
                      <a:r>
                        <a:rPr lang="en-US" sz="1800" b="0" i="0" u="none" strike="noStrike">
                          <a:solidFill>
                            <a:srgbClr val="000000"/>
                          </a:solidFill>
                          <a:effectLst/>
                          <a:latin typeface="Georgia" panose="02040502050405020303" pitchFamily="18" charset="0"/>
                        </a:rPr>
                        <a:t>23</a:t>
                      </a: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noFill/>
                  </a:tcPr>
                </a:tc>
                <a:tc>
                  <a:txBody>
                    <a:bodyPr/>
                    <a:lstStyle/>
                    <a:p>
                      <a:pPr algn="l" fontAlgn="ctr">
                        <a:buNone/>
                      </a:pPr>
                      <a:r>
                        <a:rPr lang="en-US" sz="1800" b="0" i="0" u="none" strike="noStrike">
                          <a:solidFill>
                            <a:srgbClr val="000000"/>
                          </a:solidFill>
                          <a:effectLst/>
                          <a:latin typeface="Georgia" panose="02040502050405020303" pitchFamily="18" charset="0"/>
                          <a:cs typeface="Arial" panose="020B0604020202020204" pitchFamily="34" charset="0"/>
                        </a:rPr>
                        <a:t> Title Change</a:t>
                      </a:r>
                      <a:endParaRPr lang="en-US" sz="1800" b="0" i="0" u="none" strike="noStrike">
                        <a:solidFill>
                          <a:srgbClr val="000000"/>
                        </a:solidFill>
                        <a:effectLst/>
                        <a:latin typeface="Georgia" panose="02040502050405020303" pitchFamily="18" charset="0"/>
                      </a:endParaRPr>
                    </a:p>
                  </a:txBody>
                  <a:tcPr marL="9525" marR="9525" marT="9525" marB="9144" anchor="ctr">
                    <a:lnL w="28575" cap="flat" cmpd="sng" algn="ctr">
                      <a:solidFill>
                        <a:schemeClr val="accent1">
                          <a:lumMod val="75000"/>
                        </a:schemeClr>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19050" cap="flat" cmpd="sng" algn="ctr">
                      <a:solidFill>
                        <a:schemeClr val="accent2">
                          <a:lumMod val="60000"/>
                          <a:lumOff val="40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noFill/>
                  </a:tcPr>
                </a:tc>
                <a:extLst>
                  <a:ext uri="{0D108BD9-81ED-4DB2-BD59-A6C34878D82A}">
                    <a16:rowId xmlns:a16="http://schemas.microsoft.com/office/drawing/2014/main" val="3467511564"/>
                  </a:ext>
                </a:extLst>
              </a:tr>
              <a:tr h="226939">
                <a:tc>
                  <a:txBody>
                    <a:bodyPr/>
                    <a:lstStyle/>
                    <a:p>
                      <a:pPr algn="ctr" fontAlgn="ctr">
                        <a:buNone/>
                      </a:pPr>
                      <a:r>
                        <a:rPr lang="en-US" sz="1800" b="1" i="0" u="none" strike="noStrike">
                          <a:solidFill>
                            <a:srgbClr val="000000"/>
                          </a:solidFill>
                          <a:effectLst/>
                          <a:latin typeface="Georgia" panose="02040502050405020303" pitchFamily="18" charset="0"/>
                        </a:rPr>
                        <a:t>309</a:t>
                      </a:r>
                    </a:p>
                  </a:txBody>
                  <a:tcPr marL="9525" marR="9525" marT="9525" marB="0" anchor="ctr">
                    <a:lnL>
                      <a:noFill/>
                    </a:lnL>
                    <a:lnR>
                      <a:noFill/>
                    </a:lnR>
                    <a:lnT w="28575" cap="flat" cmpd="sng" algn="ctr">
                      <a:solidFill>
                        <a:schemeClr val="accent1">
                          <a:lumMod val="75000"/>
                        </a:schemeClr>
                      </a:solidFill>
                      <a:prstDash val="solid"/>
                      <a:round/>
                      <a:headEnd type="none" w="med" len="med"/>
                      <a:tailEnd type="none" w="med" len="med"/>
                    </a:lnT>
                    <a:lnB>
                      <a:noFill/>
                    </a:lnB>
                    <a:noFill/>
                  </a:tcPr>
                </a:tc>
                <a:tc>
                  <a:txBody>
                    <a:bodyPr/>
                    <a:lstStyle/>
                    <a:p>
                      <a:pPr algn="l" fontAlgn="b">
                        <a:buNone/>
                      </a:pPr>
                      <a:endParaRPr lang="en-US" sz="1800" b="0" i="0" u="none" strike="noStrike">
                        <a:solidFill>
                          <a:srgbClr val="000000"/>
                        </a:solidFill>
                        <a:effectLst/>
                        <a:latin typeface="Arial" panose="020B0604020202020204" pitchFamily="34" charset="0"/>
                      </a:endParaRPr>
                    </a:p>
                  </a:txBody>
                  <a:tcPr marL="9525" marR="9525" marT="9525" marB="0" anchor="b">
                    <a:lnL>
                      <a:noFill/>
                    </a:lnL>
                    <a:lnR>
                      <a:noFill/>
                    </a:lnR>
                    <a:lnT w="28575" cap="flat" cmpd="sng" algn="ctr">
                      <a:solidFill>
                        <a:schemeClr val="accent1">
                          <a:lumMod val="75000"/>
                        </a:schemeClr>
                      </a:solidFill>
                      <a:prstDash val="solid"/>
                      <a:round/>
                      <a:headEnd type="none" w="med" len="med"/>
                      <a:tailEnd type="none" w="med" len="med"/>
                    </a:lnT>
                    <a:lnB>
                      <a:noFill/>
                    </a:lnB>
                    <a:noFill/>
                  </a:tcPr>
                </a:tc>
                <a:extLst>
                  <a:ext uri="{0D108BD9-81ED-4DB2-BD59-A6C34878D82A}">
                    <a16:rowId xmlns:a16="http://schemas.microsoft.com/office/drawing/2014/main" val="1426439598"/>
                  </a:ext>
                </a:extLst>
              </a:tr>
            </a:tbl>
          </a:graphicData>
        </a:graphic>
      </p:graphicFrame>
    </p:spTree>
    <p:extLst>
      <p:ext uri="{BB962C8B-B14F-4D97-AF65-F5344CB8AC3E}">
        <p14:creationId xmlns:p14="http://schemas.microsoft.com/office/powerpoint/2010/main" val="36444389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Arkansas Public Institutions</a:t>
            </a:r>
            <a:br>
              <a:rPr lang="en-US" b="1">
                <a:solidFill>
                  <a:schemeClr val="bg1"/>
                </a:solidFill>
                <a:latin typeface="+mn-lt"/>
              </a:rPr>
            </a:br>
            <a:r>
              <a:rPr lang="en-US" b="1">
                <a:solidFill>
                  <a:schemeClr val="bg1"/>
                </a:solidFill>
                <a:latin typeface="+mn-lt"/>
              </a:rPr>
              <a:t>Letters of Intent</a:t>
            </a:r>
          </a:p>
        </p:txBody>
      </p:sp>
      <p:sp>
        <p:nvSpPr>
          <p:cNvPr id="7" name="Text Placeholder 6">
            <a:extLst>
              <a:ext uri="{FF2B5EF4-FFF2-40B4-BE49-F238E27FC236}">
                <a16:creationId xmlns:a16="http://schemas.microsoft.com/office/drawing/2014/main" id="{BFC3EFA1-5655-3A01-4FDB-A605D79BBC24}"/>
              </a:ext>
            </a:extLst>
          </p:cNvPr>
          <p:cNvSpPr>
            <a:spLocks noGrp="1"/>
          </p:cNvSpPr>
          <p:nvPr>
            <p:ph idx="1"/>
          </p:nvPr>
        </p:nvSpPr>
        <p:spPr>
          <a:xfrm>
            <a:off x="150828" y="1524679"/>
            <a:ext cx="11858919" cy="1124253"/>
          </a:xfrm>
        </p:spPr>
        <p:txBody>
          <a:bodyPr>
            <a:normAutofit/>
          </a:bodyPr>
          <a:lstStyle/>
          <a:p>
            <a:pPr marL="0" indent="0" algn="ctr">
              <a:buNone/>
            </a:pPr>
            <a:r>
              <a:rPr lang="en-US" sz="3200">
                <a:solidFill>
                  <a:srgbClr val="000000"/>
                </a:solidFill>
                <a:latin typeface="Arial" panose="020B0604020202020204" pitchFamily="34" charset="0"/>
                <a:cs typeface="Arial" panose="020B0604020202020204" pitchFamily="34" charset="0"/>
              </a:rPr>
              <a:t>1 Arkansas public institution submitted a Letter of Intent</a:t>
            </a:r>
          </a:p>
          <a:p>
            <a:pPr marL="0" indent="0" algn="ctr">
              <a:buNone/>
            </a:pPr>
            <a:r>
              <a:rPr lang="en-US" sz="2200" i="1">
                <a:solidFill>
                  <a:srgbClr val="000000"/>
                </a:solidFill>
                <a:latin typeface="Georgia" panose="02040502050405020303" pitchFamily="18" charset="0"/>
                <a:cs typeface="Arial" panose="020B0604020202020204" pitchFamily="34" charset="0"/>
              </a:rPr>
              <a:t>Received by July 1, 2026</a:t>
            </a:r>
          </a:p>
        </p:txBody>
      </p:sp>
      <p:sp>
        <p:nvSpPr>
          <p:cNvPr id="3" name="TextBox 2">
            <a:extLst>
              <a:ext uri="{FF2B5EF4-FFF2-40B4-BE49-F238E27FC236}">
                <a16:creationId xmlns:a16="http://schemas.microsoft.com/office/drawing/2014/main" id="{DCF86AC0-C55B-5BA3-D466-DDE31CD672DB}"/>
              </a:ext>
            </a:extLst>
          </p:cNvPr>
          <p:cNvSpPr txBox="1"/>
          <p:nvPr/>
        </p:nvSpPr>
        <p:spPr>
          <a:xfrm>
            <a:off x="4072769" y="6363253"/>
            <a:ext cx="404645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rPr>
              <a:t>Academic Affairs Agenda Item No. 16 </a:t>
            </a:r>
          </a:p>
        </p:txBody>
      </p:sp>
      <p:graphicFrame>
        <p:nvGraphicFramePr>
          <p:cNvPr id="2" name="Table 1">
            <a:extLst>
              <a:ext uri="{FF2B5EF4-FFF2-40B4-BE49-F238E27FC236}">
                <a16:creationId xmlns:a16="http://schemas.microsoft.com/office/drawing/2014/main" id="{FF9E25FF-4CFF-2A29-C47A-8C06B43D1871}"/>
              </a:ext>
            </a:extLst>
          </p:cNvPr>
          <p:cNvGraphicFramePr>
            <a:graphicFrameLocks noGrp="1"/>
          </p:cNvGraphicFramePr>
          <p:nvPr/>
        </p:nvGraphicFramePr>
        <p:xfrm>
          <a:off x="3425245" y="3429000"/>
          <a:ext cx="5341503" cy="1134471"/>
        </p:xfrm>
        <a:graphic>
          <a:graphicData uri="http://schemas.openxmlformats.org/drawingml/2006/table">
            <a:tbl>
              <a:tblPr>
                <a:tableStyleId>{B301B821-A1FF-4177-AEE7-76D212191A09}</a:tableStyleId>
              </a:tblPr>
              <a:tblGrid>
                <a:gridCol w="868458">
                  <a:extLst>
                    <a:ext uri="{9D8B030D-6E8A-4147-A177-3AD203B41FA5}">
                      <a16:colId xmlns:a16="http://schemas.microsoft.com/office/drawing/2014/main" val="2170841639"/>
                    </a:ext>
                  </a:extLst>
                </a:gridCol>
                <a:gridCol w="4473045">
                  <a:extLst>
                    <a:ext uri="{9D8B030D-6E8A-4147-A177-3AD203B41FA5}">
                      <a16:colId xmlns:a16="http://schemas.microsoft.com/office/drawing/2014/main" val="1444140683"/>
                    </a:ext>
                  </a:extLst>
                </a:gridCol>
              </a:tblGrid>
              <a:tr h="435077">
                <a:tc>
                  <a:txBody>
                    <a:bodyPr/>
                    <a:lstStyle/>
                    <a:p>
                      <a:pPr algn="ctr" fontAlgn="ctr"/>
                      <a:r>
                        <a:rPr lang="en-US" sz="2000" b="1" i="1" u="none" strike="noStrike">
                          <a:solidFill>
                            <a:srgbClr val="000000"/>
                          </a:solidFill>
                          <a:effectLst/>
                          <a:latin typeface="Baguet Script" panose="00000500000000000000" pitchFamily="2" charset="0"/>
                        </a:rPr>
                        <a:t>N</a:t>
                      </a:r>
                    </a:p>
                  </a:txBody>
                  <a:tcPr marL="9525" marR="9525" marT="9525" marB="0" anchor="ctr">
                    <a:lnL w="28575" cap="flat" cmpd="sng" algn="ctr">
                      <a:solidFill>
                        <a:schemeClr val="accent1">
                          <a:lumMod val="75000"/>
                        </a:schemeClr>
                      </a:solidFill>
                      <a:prstDash val="solid"/>
                      <a:round/>
                      <a:headEnd type="none" w="med" len="med"/>
                      <a:tailEnd type="none" w="med" len="med"/>
                    </a:lnL>
                    <a:lnR w="28575" cap="flat" cmpd="sng" algn="ctr">
                      <a:solidFill>
                        <a:srgbClr val="002060"/>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rgbClr val="EF8D4B"/>
                    </a:solidFill>
                  </a:tcPr>
                </a:tc>
                <a:tc>
                  <a:txBody>
                    <a:bodyPr/>
                    <a:lstStyle/>
                    <a:p>
                      <a:pPr algn="ctr" fontAlgn="ctr"/>
                      <a:r>
                        <a:rPr lang="en-US" sz="2000" b="1" u="none" strike="noStrike">
                          <a:effectLst/>
                          <a:latin typeface="Arial" panose="020B0604020202020204" pitchFamily="34" charset="0"/>
                          <a:cs typeface="Arial" panose="020B0604020202020204" pitchFamily="34" charset="0"/>
                        </a:rPr>
                        <a:t>Reason of Intent</a:t>
                      </a:r>
                      <a:endParaRPr lang="en-US" sz="20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28575" cap="flat" cmpd="sng" algn="ctr">
                      <a:solidFill>
                        <a:srgbClr val="002060"/>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solidFill>
                      <a:srgbClr val="EF8D4B"/>
                    </a:solidFill>
                  </a:tcPr>
                </a:tc>
                <a:extLst>
                  <a:ext uri="{0D108BD9-81ED-4DB2-BD59-A6C34878D82A}">
                    <a16:rowId xmlns:a16="http://schemas.microsoft.com/office/drawing/2014/main" val="2694615593"/>
                  </a:ext>
                </a:extLst>
              </a:tr>
              <a:tr h="349697">
                <a:tc>
                  <a:txBody>
                    <a:bodyPr/>
                    <a:lstStyle/>
                    <a:p>
                      <a:pPr algn="ctr" fontAlgn="ctr"/>
                      <a:r>
                        <a:rPr lang="en-US" sz="20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ctr">
                    <a:lnL w="28575" cap="flat" cmpd="sng" algn="ctr">
                      <a:solidFill>
                        <a:schemeClr val="accent1">
                          <a:lumMod val="75000"/>
                        </a:schemeClr>
                      </a:solidFill>
                      <a:prstDash val="solid"/>
                      <a:round/>
                      <a:headEnd type="none" w="med" len="med"/>
                      <a:tailEnd type="none" w="med" len="med"/>
                    </a:lnL>
                    <a:lnR w="28575" cap="flat" cmpd="sng" algn="ctr">
                      <a:solidFill>
                        <a:srgbClr val="002060"/>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l" fontAlgn="ctr"/>
                      <a:r>
                        <a:rPr lang="en-US" sz="2000" b="0" i="0" u="none" strike="noStrike">
                          <a:solidFill>
                            <a:srgbClr val="000000"/>
                          </a:solidFill>
                          <a:effectLst/>
                          <a:latin typeface="Arial" panose="020B0604020202020204" pitchFamily="34" charset="0"/>
                          <a:cs typeface="Arial" panose="020B0604020202020204" pitchFamily="34" charset="0"/>
                        </a:rPr>
                        <a:t>  New Program</a:t>
                      </a:r>
                    </a:p>
                  </a:txBody>
                  <a:tcPr marL="9525" marR="9525" marT="9525" marB="0" anchor="ctr">
                    <a:lnL w="28575" cap="flat" cmpd="sng" algn="ctr">
                      <a:solidFill>
                        <a:srgbClr val="002060"/>
                      </a:solidFill>
                      <a:prstDash val="solid"/>
                      <a:round/>
                      <a:headEnd type="none" w="med" len="med"/>
                      <a:tailEnd type="none" w="med" len="med"/>
                    </a:lnL>
                    <a:lnR w="28575"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204344767"/>
                  </a:ext>
                </a:extLst>
              </a:tr>
              <a:tr h="349697">
                <a:tc>
                  <a:txBody>
                    <a:bodyPr/>
                    <a:lstStyle/>
                    <a:p>
                      <a:pPr algn="ctr" fontAlgn="ctr"/>
                      <a:endParaRPr lang="en-US" sz="2000" b="1"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en-US" sz="2000" b="0" i="0" u="none" strike="noStrike">
                        <a:solidFill>
                          <a:srgbClr val="000000"/>
                        </a:solidFill>
                        <a:effectLst/>
                        <a:latin typeface="Georgia" panose="02040502050405020303" pitchFamily="18" charset="0"/>
                      </a:endParaRPr>
                    </a:p>
                  </a:txBody>
                  <a:tcPr marL="9525" marR="9525" marT="9525" marB="0" anchor="ctr">
                    <a:lnL w="28575"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429089"/>
                  </a:ext>
                </a:extLst>
              </a:tr>
            </a:tbl>
          </a:graphicData>
        </a:graphic>
      </p:graphicFrame>
    </p:spTree>
    <p:extLst>
      <p:ext uri="{BB962C8B-B14F-4D97-AF65-F5344CB8AC3E}">
        <p14:creationId xmlns:p14="http://schemas.microsoft.com/office/powerpoint/2010/main" val="104891954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a:extLst>
            <a:ext uri="{FF2B5EF4-FFF2-40B4-BE49-F238E27FC236}">
              <a16:creationId xmlns:a16="http://schemas.microsoft.com/office/drawing/2014/main" id="{20EA6103-39CF-6E6C-EBF2-A669DC2EED74}"/>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64494E2B-6866-6AFD-D900-8A5440009EF8}"/>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F162115C-2C04-ECE9-FBF5-803BEE0F0A4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DBAAC11B-87B8-3E66-3066-7AE9942676D4}"/>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020DE9D6-BBBC-BB79-EEE7-87D691624189}"/>
              </a:ext>
            </a:extLst>
          </p:cNvPr>
          <p:cNvSpPr>
            <a:spLocks noGrp="1"/>
          </p:cNvSpPr>
          <p:nvPr>
            <p:ph type="title"/>
          </p:nvPr>
        </p:nvSpPr>
        <p:spPr>
          <a:xfrm>
            <a:off x="6717150" y="3480535"/>
            <a:ext cx="3849249" cy="885492"/>
          </a:xfrm>
        </p:spPr>
        <p:txBody>
          <a:bodyPr anchor="ctr">
            <a:noAutofit/>
          </a:bodyPr>
          <a:lstStyle/>
          <a:p>
            <a:r>
              <a:rPr lang="en-US" sz="4800"/>
              <a:t>Alana Colburn</a:t>
            </a:r>
          </a:p>
        </p:txBody>
      </p:sp>
      <p:sp>
        <p:nvSpPr>
          <p:cNvPr id="8" name="Text Placeholder 7">
            <a:extLst>
              <a:ext uri="{FF2B5EF4-FFF2-40B4-BE49-F238E27FC236}">
                <a16:creationId xmlns:a16="http://schemas.microsoft.com/office/drawing/2014/main" id="{2005583D-EB18-FD71-9DA6-58F24A0C9540}"/>
              </a:ext>
            </a:extLst>
          </p:cNvPr>
          <p:cNvSpPr>
            <a:spLocks noGrp="1"/>
          </p:cNvSpPr>
          <p:nvPr>
            <p:ph type="body" sz="quarter" idx="16"/>
          </p:nvPr>
        </p:nvSpPr>
        <p:spPr>
          <a:xfrm>
            <a:off x="6152513" y="4476944"/>
            <a:ext cx="4978521" cy="885492"/>
          </a:xfrm>
        </p:spPr>
        <p:txBody>
          <a:bodyPr/>
          <a:lstStyle/>
          <a:p>
            <a:pPr algn="ctr"/>
            <a:r>
              <a:rPr lang="en-US" sz="3200" spc="0"/>
              <a:t>Associate Director of Private Postsecondary Education</a:t>
            </a:r>
          </a:p>
        </p:txBody>
      </p:sp>
    </p:spTree>
    <p:extLst>
      <p:ext uri="{BB962C8B-B14F-4D97-AF65-F5344CB8AC3E}">
        <p14:creationId xmlns:p14="http://schemas.microsoft.com/office/powerpoint/2010/main" val="279101743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Out-of-State Institutions</a:t>
            </a:r>
            <a:br>
              <a:rPr lang="en-US" b="1">
                <a:solidFill>
                  <a:schemeClr val="bg1"/>
                </a:solidFill>
                <a:latin typeface="+mn-lt"/>
              </a:rPr>
            </a:br>
            <a:r>
              <a:rPr lang="en-US" b="1">
                <a:solidFill>
                  <a:schemeClr val="bg1"/>
                </a:solidFill>
                <a:latin typeface="+mn-lt"/>
              </a:rPr>
              <a:t>New Programs</a:t>
            </a:r>
          </a:p>
        </p:txBody>
      </p:sp>
      <p:sp>
        <p:nvSpPr>
          <p:cNvPr id="3" name="TextBox 2">
            <a:extLst>
              <a:ext uri="{FF2B5EF4-FFF2-40B4-BE49-F238E27FC236}">
                <a16:creationId xmlns:a16="http://schemas.microsoft.com/office/drawing/2014/main" id="{DCF86AC0-C55B-5BA3-D466-DDE31CD672DB}"/>
              </a:ext>
            </a:extLst>
          </p:cNvPr>
          <p:cNvSpPr txBox="1"/>
          <p:nvPr/>
        </p:nvSpPr>
        <p:spPr>
          <a:xfrm>
            <a:off x="4181180" y="6382106"/>
            <a:ext cx="3982432"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a:rPr>
              <a:t>Academic Affairs Agenda Item No. 17</a:t>
            </a:r>
            <a:endPar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2" name="TextBox 1">
            <a:extLst>
              <a:ext uri="{FF2B5EF4-FFF2-40B4-BE49-F238E27FC236}">
                <a16:creationId xmlns:a16="http://schemas.microsoft.com/office/drawing/2014/main" id="{E22399BC-7987-9D35-7FEC-BB3310BACCCE}"/>
              </a:ext>
            </a:extLst>
          </p:cNvPr>
          <p:cNvSpPr txBox="1"/>
          <p:nvPr/>
        </p:nvSpPr>
        <p:spPr>
          <a:xfrm>
            <a:off x="100584" y="1325563"/>
            <a:ext cx="12435840" cy="50013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a:ea typeface="+mn-ea"/>
                <a:cs typeface="Segoe UI"/>
              </a:rPr>
              <a:t>Initial Program Certifications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rial"/>
                <a:ea typeface="+mn-ea"/>
                <a:cs typeface="Segoe UI"/>
              </a:rPr>
              <a:t>Certification to offer the degree programs via distance education to Arkansas students for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rial"/>
                <a:ea typeface="+mn-ea"/>
                <a:cs typeface="Segoe UI"/>
              </a:rPr>
              <a:t>3 years through December 31, 2029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All programs meet the requirements of Arkansas ​law and AHECB policy</a:t>
            </a:r>
            <a:endParaRPr kumimoji="0" lang="en-US" sz="1800" b="1" i="1" u="none" strike="noStrike" kern="1200" cap="none" spc="0" normalizeH="0" baseline="0" noProof="0">
              <a:ln>
                <a:noFill/>
              </a:ln>
              <a:solidFill>
                <a:prstClr val="black"/>
              </a:solidFill>
              <a:effectLst/>
              <a:uLnTx/>
              <a:uFillTx/>
              <a:latin typeface="Arial"/>
              <a:ea typeface="+mn-ea"/>
              <a:cs typeface="Segoe U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4472C4">
                  <a:lumMod val="50000"/>
                </a:srgbClr>
              </a:solidFill>
              <a:effectLst/>
              <a:uLnTx/>
              <a:uFillTx/>
              <a:latin typeface="Arial"/>
              <a:ea typeface="+mn-e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Arial"/>
                <a:ea typeface="+mn-ea"/>
                <a:cs typeface="Arial"/>
              </a:rPr>
              <a:t>​</a:t>
            </a:r>
            <a:r>
              <a:rPr kumimoji="0" lang="en-US" sz="1900" b="1" i="0" u="none" strike="noStrike" kern="1200" cap="none" spc="0" normalizeH="0" baseline="0" noProof="0">
                <a:ln>
                  <a:noFill/>
                </a:ln>
                <a:solidFill>
                  <a:prstClr val="black"/>
                </a:solidFill>
                <a:effectLst/>
                <a:uLnTx/>
                <a:uFillTx/>
                <a:latin typeface="Arial"/>
                <a:ea typeface="+mn-ea"/>
                <a:cs typeface="Arial"/>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alibri" panose="020F0502020204030204"/>
                <a:ea typeface="+mn-ea"/>
                <a:cs typeface="+mn-cs"/>
              </a:rPr>
              <a:t>Carrington College, Sacramento, California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Associate of Science in Medical Assisting 		</a:t>
            </a:r>
            <a:endParaRPr kumimoji="0" lang="en-US" sz="2000" b="0"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sng"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alibri" panose="020F0502020204030204"/>
                <a:ea typeface="+mn-ea"/>
                <a:cs typeface="+mn-cs"/>
              </a:rPr>
              <a:t>Southern California University of Health Sciences, Whittier, California</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Ayurvedic Health Counselor Certificate			Ayurvedic Practitioner Certificate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Master of Acupuncture and Chinese Herbal Medicine		Master of Science in Genetic Counseling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Master of Science: Physician Assistant			Doctor of Acupuncture and Chinese Herbal Medicine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Doctor of Chiropractic					Doctor of Medical Science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Doctor of Occupational Therapy				Doctor of Whole Health Leadership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a:ln>
                  <a:noFill/>
                </a:ln>
                <a:solidFill>
                  <a:prstClr val="black"/>
                </a:solidFill>
                <a:effectLst/>
                <a:uLnTx/>
                <a:uFillTx/>
                <a:latin typeface="Calibri" panose="020F0502020204030204"/>
                <a:ea typeface="Calibri"/>
                <a:cs typeface="Calibri"/>
              </a:rPr>
              <a:t>						</a:t>
            </a:r>
          </a:p>
        </p:txBody>
      </p:sp>
    </p:spTree>
    <p:extLst>
      <p:ext uri="{BB962C8B-B14F-4D97-AF65-F5344CB8AC3E}">
        <p14:creationId xmlns:p14="http://schemas.microsoft.com/office/powerpoint/2010/main" val="380605626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Out-of-State and Arkansas Private Institutions</a:t>
            </a:r>
            <a:br>
              <a:rPr lang="en-US" b="1">
                <a:solidFill>
                  <a:schemeClr val="bg1"/>
                </a:solidFill>
                <a:latin typeface="+mn-lt"/>
              </a:rPr>
            </a:br>
            <a:r>
              <a:rPr lang="en-US" b="1">
                <a:solidFill>
                  <a:schemeClr val="bg1"/>
                </a:solidFill>
                <a:latin typeface="+mn-lt"/>
              </a:rPr>
              <a:t>Letters of Notification</a:t>
            </a:r>
          </a:p>
        </p:txBody>
      </p:sp>
      <p:sp>
        <p:nvSpPr>
          <p:cNvPr id="3" name="TextBox 2">
            <a:extLst>
              <a:ext uri="{FF2B5EF4-FFF2-40B4-BE49-F238E27FC236}">
                <a16:creationId xmlns:a16="http://schemas.microsoft.com/office/drawing/2014/main" id="{DCF86AC0-C55B-5BA3-D466-DDE31CD672DB}"/>
              </a:ext>
            </a:extLst>
          </p:cNvPr>
          <p:cNvSpPr txBox="1"/>
          <p:nvPr/>
        </p:nvSpPr>
        <p:spPr>
          <a:xfrm>
            <a:off x="4117508" y="6321146"/>
            <a:ext cx="3956981"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a:rPr>
              <a:t>Academic Affairs Agenda Item No. 18</a:t>
            </a:r>
            <a:endPar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2" name="TextBox 1">
            <a:extLst>
              <a:ext uri="{FF2B5EF4-FFF2-40B4-BE49-F238E27FC236}">
                <a16:creationId xmlns:a16="http://schemas.microsoft.com/office/drawing/2014/main" id="{37F1158A-025C-0CA9-72F7-56756FC6A7F0}"/>
              </a:ext>
            </a:extLst>
          </p:cNvPr>
          <p:cNvSpPr txBox="1"/>
          <p:nvPr/>
        </p:nvSpPr>
        <p:spPr>
          <a:xfrm>
            <a:off x="879366" y="1711436"/>
            <a:ext cx="10012855"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a:ea typeface="+mn-ea"/>
                <a:cs typeface="Arial"/>
              </a:rPr>
              <a:t>​</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2800" b="0" i="0" u="none" strike="noStrike" kern="1200" cap="none" spc="0" normalizeH="0" baseline="0" noProof="0">
              <a:ln>
                <a:noFill/>
              </a:ln>
              <a:solidFill>
                <a:prstClr val="black"/>
              </a:solidFill>
              <a:effectLst/>
              <a:uLnTx/>
              <a:uFillTx/>
              <a:latin typeface="Arial"/>
              <a:ea typeface="+mn-ea"/>
              <a:cs typeface="Arial"/>
            </a:endParaRPr>
          </a:p>
        </p:txBody>
      </p:sp>
      <p:sp>
        <p:nvSpPr>
          <p:cNvPr id="4" name="TextBox 3">
            <a:extLst>
              <a:ext uri="{FF2B5EF4-FFF2-40B4-BE49-F238E27FC236}">
                <a16:creationId xmlns:a16="http://schemas.microsoft.com/office/drawing/2014/main" id="{7FBD8EBA-8856-FF68-97FF-ADED9C5A7C3E}"/>
              </a:ext>
            </a:extLst>
          </p:cNvPr>
          <p:cNvSpPr txBox="1"/>
          <p:nvPr/>
        </p:nvSpPr>
        <p:spPr>
          <a:xfrm>
            <a:off x="916922" y="1588324"/>
            <a:ext cx="1066484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7 Out-of-State and/or Private Institutions submitted Recertification Requests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Arial"/>
                <a:ea typeface="+mn-ea"/>
                <a:cs typeface="Arial"/>
              </a:rPr>
              <a:t> 3 Institutions submitted requests for Exemption from Certification​</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Arial"/>
                <a:ea typeface="+mn-ea"/>
                <a:cs typeface="Arial"/>
              </a:rPr>
              <a:t>Received by July 1, 2026</a:t>
            </a:r>
            <a:r>
              <a:rPr kumimoji="0" lang="en-US" sz="2000" b="0" i="0" u="none" strike="noStrike" kern="1200" cap="none" spc="0" normalizeH="0" baseline="0" noProof="0">
                <a:ln>
                  <a:noFill/>
                </a:ln>
                <a:solidFill>
                  <a:prstClr val="black"/>
                </a:solidFill>
                <a:effectLst/>
                <a:uLnTx/>
                <a:uFillTx/>
                <a:latin typeface="Arial"/>
                <a:ea typeface="+mn-ea"/>
                <a:cs typeface="Arial"/>
              </a:rPr>
              <a:t>​</a:t>
            </a:r>
            <a:r>
              <a:rPr kumimoji="0" lang="en-US" sz="2400" b="0" i="0" u="none" strike="noStrike" kern="1200" cap="none" spc="0" normalizeH="0" baseline="0" noProof="0">
                <a:ln>
                  <a:noFill/>
                </a:ln>
                <a:solidFill>
                  <a:prstClr val="black"/>
                </a:solidFill>
                <a:effectLst/>
                <a:uLnTx/>
                <a:uFillTx/>
                <a:latin typeface="Arial"/>
                <a:ea typeface="+mn-ea"/>
                <a:cs typeface="Arial"/>
              </a:rPr>
              <a:t>​</a:t>
            </a:r>
            <a:endParaRPr kumimoji="0"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p:txBody>
      </p:sp>
      <p:graphicFrame>
        <p:nvGraphicFramePr>
          <p:cNvPr id="8" name="Table 7">
            <a:extLst>
              <a:ext uri="{FF2B5EF4-FFF2-40B4-BE49-F238E27FC236}">
                <a16:creationId xmlns:a16="http://schemas.microsoft.com/office/drawing/2014/main" id="{A8FEE133-EB57-E58E-CC1C-1FADBBCA9F3C}"/>
              </a:ext>
            </a:extLst>
          </p:cNvPr>
          <p:cNvGraphicFramePr>
            <a:graphicFrameLocks noGrp="1"/>
          </p:cNvGraphicFramePr>
          <p:nvPr/>
        </p:nvGraphicFramePr>
        <p:xfrm>
          <a:off x="3810000" y="3241123"/>
          <a:ext cx="4878689" cy="2258124"/>
        </p:xfrm>
        <a:graphic>
          <a:graphicData uri="http://schemas.openxmlformats.org/drawingml/2006/table">
            <a:tbl>
              <a:tblPr/>
              <a:tblGrid>
                <a:gridCol w="579120">
                  <a:extLst>
                    <a:ext uri="{9D8B030D-6E8A-4147-A177-3AD203B41FA5}">
                      <a16:colId xmlns:a16="http://schemas.microsoft.com/office/drawing/2014/main" val="2238429611"/>
                    </a:ext>
                  </a:extLst>
                </a:gridCol>
                <a:gridCol w="4299569">
                  <a:extLst>
                    <a:ext uri="{9D8B030D-6E8A-4147-A177-3AD203B41FA5}">
                      <a16:colId xmlns:a16="http://schemas.microsoft.com/office/drawing/2014/main" val="2451852190"/>
                    </a:ext>
                  </a:extLst>
                </a:gridCol>
              </a:tblGrid>
              <a:tr h="155728">
                <a:tc>
                  <a:txBody>
                    <a:bodyPr/>
                    <a:lstStyle/>
                    <a:p>
                      <a:pPr algn="ctr" fontAlgn="base">
                        <a:lnSpc>
                          <a:spcPts val="2850"/>
                        </a:lnSpc>
                        <a:buNone/>
                      </a:pPr>
                      <a:r>
                        <a:rPr lang="en-US" sz="1800" b="0" i="0">
                          <a:solidFill>
                            <a:srgbClr val="000000"/>
                          </a:solidFill>
                          <a:effectLst/>
                          <a:latin typeface="Arial"/>
                          <a:cs typeface="Arial"/>
                        </a:rPr>
                        <a:t>​</a:t>
                      </a:r>
                      <a:r>
                        <a:rPr lang="en-US" sz="1800" b="1" i="1" u="none" strike="noStrike" kern="1200">
                          <a:solidFill>
                            <a:schemeClr val="tx1"/>
                          </a:solidFill>
                          <a:effectLst/>
                          <a:latin typeface="Arial"/>
                          <a:ea typeface="+mn-ea"/>
                          <a:cs typeface="Arial"/>
                        </a:rPr>
                        <a:t>n</a:t>
                      </a:r>
                      <a:r>
                        <a:rPr lang="en-US" sz="1800" b="0" i="0" kern="1200">
                          <a:solidFill>
                            <a:schemeClr val="tx1"/>
                          </a:solidFill>
                          <a:effectLst/>
                          <a:latin typeface="Arial"/>
                          <a:ea typeface="+mn-ea"/>
                          <a:cs typeface="Arial"/>
                        </a:rPr>
                        <a:t>​</a:t>
                      </a:r>
                      <a:endParaRPr lang="en-US" sz="1800" b="0" i="0">
                        <a:solidFill>
                          <a:srgbClr val="000000"/>
                        </a:solidFill>
                        <a:effectLst/>
                        <a:latin typeface="Arial"/>
                        <a:cs typeface="Arial"/>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solidFill>
                      <a:srgbClr val="FFC000"/>
                    </a:solidFill>
                  </a:tcPr>
                </a:tc>
                <a:tc>
                  <a:txBody>
                    <a:bodyPr/>
                    <a:lstStyle/>
                    <a:p>
                      <a:pPr algn="ctr" fontAlgn="base">
                        <a:lnSpc>
                          <a:spcPts val="2850"/>
                        </a:lnSpc>
                        <a:buNone/>
                      </a:pPr>
                      <a:r>
                        <a:rPr lang="en-US" sz="1800" b="1" i="0" u="none" strike="noStrike">
                          <a:solidFill>
                            <a:srgbClr val="000000"/>
                          </a:solidFill>
                          <a:effectLst/>
                          <a:latin typeface="Arial"/>
                        </a:rPr>
                        <a:t>Summary of Requested Action</a:t>
                      </a:r>
                      <a:r>
                        <a:rPr lang="en-US" sz="1800" b="0" i="0">
                          <a:solidFill>
                            <a:srgbClr val="000000"/>
                          </a:solidFill>
                          <a:effectLst/>
                          <a:latin typeface="Arial"/>
                        </a:rPr>
                        <a:t>​</a:t>
                      </a:r>
                      <a:r>
                        <a:rPr lang="en-US" sz="1800" b="1" i="0">
                          <a:solidFill>
                            <a:srgbClr val="000000"/>
                          </a:solidFill>
                          <a:effectLst/>
                          <a:latin typeface="Arial"/>
                        </a:rPr>
                        <a:t>s</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solidFill>
                      <a:srgbClr val="FFC000"/>
                    </a:solidFill>
                  </a:tcPr>
                </a:tc>
                <a:extLst>
                  <a:ext uri="{0D108BD9-81ED-4DB2-BD59-A6C34878D82A}">
                    <a16:rowId xmlns:a16="http://schemas.microsoft.com/office/drawing/2014/main" val="926929170"/>
                  </a:ext>
                </a:extLst>
              </a:tr>
              <a:tr h="342916">
                <a:tc>
                  <a:txBody>
                    <a:bodyPr/>
                    <a:lstStyle/>
                    <a:p>
                      <a:pPr algn="ctr" fontAlgn="base">
                        <a:lnSpc>
                          <a:spcPts val="2400"/>
                        </a:lnSpc>
                        <a:buNone/>
                      </a:pPr>
                      <a:r>
                        <a:rPr lang="en-US" sz="1600" b="0" i="0">
                          <a:solidFill>
                            <a:srgbClr val="000000"/>
                          </a:solidFill>
                          <a:effectLst/>
                          <a:latin typeface="Arial"/>
                          <a:cs typeface="Arial"/>
                        </a:rPr>
                        <a:t>39</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18812" cap="flat" cmpd="sng" algn="ctr">
                      <a:solidFill>
                        <a:srgbClr val="2F5597"/>
                      </a:solidFill>
                      <a:prstDash val="solid"/>
                      <a:round/>
                      <a:headEnd type="none" w="med" len="med"/>
                      <a:tailEnd type="none" w="med" len="med"/>
                    </a:lnB>
                    <a:noFill/>
                  </a:tcPr>
                </a:tc>
                <a:tc>
                  <a:txBody>
                    <a:bodyPr/>
                    <a:lstStyle/>
                    <a:p>
                      <a:pPr algn="l" fontAlgn="base">
                        <a:lnSpc>
                          <a:spcPts val="2400"/>
                        </a:lnSpc>
                        <a:buNone/>
                      </a:pPr>
                      <a:r>
                        <a:rPr lang="en-US" sz="1800" b="0" i="0">
                          <a:solidFill>
                            <a:srgbClr val="000000"/>
                          </a:solidFill>
                          <a:effectLst/>
                          <a:latin typeface="Arial"/>
                        </a:rPr>
                        <a:t>​</a:t>
                      </a:r>
                      <a:r>
                        <a:rPr lang="en-US" sz="1600" b="0" i="0">
                          <a:solidFill>
                            <a:srgbClr val="000000"/>
                          </a:solidFill>
                          <a:effectLst/>
                          <a:latin typeface="Arial"/>
                        </a:rPr>
                        <a:t>Recertifications</a:t>
                      </a:r>
                      <a:endParaRPr lang="en-US" sz="1600" b="0" i="0">
                        <a:solidFill>
                          <a:srgbClr val="000000"/>
                        </a:solidFill>
                        <a:effectLst/>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18812" cap="flat" cmpd="sng" algn="ctr">
                      <a:solidFill>
                        <a:srgbClr val="2F5597"/>
                      </a:solidFill>
                      <a:prstDash val="solid"/>
                      <a:round/>
                      <a:headEnd type="none" w="med" len="med"/>
                      <a:tailEnd type="none" w="med" len="med"/>
                    </a:lnB>
                    <a:noFill/>
                  </a:tcPr>
                </a:tc>
                <a:extLst>
                  <a:ext uri="{0D108BD9-81ED-4DB2-BD59-A6C34878D82A}">
                    <a16:rowId xmlns:a16="http://schemas.microsoft.com/office/drawing/2014/main" val="4240034689"/>
                  </a:ext>
                </a:extLst>
              </a:tr>
              <a:tr h="333892">
                <a:tc>
                  <a:txBody>
                    <a:bodyPr/>
                    <a:lstStyle/>
                    <a:p>
                      <a:pPr algn="ctr" fontAlgn="base">
                        <a:lnSpc>
                          <a:spcPts val="2400"/>
                        </a:lnSpc>
                        <a:buNone/>
                      </a:pPr>
                      <a:r>
                        <a:rPr lang="en-US" sz="1600" b="0" i="0">
                          <a:solidFill>
                            <a:srgbClr val="000000"/>
                          </a:solidFill>
                          <a:effectLst/>
                          <a:latin typeface="Arial"/>
                          <a:cs typeface="Arial"/>
                        </a:rPr>
                        <a:t>18</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18812" cap="flat" cmpd="sng" algn="ctr">
                      <a:solidFill>
                        <a:srgbClr val="2F5597"/>
                      </a:solidFill>
                      <a:prstDash val="solid"/>
                      <a:round/>
                      <a:headEnd type="none" w="med" len="med"/>
                      <a:tailEnd type="none" w="med" len="med"/>
                    </a:lnT>
                    <a:lnB w="18812" cap="flat" cmpd="sng" algn="ctr">
                      <a:solidFill>
                        <a:srgbClr val="2F5597"/>
                      </a:solidFill>
                      <a:prstDash val="solid"/>
                      <a:round/>
                      <a:headEnd type="none" w="med" len="med"/>
                      <a:tailEnd type="none" w="med" len="med"/>
                    </a:lnB>
                    <a:noFill/>
                  </a:tcPr>
                </a:tc>
                <a:tc>
                  <a:txBody>
                    <a:bodyPr/>
                    <a:lstStyle/>
                    <a:p>
                      <a:pPr algn="l" fontAlgn="base">
                        <a:lnSpc>
                          <a:spcPts val="2400"/>
                        </a:lnSpc>
                        <a:buNone/>
                      </a:pPr>
                      <a:r>
                        <a:rPr lang="en-US" sz="1600" b="0" i="0" u="none" strike="noStrike">
                          <a:solidFill>
                            <a:srgbClr val="000000"/>
                          </a:solidFill>
                          <a:effectLst/>
                          <a:latin typeface="Arial"/>
                        </a:rPr>
                        <a:t>Church-Related Training Exemptions</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18812" cap="flat" cmpd="sng" algn="ctr">
                      <a:solidFill>
                        <a:srgbClr val="2F5597"/>
                      </a:solidFill>
                      <a:prstDash val="solid"/>
                      <a:round/>
                      <a:headEnd type="none" w="med" len="med"/>
                      <a:tailEnd type="none" w="med" len="med"/>
                    </a:lnT>
                    <a:lnB w="18812" cap="flat" cmpd="sng" algn="ctr">
                      <a:solidFill>
                        <a:srgbClr val="2F5597"/>
                      </a:solidFill>
                      <a:prstDash val="solid"/>
                      <a:round/>
                      <a:headEnd type="none" w="med" len="med"/>
                      <a:tailEnd type="none" w="med" len="med"/>
                    </a:lnB>
                    <a:noFill/>
                  </a:tcPr>
                </a:tc>
                <a:extLst>
                  <a:ext uri="{0D108BD9-81ED-4DB2-BD59-A6C34878D82A}">
                    <a16:rowId xmlns:a16="http://schemas.microsoft.com/office/drawing/2014/main" val="1627817353"/>
                  </a:ext>
                </a:extLst>
              </a:tr>
              <a:tr h="333892">
                <a:tc>
                  <a:txBody>
                    <a:bodyPr/>
                    <a:lstStyle/>
                    <a:p>
                      <a:pPr lvl="0" algn="ctr">
                        <a:lnSpc>
                          <a:spcPts val="2400"/>
                        </a:lnSpc>
                        <a:buNone/>
                      </a:pPr>
                      <a:r>
                        <a:rPr lang="en-US" sz="1600" b="0" i="0">
                          <a:solidFill>
                            <a:srgbClr val="000000"/>
                          </a:solidFill>
                          <a:effectLst/>
                          <a:latin typeface="Arial"/>
                          <a:cs typeface="Arial"/>
                        </a:rPr>
                        <a:t>3</a:t>
                      </a:r>
                    </a:p>
                  </a:txBody>
                  <a:tcPr anchor="ctr">
                    <a:lnL w="28213">
                      <a:solidFill>
                        <a:srgbClr val="2F5597"/>
                      </a:solidFill>
                    </a:lnL>
                    <a:lnR w="28213">
                      <a:solidFill>
                        <a:srgbClr val="2F5597"/>
                      </a:solidFill>
                    </a:lnR>
                    <a:lnT w="18812" cap="flat" cmpd="sng" algn="ctr">
                      <a:solidFill>
                        <a:srgbClr val="2F5597"/>
                      </a:solidFill>
                      <a:prstDash val="solid"/>
                      <a:round/>
                      <a:headEnd type="none" w="med" len="med"/>
                      <a:tailEnd type="none" w="med" len="med"/>
                    </a:lnT>
                    <a:lnB w="18810">
                      <a:solidFill>
                        <a:srgbClr val="2F5597"/>
                      </a:solidFill>
                    </a:lnB>
                    <a:noFill/>
                  </a:tcPr>
                </a:tc>
                <a:tc>
                  <a:txBody>
                    <a:bodyPr/>
                    <a:lstStyle/>
                    <a:p>
                      <a:pPr lvl="0" algn="l">
                        <a:lnSpc>
                          <a:spcPts val="2400"/>
                        </a:lnSpc>
                        <a:buNone/>
                      </a:pPr>
                      <a:r>
                        <a:rPr lang="en-US" sz="1600" b="0" i="0" u="none" strike="noStrike">
                          <a:solidFill>
                            <a:srgbClr val="000000"/>
                          </a:solidFill>
                          <a:effectLst/>
                          <a:latin typeface="Arial"/>
                        </a:rPr>
                        <a:t>Institutional Changes</a:t>
                      </a:r>
                    </a:p>
                  </a:txBody>
                  <a:tcPr anchor="ctr">
                    <a:lnL w="28213">
                      <a:solidFill>
                        <a:srgbClr val="2F5597"/>
                      </a:solidFill>
                    </a:lnL>
                    <a:lnR w="28213">
                      <a:solidFill>
                        <a:srgbClr val="2F5597"/>
                      </a:solidFill>
                    </a:lnR>
                    <a:lnT w="18812" cap="flat" cmpd="sng" algn="ctr">
                      <a:solidFill>
                        <a:srgbClr val="2F5597"/>
                      </a:solidFill>
                      <a:prstDash val="solid"/>
                      <a:round/>
                      <a:headEnd type="none" w="med" len="med"/>
                      <a:tailEnd type="none" w="med" len="med"/>
                    </a:lnT>
                    <a:lnB w="18810">
                      <a:solidFill>
                        <a:srgbClr val="2F5597"/>
                      </a:solidFill>
                    </a:lnB>
                    <a:noFill/>
                  </a:tcPr>
                </a:tc>
                <a:extLst>
                  <a:ext uri="{0D108BD9-81ED-4DB2-BD59-A6C34878D82A}">
                    <a16:rowId xmlns:a16="http://schemas.microsoft.com/office/drawing/2014/main" val="3628704630"/>
                  </a:ext>
                </a:extLst>
              </a:tr>
              <a:tr h="333892">
                <a:tc>
                  <a:txBody>
                    <a:bodyPr/>
                    <a:lstStyle/>
                    <a:p>
                      <a:pPr lvl="0" algn="ctr">
                        <a:lnSpc>
                          <a:spcPts val="2400"/>
                        </a:lnSpc>
                        <a:buNone/>
                      </a:pPr>
                      <a:r>
                        <a:rPr lang="en-US" sz="1600" b="0" i="0">
                          <a:solidFill>
                            <a:srgbClr val="000000"/>
                          </a:solidFill>
                          <a:effectLst/>
                          <a:latin typeface="Arial"/>
                          <a:cs typeface="Arial"/>
                        </a:rPr>
                        <a:t>2</a:t>
                      </a:r>
                    </a:p>
                  </a:txBody>
                  <a:tcPr anchor="ctr">
                    <a:lnL w="28213">
                      <a:solidFill>
                        <a:srgbClr val="2F5597"/>
                      </a:solidFill>
                    </a:lnL>
                    <a:lnR w="28213">
                      <a:solidFill>
                        <a:srgbClr val="2F5597"/>
                      </a:solidFill>
                    </a:lnR>
                    <a:lnT w="18810" cap="flat" cmpd="sng" algn="ctr">
                      <a:solidFill>
                        <a:srgbClr val="2F5597"/>
                      </a:solidFill>
                      <a:prstDash val="solid"/>
                      <a:round/>
                      <a:headEnd type="none" w="med" len="med"/>
                      <a:tailEnd type="none" w="med" len="med"/>
                    </a:lnT>
                    <a:lnB w="18811">
                      <a:solidFill>
                        <a:srgbClr val="2F5597"/>
                      </a:solidFill>
                    </a:lnB>
                    <a:noFill/>
                  </a:tcPr>
                </a:tc>
                <a:tc>
                  <a:txBody>
                    <a:bodyPr/>
                    <a:lstStyle/>
                    <a:p>
                      <a:pPr lvl="0" algn="l">
                        <a:lnSpc>
                          <a:spcPts val="2400"/>
                        </a:lnSpc>
                        <a:buNone/>
                      </a:pPr>
                      <a:r>
                        <a:rPr lang="en-US" sz="1600" b="0" i="0" u="none" strike="noStrike">
                          <a:solidFill>
                            <a:srgbClr val="000000"/>
                          </a:solidFill>
                          <a:effectLst/>
                          <a:latin typeface="Arial"/>
                        </a:rPr>
                        <a:t>New Certificates</a:t>
                      </a:r>
                    </a:p>
                  </a:txBody>
                  <a:tcPr anchor="ctr">
                    <a:lnL w="28213">
                      <a:solidFill>
                        <a:srgbClr val="2F5597"/>
                      </a:solidFill>
                    </a:lnL>
                    <a:lnR w="28213">
                      <a:solidFill>
                        <a:srgbClr val="2F5597"/>
                      </a:solidFill>
                    </a:lnR>
                    <a:lnT w="18810" cap="flat" cmpd="sng" algn="ctr">
                      <a:solidFill>
                        <a:srgbClr val="2F5597"/>
                      </a:solidFill>
                      <a:prstDash val="solid"/>
                      <a:round/>
                      <a:headEnd type="none" w="med" len="med"/>
                      <a:tailEnd type="none" w="med" len="med"/>
                    </a:lnT>
                    <a:lnB w="18811">
                      <a:solidFill>
                        <a:srgbClr val="2F5597"/>
                      </a:solidFill>
                    </a:lnB>
                    <a:noFill/>
                  </a:tcPr>
                </a:tc>
                <a:extLst>
                  <a:ext uri="{0D108BD9-81ED-4DB2-BD59-A6C34878D82A}">
                    <a16:rowId xmlns:a16="http://schemas.microsoft.com/office/drawing/2014/main" val="462921723"/>
                  </a:ext>
                </a:extLst>
              </a:tr>
              <a:tr h="333892">
                <a:tc>
                  <a:txBody>
                    <a:bodyPr/>
                    <a:lstStyle/>
                    <a:p>
                      <a:pPr algn="ctr" fontAlgn="base">
                        <a:lnSpc>
                          <a:spcPts val="2400"/>
                        </a:lnSpc>
                        <a:buNone/>
                      </a:pPr>
                      <a:r>
                        <a:rPr lang="en-US" sz="1600" b="0" i="0">
                          <a:solidFill>
                            <a:srgbClr val="000000"/>
                          </a:solidFill>
                          <a:effectLst/>
                          <a:latin typeface="Arial"/>
                          <a:cs typeface="Arial"/>
                        </a:rPr>
                        <a:t> 1</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18811" cap="flat" cmpd="sng" algn="ctr">
                      <a:solidFill>
                        <a:srgbClr val="2F5597"/>
                      </a:solidFill>
                      <a:prstDash val="solid"/>
                      <a:round/>
                      <a:headEnd type="none" w="med" len="med"/>
                      <a:tailEnd type="none" w="med" len="med"/>
                    </a:lnT>
                    <a:lnB w="18812" cap="flat" cmpd="sng" algn="ctr">
                      <a:solidFill>
                        <a:srgbClr val="2F5597"/>
                      </a:solidFill>
                      <a:prstDash val="solid"/>
                      <a:round/>
                      <a:headEnd type="none" w="med" len="med"/>
                      <a:tailEnd type="none" w="med" len="med"/>
                    </a:lnB>
                    <a:noFill/>
                  </a:tcPr>
                </a:tc>
                <a:tc>
                  <a:txBody>
                    <a:bodyPr/>
                    <a:lstStyle/>
                    <a:p>
                      <a:pPr algn="l" fontAlgn="base">
                        <a:lnSpc>
                          <a:spcPts val="2400"/>
                        </a:lnSpc>
                        <a:buNone/>
                      </a:pPr>
                      <a:r>
                        <a:rPr lang="en-US" sz="1600" b="0" i="0" u="none" strike="noStrike">
                          <a:solidFill>
                            <a:srgbClr val="000000"/>
                          </a:solidFill>
                          <a:effectLst/>
                          <a:latin typeface="Arial"/>
                        </a:rPr>
                        <a:t>Programmatic Change</a:t>
                      </a:r>
                      <a:endParaRPr lang="en-US" sz="1600" b="0" i="0">
                        <a:solidFill>
                          <a:srgbClr val="000000"/>
                        </a:solidFill>
                        <a:effectLst/>
                        <a:latin typeface="Arial"/>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18811" cap="flat" cmpd="sng" algn="ctr">
                      <a:solidFill>
                        <a:srgbClr val="2F5597"/>
                      </a:solidFill>
                      <a:prstDash val="solid"/>
                      <a:round/>
                      <a:headEnd type="none" w="med" len="med"/>
                      <a:tailEnd type="none" w="med" len="med"/>
                    </a:lnT>
                    <a:lnB w="18812" cap="flat" cmpd="sng" algn="ctr">
                      <a:solidFill>
                        <a:srgbClr val="2F5597"/>
                      </a:solidFill>
                      <a:prstDash val="solid"/>
                      <a:round/>
                      <a:headEnd type="none" w="med" len="med"/>
                      <a:tailEnd type="none" w="med" len="med"/>
                    </a:lnB>
                    <a:noFill/>
                  </a:tcPr>
                </a:tc>
                <a:extLst>
                  <a:ext uri="{0D108BD9-81ED-4DB2-BD59-A6C34878D82A}">
                    <a16:rowId xmlns:a16="http://schemas.microsoft.com/office/drawing/2014/main" val="17694834"/>
                  </a:ext>
                </a:extLst>
              </a:tr>
            </a:tbl>
          </a:graphicData>
        </a:graphic>
      </p:graphicFrame>
    </p:spTree>
    <p:extLst>
      <p:ext uri="{BB962C8B-B14F-4D97-AF65-F5344CB8AC3E}">
        <p14:creationId xmlns:p14="http://schemas.microsoft.com/office/powerpoint/2010/main" val="26406435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latin typeface="+mn-lt"/>
              </a:rPr>
              <a:t>Out-of-State and Arkansas Private Institutions</a:t>
            </a:r>
            <a:br>
              <a:rPr lang="en-US" b="1">
                <a:solidFill>
                  <a:schemeClr val="bg1"/>
                </a:solidFill>
                <a:latin typeface="+mn-lt"/>
              </a:rPr>
            </a:br>
            <a:r>
              <a:rPr lang="en-US" b="1">
                <a:solidFill>
                  <a:schemeClr val="bg1"/>
                </a:solidFill>
                <a:latin typeface="+mn-lt"/>
              </a:rPr>
              <a:t>Letters of Intent</a:t>
            </a:r>
          </a:p>
        </p:txBody>
      </p:sp>
      <p:sp>
        <p:nvSpPr>
          <p:cNvPr id="3" name="TextBox 2">
            <a:extLst>
              <a:ext uri="{FF2B5EF4-FFF2-40B4-BE49-F238E27FC236}">
                <a16:creationId xmlns:a16="http://schemas.microsoft.com/office/drawing/2014/main" id="{DCF86AC0-C55B-5BA3-D466-DDE31CD672DB}"/>
              </a:ext>
            </a:extLst>
          </p:cNvPr>
          <p:cNvSpPr txBox="1"/>
          <p:nvPr/>
        </p:nvSpPr>
        <p:spPr>
          <a:xfrm>
            <a:off x="4102268" y="6310986"/>
            <a:ext cx="3987461"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a:rPr>
              <a:t>Academic Affairs Agenda Item No. 19</a:t>
            </a:r>
            <a:endPar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
        <p:nvSpPr>
          <p:cNvPr id="2" name="TextBox 1">
            <a:extLst>
              <a:ext uri="{FF2B5EF4-FFF2-40B4-BE49-F238E27FC236}">
                <a16:creationId xmlns:a16="http://schemas.microsoft.com/office/drawing/2014/main" id="{37485350-4624-3DB3-980F-FF9FFEBD9220}"/>
              </a:ext>
            </a:extLst>
          </p:cNvPr>
          <p:cNvSpPr txBox="1"/>
          <p:nvPr/>
        </p:nvSpPr>
        <p:spPr>
          <a:xfrm>
            <a:off x="879366" y="2333297"/>
            <a:ext cx="10039130"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Arial"/>
                <a:ea typeface="+mn-ea"/>
                <a:cs typeface="Segoe U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Segoe UI"/>
              </a:rPr>
              <a:t>​</a:t>
            </a:r>
          </a:p>
        </p:txBody>
      </p:sp>
      <p:graphicFrame>
        <p:nvGraphicFramePr>
          <p:cNvPr id="8" name="Table 7">
            <a:extLst>
              <a:ext uri="{FF2B5EF4-FFF2-40B4-BE49-F238E27FC236}">
                <a16:creationId xmlns:a16="http://schemas.microsoft.com/office/drawing/2014/main" id="{76D41270-76CD-7F6B-993E-91BFB9969386}"/>
              </a:ext>
            </a:extLst>
          </p:cNvPr>
          <p:cNvGraphicFramePr>
            <a:graphicFrameLocks noGrp="1"/>
          </p:cNvGraphicFramePr>
          <p:nvPr/>
        </p:nvGraphicFramePr>
        <p:xfrm>
          <a:off x="3165379" y="3341030"/>
          <a:ext cx="5861241" cy="1586980"/>
        </p:xfrm>
        <a:graphic>
          <a:graphicData uri="http://schemas.openxmlformats.org/drawingml/2006/table">
            <a:tbl>
              <a:tblPr/>
              <a:tblGrid>
                <a:gridCol w="676593">
                  <a:extLst>
                    <a:ext uri="{9D8B030D-6E8A-4147-A177-3AD203B41FA5}">
                      <a16:colId xmlns:a16="http://schemas.microsoft.com/office/drawing/2014/main" val="3488784082"/>
                    </a:ext>
                  </a:extLst>
                </a:gridCol>
                <a:gridCol w="5184648">
                  <a:extLst>
                    <a:ext uri="{9D8B030D-6E8A-4147-A177-3AD203B41FA5}">
                      <a16:colId xmlns:a16="http://schemas.microsoft.com/office/drawing/2014/main" val="1494363489"/>
                    </a:ext>
                  </a:extLst>
                </a:gridCol>
              </a:tblGrid>
              <a:tr h="328703">
                <a:tc>
                  <a:txBody>
                    <a:bodyPr/>
                    <a:lstStyle/>
                    <a:p>
                      <a:pPr algn="ctr" fontAlgn="base">
                        <a:lnSpc>
                          <a:spcPts val="2850"/>
                        </a:lnSpc>
                        <a:buNone/>
                      </a:pPr>
                      <a:r>
                        <a:rPr lang="en-US" sz="2400" b="1" i="1" u="none" strike="noStrike">
                          <a:solidFill>
                            <a:srgbClr val="000000"/>
                          </a:solidFill>
                          <a:effectLst/>
                          <a:latin typeface="Arial" panose="020B0604020202020204" pitchFamily="34" charset="0"/>
                        </a:rPr>
                        <a:t>n</a:t>
                      </a:r>
                      <a:r>
                        <a:rPr lang="en-US" sz="2400" b="0" i="0">
                          <a:solidFill>
                            <a:srgbClr val="000000"/>
                          </a:solidFill>
                          <a:effectLst/>
                          <a:latin typeface="Arial" panose="020B0604020202020204" pitchFamily="34" charset="0"/>
                        </a:rPr>
                        <a:t>​</a:t>
                      </a:r>
                      <a:endParaRPr lang="en-US" b="0" i="0">
                        <a:solidFill>
                          <a:srgbClr val="000000"/>
                        </a:solidFill>
                        <a:effectLst/>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solidFill>
                      <a:srgbClr val="FFC000"/>
                    </a:solidFill>
                  </a:tcPr>
                </a:tc>
                <a:tc>
                  <a:txBody>
                    <a:bodyPr/>
                    <a:lstStyle/>
                    <a:p>
                      <a:pPr algn="ctr" fontAlgn="base">
                        <a:lnSpc>
                          <a:spcPts val="2850"/>
                        </a:lnSpc>
                        <a:buNone/>
                      </a:pPr>
                      <a:r>
                        <a:rPr lang="en-US" sz="2400" b="1" i="0" u="none" strike="noStrike">
                          <a:solidFill>
                            <a:srgbClr val="000000"/>
                          </a:solidFill>
                          <a:effectLst/>
                          <a:latin typeface="Arial" panose="020B0604020202020204" pitchFamily="34" charset="0"/>
                        </a:rPr>
                        <a:t>Requested Action</a:t>
                      </a:r>
                      <a:r>
                        <a:rPr lang="en-US" sz="2400" b="0" i="0">
                          <a:solidFill>
                            <a:srgbClr val="000000"/>
                          </a:solidFill>
                          <a:effectLst/>
                          <a:latin typeface="Arial" panose="020B0604020202020204" pitchFamily="34" charset="0"/>
                        </a:rPr>
                        <a:t>​s</a:t>
                      </a:r>
                      <a:endParaRPr lang="en-US" b="0" i="0">
                        <a:solidFill>
                          <a:srgbClr val="000000"/>
                        </a:solidFill>
                        <a:effectLst/>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solidFill>
                      <a:srgbClr val="FFC000"/>
                    </a:solidFill>
                  </a:tcPr>
                </a:tc>
                <a:extLst>
                  <a:ext uri="{0D108BD9-81ED-4DB2-BD59-A6C34878D82A}">
                    <a16:rowId xmlns:a16="http://schemas.microsoft.com/office/drawing/2014/main" val="3325598505"/>
                  </a:ext>
                </a:extLst>
              </a:tr>
              <a:tr h="516934">
                <a:tc>
                  <a:txBody>
                    <a:bodyPr/>
                    <a:lstStyle/>
                    <a:p>
                      <a:pPr algn="ctr" fontAlgn="base">
                        <a:lnSpc>
                          <a:spcPts val="2400"/>
                        </a:lnSpc>
                        <a:buNone/>
                      </a:pPr>
                      <a:r>
                        <a:rPr lang="en-US" sz="2000" b="0" i="0" u="none" strike="noStrike">
                          <a:solidFill>
                            <a:srgbClr val="000000"/>
                          </a:solidFill>
                          <a:effectLst/>
                          <a:latin typeface="Arial"/>
                        </a:rPr>
                        <a:t>84</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noFill/>
                  </a:tcPr>
                </a:tc>
                <a:tc>
                  <a:txBody>
                    <a:bodyPr/>
                    <a:lstStyle/>
                    <a:p>
                      <a:pPr algn="l" fontAlgn="base">
                        <a:lnSpc>
                          <a:spcPts val="2400"/>
                        </a:lnSpc>
                        <a:buNone/>
                      </a:pPr>
                      <a:r>
                        <a:rPr lang="en-US" sz="2000" b="0" i="0" u="none" strike="noStrike">
                          <a:solidFill>
                            <a:srgbClr val="000000"/>
                          </a:solidFill>
                          <a:effectLst/>
                          <a:latin typeface="Arial"/>
                        </a:rPr>
                        <a:t>Initial Program Certification</a:t>
                      </a:r>
                      <a:r>
                        <a:rPr lang="en-US" sz="2000" b="0" i="0">
                          <a:solidFill>
                            <a:srgbClr val="000000"/>
                          </a:solidFill>
                          <a:effectLst/>
                          <a:latin typeface="Arial"/>
                        </a:rPr>
                        <a:t>​s</a:t>
                      </a:r>
                      <a:endParaRPr lang="en-US" b="0" i="0">
                        <a:solidFill>
                          <a:srgbClr val="000000"/>
                        </a:solidFill>
                        <a:effectLst/>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noFill/>
                  </a:tcPr>
                </a:tc>
                <a:extLst>
                  <a:ext uri="{0D108BD9-81ED-4DB2-BD59-A6C34878D82A}">
                    <a16:rowId xmlns:a16="http://schemas.microsoft.com/office/drawing/2014/main" val="2013145753"/>
                  </a:ext>
                </a:extLst>
              </a:tr>
              <a:tr h="624276">
                <a:tc>
                  <a:txBody>
                    <a:bodyPr/>
                    <a:lstStyle/>
                    <a:p>
                      <a:pPr lvl="0" algn="ctr">
                        <a:lnSpc>
                          <a:spcPts val="2400"/>
                        </a:lnSpc>
                        <a:buNone/>
                      </a:pPr>
                      <a:r>
                        <a:rPr lang="en-US" sz="2000" b="0" i="0">
                          <a:solidFill>
                            <a:srgbClr val="000000"/>
                          </a:solidFill>
                          <a:effectLst/>
                          <a:latin typeface="Arial"/>
                          <a:cs typeface="Arial"/>
                        </a:rPr>
                        <a:t>138</a:t>
                      </a: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noFill/>
                  </a:tcPr>
                </a:tc>
                <a:tc>
                  <a:txBody>
                    <a:bodyPr/>
                    <a:lstStyle/>
                    <a:p>
                      <a:pPr algn="l" fontAlgn="base">
                        <a:lnSpc>
                          <a:spcPts val="2400"/>
                        </a:lnSpc>
                        <a:buNone/>
                      </a:pPr>
                      <a:r>
                        <a:rPr lang="en-US" sz="2000" b="0" i="0">
                          <a:solidFill>
                            <a:srgbClr val="000000"/>
                          </a:solidFill>
                          <a:effectLst/>
                          <a:latin typeface="Arial"/>
                          <a:cs typeface="Arial"/>
                        </a:rPr>
                        <a:t>Program Recertifications</a:t>
                      </a:r>
                      <a:endParaRPr lang="en-US" sz="2000" b="0" i="0">
                        <a:solidFill>
                          <a:srgbClr val="000000"/>
                        </a:solidFill>
                        <a:effectLst/>
                        <a:latin typeface="Arial" panose="020B0604020202020204" pitchFamily="34" charset="0"/>
                        <a:cs typeface="Arial" panose="020B0604020202020204" pitchFamily="34" charset="0"/>
                      </a:endParaRPr>
                    </a:p>
                  </a:txBody>
                  <a:tcPr anchor="ctr">
                    <a:lnL w="28213" cap="flat" cmpd="sng" algn="ctr">
                      <a:solidFill>
                        <a:srgbClr val="2F5597"/>
                      </a:solidFill>
                      <a:prstDash val="solid"/>
                      <a:round/>
                      <a:headEnd type="none" w="med" len="med"/>
                      <a:tailEnd type="none" w="med" len="med"/>
                    </a:lnL>
                    <a:lnR w="28213" cap="flat" cmpd="sng" algn="ctr">
                      <a:solidFill>
                        <a:srgbClr val="2F5597"/>
                      </a:solidFill>
                      <a:prstDash val="solid"/>
                      <a:round/>
                      <a:headEnd type="none" w="med" len="med"/>
                      <a:tailEnd type="none" w="med" len="med"/>
                    </a:lnR>
                    <a:lnT w="28213" cap="flat" cmpd="sng" algn="ctr">
                      <a:solidFill>
                        <a:srgbClr val="2F5597"/>
                      </a:solidFill>
                      <a:prstDash val="solid"/>
                      <a:round/>
                      <a:headEnd type="none" w="med" len="med"/>
                      <a:tailEnd type="none" w="med" len="med"/>
                    </a:lnT>
                    <a:lnB w="28213" cap="flat" cmpd="sng" algn="ctr">
                      <a:solidFill>
                        <a:srgbClr val="2F5597"/>
                      </a:solidFill>
                      <a:prstDash val="solid"/>
                      <a:round/>
                      <a:headEnd type="none" w="med" len="med"/>
                      <a:tailEnd type="none" w="med" len="med"/>
                    </a:lnB>
                    <a:noFill/>
                  </a:tcPr>
                </a:tc>
                <a:extLst>
                  <a:ext uri="{0D108BD9-81ED-4DB2-BD59-A6C34878D82A}">
                    <a16:rowId xmlns:a16="http://schemas.microsoft.com/office/drawing/2014/main" val="3491149640"/>
                  </a:ext>
                </a:extLst>
              </a:tr>
            </a:tbl>
          </a:graphicData>
        </a:graphic>
      </p:graphicFrame>
      <p:sp>
        <p:nvSpPr>
          <p:cNvPr id="10" name="TextBox 9">
            <a:extLst>
              <a:ext uri="{FF2B5EF4-FFF2-40B4-BE49-F238E27FC236}">
                <a16:creationId xmlns:a16="http://schemas.microsoft.com/office/drawing/2014/main" id="{027E6AA3-8A5B-08D6-798A-FBE8D92B1C9A}"/>
              </a:ext>
            </a:extLst>
          </p:cNvPr>
          <p:cNvSpPr txBox="1"/>
          <p:nvPr/>
        </p:nvSpPr>
        <p:spPr>
          <a:xfrm>
            <a:off x="1130303" y="1671577"/>
            <a:ext cx="10116817" cy="132343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rial"/>
                <a:ea typeface="+mn-ea"/>
                <a:cs typeface="Arial"/>
              </a:rPr>
              <a:t>22 Out-of-State Institutions and 2 Arkansas Private Institutions submitted Letters of Intent​​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a:ln>
                  <a:noFill/>
                </a:ln>
                <a:solidFill>
                  <a:prstClr val="black"/>
                </a:solidFill>
                <a:effectLst/>
                <a:uLnTx/>
                <a:uFillTx/>
                <a:latin typeface="Arial"/>
                <a:ea typeface="+mn-ea"/>
                <a:cs typeface="Arial"/>
              </a:rPr>
              <a:t>Received by July 1, 2026</a:t>
            </a:r>
            <a:endParaRPr kumimoji="0" lang="en-US" sz="14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2701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5"/>
        <p:cNvGrpSpPr/>
        <p:nvPr/>
      </p:nvGrpSpPr>
      <p:grpSpPr>
        <a:xfrm>
          <a:off x="0" y="0"/>
          <a:ext cx="0" cy="0"/>
          <a:chOff x="0" y="0"/>
          <a:chExt cx="0" cy="0"/>
        </a:xfrm>
      </p:grpSpPr>
      <p:sp>
        <p:nvSpPr>
          <p:cNvPr id="216" name="Google Shape;216;p39"/>
          <p:cNvSpPr/>
          <p:nvPr/>
        </p:nvSpPr>
        <p:spPr>
          <a:xfrm>
            <a:off x="2686521" y="2423153"/>
            <a:ext cx="8087600" cy="646400"/>
          </a:xfrm>
          <a:prstGeom prst="rect">
            <a:avLst/>
          </a:prstGeom>
          <a:noFill/>
          <a:ln>
            <a:noFill/>
          </a:ln>
        </p:spPr>
        <p:txBody>
          <a:bodyPr spcFirstLastPara="1" wrap="square" lIns="91433" tIns="45700" rIns="91433" bIns="45700" anchor="t" anchorCtr="0">
            <a:noAutofit/>
          </a:bodyPr>
          <a:lstStyle/>
          <a:p>
            <a:pPr defTabSz="1219170">
              <a:buClr>
                <a:srgbClr val="000000"/>
              </a:buClr>
            </a:pPr>
            <a:endParaRPr sz="1467" kern="0">
              <a:solidFill>
                <a:srgbClr val="000000"/>
              </a:solidFill>
              <a:latin typeface="Arial"/>
              <a:cs typeface="Arial"/>
              <a:sym typeface="Arial"/>
            </a:endParaRPr>
          </a:p>
        </p:txBody>
      </p:sp>
      <p:pic>
        <p:nvPicPr>
          <p:cNvPr id="217" name="Google Shape;217;p39" title="260414_4CP Education Flowchart.png"/>
          <p:cNvPicPr preferRelativeResize="0"/>
          <p:nvPr/>
        </p:nvPicPr>
        <p:blipFill>
          <a:blip r:embed="rId4">
            <a:alphaModFix/>
          </a:blip>
          <a:stretch>
            <a:fillRect/>
          </a:stretch>
        </p:blipFill>
        <p:spPr>
          <a:xfrm>
            <a:off x="1" y="1"/>
            <a:ext cx="12192004" cy="6858001"/>
          </a:xfrm>
          <a:prstGeom prst="rect">
            <a:avLst/>
          </a:prstGeom>
          <a:noFill/>
          <a:ln>
            <a:noFill/>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4532244" y="3719146"/>
            <a:ext cx="7142922" cy="1147968"/>
          </a:xfrm>
        </p:spPr>
        <p:txBody>
          <a:bodyPr>
            <a:noAutofit/>
          </a:bodyPr>
          <a:lstStyle/>
          <a:p>
            <a:pPr algn="ctr"/>
            <a:r>
              <a:rPr lang="en-US" sz="3600">
                <a:latin typeface="Arial" panose="020B0604020202020204" pitchFamily="34" charset="0"/>
                <a:cs typeface="Arial" panose="020B0604020202020204" pitchFamily="34" charset="0"/>
              </a:rPr>
              <a:t>AGENDA ITEM NO. 20:</a:t>
            </a:r>
            <a:r>
              <a:rPr lang="en-US" sz="3600" b="0">
                <a:latin typeface="Arial" panose="020B0604020202020204" pitchFamily="34" charset="0"/>
                <a:cs typeface="Arial" panose="020B0604020202020204" pitchFamily="34" charset="0"/>
              </a:rPr>
              <a:t>​</a:t>
            </a:r>
            <a:br>
              <a:rPr lang="en-US" sz="3600" b="0"/>
            </a:br>
            <a:r>
              <a:rPr lang="en-US" sz="3600" cap="all">
                <a:latin typeface="Arial" panose="020B0604020202020204" pitchFamily="34" charset="0"/>
                <a:cs typeface="Arial" panose="020B0604020202020204" pitchFamily="34" charset="0"/>
              </a:rPr>
              <a:t>Report on Academic Program Review</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3935896" y="5522976"/>
            <a:ext cx="8256104" cy="885492"/>
          </a:xfrm>
        </p:spPr>
        <p:txBody>
          <a:bodyPr/>
          <a:lstStyle/>
          <a:p>
            <a:pPr algn="ctr"/>
            <a:r>
              <a:rPr lang="en-US" sz="2800">
                <a:latin typeface="Arial" panose="020B0604020202020204" pitchFamily="34" charset="0"/>
                <a:cs typeface="Arial" panose="020B0604020202020204" pitchFamily="34" charset="0"/>
              </a:rPr>
              <a:t>Mason Campbell</a:t>
            </a:r>
          </a:p>
          <a:p>
            <a:pPr algn="ctr"/>
            <a:r>
              <a:rPr lang="en-US">
                <a:latin typeface="Arial" panose="020B0604020202020204" pitchFamily="34" charset="0"/>
                <a:cs typeface="Arial" panose="020B0604020202020204" pitchFamily="34" charset="0"/>
              </a:rPr>
              <a:t>Assistant Commissioner of Academic Affairs</a:t>
            </a:r>
          </a:p>
        </p:txBody>
      </p:sp>
    </p:spTree>
    <p:extLst>
      <p:ext uri="{BB962C8B-B14F-4D97-AF65-F5344CB8AC3E}">
        <p14:creationId xmlns:p14="http://schemas.microsoft.com/office/powerpoint/2010/main" val="176684848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solidFill>
        </p:spPr>
        <p:txBody>
          <a:bodyPr vert="horz" lIns="91440" tIns="45720" rIns="91440" bIns="45720" rtlCol="0" anchor="ctr">
            <a:normAutofit/>
          </a:bodyPr>
          <a:lstStyle/>
          <a:p>
            <a:pPr algn="ctr"/>
            <a:r>
              <a:rPr lang="en-US" sz="3600">
                <a:solidFill>
                  <a:schemeClr val="bg1"/>
                </a:solidFill>
                <a:latin typeface="Arial" panose="020B0604020202020204" pitchFamily="34" charset="0"/>
                <a:cs typeface="Arial" panose="020B0604020202020204" pitchFamily="34" charset="0"/>
              </a:rPr>
              <a:t>Academic Program Review Policy</a:t>
            </a:r>
          </a:p>
        </p:txBody>
      </p:sp>
      <p:sp>
        <p:nvSpPr>
          <p:cNvPr id="4" name="Content Placeholder 3">
            <a:extLst>
              <a:ext uri="{FF2B5EF4-FFF2-40B4-BE49-F238E27FC236}">
                <a16:creationId xmlns:a16="http://schemas.microsoft.com/office/drawing/2014/main" id="{A539E615-8351-F5E5-574C-2A2D54B84ED1}"/>
              </a:ext>
            </a:extLst>
          </p:cNvPr>
          <p:cNvSpPr>
            <a:spLocks noGrp="1"/>
          </p:cNvSpPr>
          <p:nvPr>
            <p:ph idx="1"/>
          </p:nvPr>
        </p:nvSpPr>
        <p:spPr>
          <a:xfrm>
            <a:off x="425302" y="1613647"/>
            <a:ext cx="11255710" cy="4661647"/>
          </a:xfrm>
        </p:spPr>
        <p:txBody>
          <a:bodyPr>
            <a:normAutofit/>
          </a:bodyPr>
          <a:lstStyle/>
          <a:p>
            <a:pPr marL="0" indent="0">
              <a:lnSpc>
                <a:spcPct val="100000"/>
              </a:lnSpc>
              <a:spcBef>
                <a:spcPts val="0"/>
              </a:spcBef>
              <a:buNone/>
            </a:pPr>
            <a:r>
              <a:rPr lang="en-US" sz="2800">
                <a:latin typeface="Arial" panose="020B0604020202020204" pitchFamily="34" charset="0"/>
                <a:cs typeface="Arial" panose="020B0604020202020204" pitchFamily="34" charset="0"/>
              </a:rPr>
              <a:t>Arkansas Code §6-61-214 requires that the AHECB review existing academic programs at Arkansas public colleges and universities.  </a:t>
            </a:r>
          </a:p>
          <a:p>
            <a:pPr marL="0" indent="0">
              <a:lnSpc>
                <a:spcPct val="100000"/>
              </a:lnSpc>
              <a:spcBef>
                <a:spcPts val="0"/>
              </a:spcBef>
              <a:buNone/>
            </a:pPr>
            <a:r>
              <a:rPr lang="en-US" sz="2800">
                <a:latin typeface="Arial" panose="020B0604020202020204" pitchFamily="34" charset="0"/>
                <a:cs typeface="Arial" panose="020B0604020202020204" pitchFamily="34" charset="0"/>
              </a:rPr>
              <a:t>The goals of the existing academic program review are as follows:</a:t>
            </a:r>
          </a:p>
          <a:p>
            <a:pPr marL="0" indent="0">
              <a:lnSpc>
                <a:spcPct val="100000"/>
              </a:lnSpc>
              <a:spcBef>
                <a:spcPts val="0"/>
              </a:spcBef>
              <a:buNone/>
            </a:pPr>
            <a:endParaRPr lang="en-US" sz="800">
              <a:latin typeface="Arial" panose="020B0604020202020204" pitchFamily="34" charset="0"/>
              <a:cs typeface="Arial" panose="020B0604020202020204" pitchFamily="34" charset="0"/>
            </a:endParaRPr>
          </a:p>
          <a:p>
            <a:pPr marL="0" indent="0">
              <a:lnSpc>
                <a:spcPct val="100000"/>
              </a:lnSpc>
              <a:spcBef>
                <a:spcPts val="0"/>
              </a:spcBef>
              <a:buNone/>
            </a:pPr>
            <a:endParaRPr lang="en-US" sz="1100">
              <a:latin typeface="Arial" panose="020B0604020202020204" pitchFamily="34" charset="0"/>
              <a:cs typeface="Arial" panose="020B0604020202020204" pitchFamily="34" charset="0"/>
            </a:endParaRPr>
          </a:p>
          <a:p>
            <a:pPr marL="971550" lvl="1" indent="-514350">
              <a:lnSpc>
                <a:spcPct val="100000"/>
              </a:lnSpc>
              <a:spcBef>
                <a:spcPts val="0"/>
              </a:spcBef>
              <a:buClrTx/>
              <a:buFont typeface="+mj-lt"/>
              <a:buAutoNum type="arabicPeriod"/>
            </a:pPr>
            <a:r>
              <a:rPr lang="en-US" sz="2400">
                <a:latin typeface="Arial" panose="020B0604020202020204" pitchFamily="34" charset="0"/>
                <a:cs typeface="Arial" panose="020B0604020202020204" pitchFamily="34" charset="0"/>
              </a:rPr>
              <a:t>To establish a process for the statewide review of academic programs.</a:t>
            </a:r>
          </a:p>
          <a:p>
            <a:pPr marL="971550" lvl="1" indent="-514350">
              <a:lnSpc>
                <a:spcPct val="100000"/>
              </a:lnSpc>
              <a:spcBef>
                <a:spcPts val="0"/>
              </a:spcBef>
              <a:buFont typeface="+mj-lt"/>
              <a:buAutoNum type="arabicPeriod"/>
            </a:pPr>
            <a:endParaRPr lang="en-US" sz="2400">
              <a:latin typeface="Arial" panose="020B0604020202020204" pitchFamily="34" charset="0"/>
              <a:cs typeface="Arial" panose="020B0604020202020204" pitchFamily="34" charset="0"/>
            </a:endParaRPr>
          </a:p>
          <a:p>
            <a:pPr marL="971550" lvl="1" indent="-514350">
              <a:lnSpc>
                <a:spcPct val="100000"/>
              </a:lnSpc>
              <a:spcBef>
                <a:spcPts val="0"/>
              </a:spcBef>
              <a:buClrTx/>
              <a:buFont typeface="+mj-lt"/>
              <a:buAutoNum type="arabicPeriod"/>
            </a:pPr>
            <a:r>
              <a:rPr lang="en-US" sz="2400">
                <a:latin typeface="Arial" panose="020B0604020202020204" pitchFamily="34" charset="0"/>
                <a:cs typeface="Arial" panose="020B0604020202020204" pitchFamily="34" charset="0"/>
              </a:rPr>
              <a:t>To identify certificate and degree programs not meeting minimum standards of quality and to establish schedules for either resolving these concerns or removing the programs from the AHECB approved program inventory.</a:t>
            </a:r>
          </a:p>
        </p:txBody>
      </p:sp>
      <p:sp>
        <p:nvSpPr>
          <p:cNvPr id="2" name="TextBox 2">
            <a:extLst>
              <a:ext uri="{FF2B5EF4-FFF2-40B4-BE49-F238E27FC236}">
                <a16:creationId xmlns:a16="http://schemas.microsoft.com/office/drawing/2014/main" id="{D6C24621-FDFC-C0A0-84C2-6210B8DC5912}"/>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20</a:t>
            </a:r>
          </a:p>
        </p:txBody>
      </p:sp>
    </p:spTree>
    <p:extLst>
      <p:ext uri="{BB962C8B-B14F-4D97-AF65-F5344CB8AC3E}">
        <p14:creationId xmlns:p14="http://schemas.microsoft.com/office/powerpoint/2010/main" val="160989488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solidFill>
        </p:spPr>
        <p:txBody>
          <a:bodyPr vert="horz" lIns="91440" tIns="45720" rIns="91440" bIns="45720" rtlCol="0" anchor="ctr">
            <a:normAutofit/>
          </a:bodyPr>
          <a:lstStyle/>
          <a:p>
            <a:pPr algn="ctr"/>
            <a:r>
              <a:rPr lang="en-US" sz="3600">
                <a:solidFill>
                  <a:schemeClr val="bg1"/>
                </a:solidFill>
                <a:latin typeface="Arial" panose="020B0604020202020204" pitchFamily="34" charset="0"/>
                <a:cs typeface="Arial" panose="020B0604020202020204" pitchFamily="34" charset="0"/>
              </a:rPr>
              <a:t>Existing Academic Program Review Process</a:t>
            </a:r>
          </a:p>
        </p:txBody>
      </p:sp>
      <p:sp>
        <p:nvSpPr>
          <p:cNvPr id="4" name="Content Placeholder 3">
            <a:extLst>
              <a:ext uri="{FF2B5EF4-FFF2-40B4-BE49-F238E27FC236}">
                <a16:creationId xmlns:a16="http://schemas.microsoft.com/office/drawing/2014/main" id="{A539E615-8351-F5E5-574C-2A2D54B84ED1}"/>
              </a:ext>
            </a:extLst>
          </p:cNvPr>
          <p:cNvSpPr>
            <a:spLocks noGrp="1"/>
          </p:cNvSpPr>
          <p:nvPr>
            <p:ph idx="1"/>
          </p:nvPr>
        </p:nvSpPr>
        <p:spPr>
          <a:xfrm>
            <a:off x="414674" y="1586125"/>
            <a:ext cx="11415511" cy="4661647"/>
          </a:xfrm>
        </p:spPr>
        <p:txBody>
          <a:bodyPr>
            <a:noAutofit/>
          </a:bodyPr>
          <a:lstStyle/>
          <a:p>
            <a:pPr marL="0" indent="0">
              <a:lnSpc>
                <a:spcPct val="100000"/>
              </a:lnSpc>
              <a:spcBef>
                <a:spcPts val="0"/>
              </a:spcBef>
              <a:buNone/>
            </a:pPr>
            <a:r>
              <a:rPr lang="en-US" sz="2200">
                <a:solidFill>
                  <a:srgbClr val="000000"/>
                </a:solidFill>
                <a:effectLst/>
                <a:latin typeface="Arial" panose="020B0604020202020204" pitchFamily="34" charset="0"/>
                <a:ea typeface="Times New Roman" panose="02020603050405020304" pitchFamily="18" charset="0"/>
              </a:rPr>
              <a:t>All certificate and degree programs offered by public colleges and universities in Arkansas will be reviewed through the Existing Academic Program Review Process.  </a:t>
            </a:r>
          </a:p>
          <a:p>
            <a:pPr marL="0" indent="0">
              <a:lnSpc>
                <a:spcPct val="100000"/>
              </a:lnSpc>
              <a:spcBef>
                <a:spcPts val="0"/>
              </a:spcBef>
              <a:buNone/>
            </a:pPr>
            <a:r>
              <a:rPr lang="en-US" sz="2200">
                <a:solidFill>
                  <a:srgbClr val="000000"/>
                </a:solidFill>
                <a:effectLst/>
                <a:latin typeface="Arial" panose="020B0604020202020204" pitchFamily="34" charset="0"/>
                <a:ea typeface="Times New Roman" panose="02020603050405020304" pitchFamily="18" charset="0"/>
              </a:rPr>
              <a:t>This review process includes the following parameters:   </a:t>
            </a:r>
          </a:p>
          <a:p>
            <a:pPr marL="0" indent="0">
              <a:lnSpc>
                <a:spcPct val="100000"/>
              </a:lnSpc>
              <a:spcBef>
                <a:spcPts val="0"/>
              </a:spcBef>
              <a:buNone/>
            </a:pPr>
            <a:endParaRPr lang="en-US" sz="1200">
              <a:solidFill>
                <a:srgbClr val="000000"/>
              </a:solidFill>
              <a:effectLst/>
              <a:latin typeface="Arial" panose="020B0604020202020204" pitchFamily="34" charset="0"/>
              <a:ea typeface="Times New Roman" panose="02020603050405020304" pitchFamily="18" charset="0"/>
            </a:endParaRPr>
          </a:p>
          <a:p>
            <a:pPr marL="342900" indent="-342900">
              <a:lnSpc>
                <a:spcPct val="100000"/>
              </a:lnSpc>
              <a:spcBef>
                <a:spcPts val="0"/>
              </a:spcBef>
              <a:buClr>
                <a:srgbClr val="00194C"/>
              </a:buClr>
              <a:buFont typeface="+mj-lt"/>
              <a:buAutoNum type="arabicPeriod"/>
            </a:pPr>
            <a:r>
              <a:rPr lang="en-US" sz="2200">
                <a:solidFill>
                  <a:srgbClr val="000000"/>
                </a:solidFill>
                <a:effectLst/>
                <a:latin typeface="Arial" panose="020B0604020202020204" pitchFamily="34" charset="0"/>
                <a:ea typeface="Times New Roman" panose="02020603050405020304" pitchFamily="18" charset="0"/>
              </a:rPr>
              <a:t>All academic programs will be externally reviewed every 7-10 years</a:t>
            </a:r>
            <a:r>
              <a:rPr lang="en-US" sz="2200">
                <a:solidFill>
                  <a:srgbClr val="000000"/>
                </a:solidFill>
                <a:latin typeface="Arial" panose="020B0604020202020204" pitchFamily="34" charset="0"/>
                <a:ea typeface="Times New Roman" panose="02020603050405020304" pitchFamily="18" charset="0"/>
              </a:rPr>
              <a:t>. </a:t>
            </a:r>
            <a:r>
              <a:rPr lang="en-US" sz="2200">
                <a:solidFill>
                  <a:srgbClr val="000000"/>
                </a:solidFill>
                <a:effectLst/>
                <a:latin typeface="Arial" panose="020B0604020202020204" pitchFamily="34" charset="0"/>
                <a:ea typeface="Times New Roman" panose="02020603050405020304" pitchFamily="18" charset="0"/>
              </a:rPr>
              <a:t>If changes in the review schedule are necessary, ADHE will be notified.   </a:t>
            </a:r>
          </a:p>
          <a:p>
            <a:pPr marL="342900" indent="-342900">
              <a:lnSpc>
                <a:spcPct val="100000"/>
              </a:lnSpc>
              <a:spcBef>
                <a:spcPts val="0"/>
              </a:spcBef>
              <a:buClr>
                <a:srgbClr val="00194C"/>
              </a:buClr>
              <a:buFont typeface="+mj-lt"/>
              <a:buAutoNum type="arabicPeriod"/>
            </a:pPr>
            <a:endParaRPr lang="en-US" sz="800">
              <a:solidFill>
                <a:srgbClr val="000000"/>
              </a:solidFill>
              <a:effectLst/>
              <a:latin typeface="Arial" panose="020B0604020202020204" pitchFamily="34" charset="0"/>
              <a:ea typeface="Times New Roman" panose="02020603050405020304" pitchFamily="18" charset="0"/>
            </a:endParaRPr>
          </a:p>
          <a:p>
            <a:pPr marL="342900" indent="-342900">
              <a:lnSpc>
                <a:spcPct val="100000"/>
              </a:lnSpc>
              <a:spcBef>
                <a:spcPts val="0"/>
              </a:spcBef>
              <a:buClr>
                <a:srgbClr val="00194C"/>
              </a:buClr>
              <a:buFont typeface="+mj-lt"/>
              <a:buAutoNum type="arabicPeriod"/>
            </a:pPr>
            <a:r>
              <a:rPr lang="en-US" sz="2200">
                <a:solidFill>
                  <a:srgbClr val="000000"/>
                </a:solidFill>
                <a:effectLst/>
                <a:latin typeface="Arial" panose="020B0604020202020204" pitchFamily="34" charset="0"/>
                <a:ea typeface="Times New Roman" panose="02020603050405020304" pitchFamily="18" charset="0"/>
              </a:rPr>
              <a:t>Academic programs which are not program-specific accredited will be reviewed by external reviewers/consultants. </a:t>
            </a:r>
          </a:p>
          <a:p>
            <a:pPr marL="342900" indent="-342900">
              <a:lnSpc>
                <a:spcPct val="100000"/>
              </a:lnSpc>
              <a:spcBef>
                <a:spcPts val="0"/>
              </a:spcBef>
              <a:buClr>
                <a:srgbClr val="00194C"/>
              </a:buClr>
              <a:buFont typeface="+mj-lt"/>
              <a:buAutoNum type="arabicPeriod"/>
            </a:pPr>
            <a:endParaRPr lang="en-US" sz="800">
              <a:solidFill>
                <a:srgbClr val="000000"/>
              </a:solidFill>
              <a:effectLst/>
              <a:latin typeface="Arial" panose="020B0604020202020204" pitchFamily="34" charset="0"/>
              <a:ea typeface="Times New Roman" panose="02020603050405020304" pitchFamily="18" charset="0"/>
            </a:endParaRPr>
          </a:p>
          <a:p>
            <a:pPr marL="342900" indent="-342900">
              <a:lnSpc>
                <a:spcPct val="100000"/>
              </a:lnSpc>
              <a:spcBef>
                <a:spcPts val="0"/>
              </a:spcBef>
              <a:buClr>
                <a:srgbClr val="00194C"/>
              </a:buClr>
              <a:buFont typeface="+mj-lt"/>
              <a:buAutoNum type="arabicPeriod"/>
            </a:pPr>
            <a:r>
              <a:rPr lang="en-US" sz="2200">
                <a:solidFill>
                  <a:srgbClr val="000000"/>
                </a:solidFill>
                <a:effectLst/>
                <a:latin typeface="Arial" panose="020B0604020202020204" pitchFamily="34" charset="0"/>
                <a:ea typeface="Times New Roman" panose="02020603050405020304" pitchFamily="18" charset="0"/>
              </a:rPr>
              <a:t>At least one consultant is required to conduct a site visit and meet with program faculty, students, and administrators. </a:t>
            </a:r>
          </a:p>
          <a:p>
            <a:pPr marL="342900" indent="-342900">
              <a:lnSpc>
                <a:spcPct val="100000"/>
              </a:lnSpc>
              <a:spcBef>
                <a:spcPts val="0"/>
              </a:spcBef>
              <a:buClr>
                <a:srgbClr val="00194C"/>
              </a:buClr>
              <a:buFont typeface="+mj-lt"/>
              <a:buAutoNum type="arabicPeriod"/>
            </a:pPr>
            <a:endParaRPr lang="en-US" sz="800">
              <a:solidFill>
                <a:srgbClr val="000000"/>
              </a:solidFill>
              <a:effectLst/>
              <a:latin typeface="Arial" panose="020B0604020202020204" pitchFamily="34" charset="0"/>
              <a:ea typeface="Times New Roman" panose="02020603050405020304" pitchFamily="18" charset="0"/>
            </a:endParaRPr>
          </a:p>
          <a:p>
            <a:pPr marL="342900" indent="-342900">
              <a:lnSpc>
                <a:spcPct val="100000"/>
              </a:lnSpc>
              <a:spcBef>
                <a:spcPts val="0"/>
              </a:spcBef>
              <a:buClr>
                <a:srgbClr val="00194C"/>
              </a:buClr>
              <a:buFont typeface="+mj-lt"/>
              <a:buAutoNum type="arabicPeriod"/>
            </a:pPr>
            <a:r>
              <a:rPr lang="en-US" sz="2200">
                <a:solidFill>
                  <a:srgbClr val="000000"/>
                </a:solidFill>
                <a:effectLst/>
                <a:latin typeface="Arial" panose="020B0604020202020204" pitchFamily="34" charset="0"/>
                <a:ea typeface="Times New Roman" panose="02020603050405020304" pitchFamily="18" charset="0"/>
              </a:rPr>
              <a:t>The institution will complete a comprehensive self-study that is reviewed by the program consultants. </a:t>
            </a:r>
            <a:endParaRPr lang="en-US" sz="2200">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67992772-EDEB-6AF3-097B-DD789938CB0D}"/>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20</a:t>
            </a:r>
          </a:p>
        </p:txBody>
      </p:sp>
    </p:spTree>
    <p:extLst>
      <p:ext uri="{BB962C8B-B14F-4D97-AF65-F5344CB8AC3E}">
        <p14:creationId xmlns:p14="http://schemas.microsoft.com/office/powerpoint/2010/main" val="6817605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solidFill>
        </p:spPr>
        <p:txBody>
          <a:bodyPr vert="horz" lIns="91440" tIns="45720" rIns="91440" bIns="45720" rtlCol="0" anchor="ctr">
            <a:normAutofit/>
          </a:bodyPr>
          <a:lstStyle/>
          <a:p>
            <a:pPr algn="ctr"/>
            <a:r>
              <a:rPr lang="en-US" sz="3600">
                <a:solidFill>
                  <a:schemeClr val="bg1"/>
                </a:solidFill>
                <a:latin typeface="Arial" panose="020B0604020202020204" pitchFamily="34" charset="0"/>
                <a:cs typeface="Arial" panose="020B0604020202020204" pitchFamily="34" charset="0"/>
              </a:rPr>
              <a:t>Summation of AY2026</a:t>
            </a:r>
            <a:br>
              <a:rPr lang="en-US" sz="3600">
                <a:solidFill>
                  <a:schemeClr val="bg1"/>
                </a:solidFill>
                <a:latin typeface="Arial" panose="020B0604020202020204" pitchFamily="34" charset="0"/>
                <a:cs typeface="Arial" panose="020B0604020202020204" pitchFamily="34" charset="0"/>
              </a:rPr>
            </a:br>
            <a:r>
              <a:rPr lang="en-US" sz="3600">
                <a:solidFill>
                  <a:schemeClr val="bg1"/>
                </a:solidFill>
                <a:latin typeface="Arial" panose="020B0604020202020204" pitchFamily="34" charset="0"/>
                <a:cs typeface="Arial" panose="020B0604020202020204" pitchFamily="34" charset="0"/>
              </a:rPr>
              <a:t>Institutional Academic Program Reviews</a:t>
            </a:r>
          </a:p>
        </p:txBody>
      </p:sp>
      <p:graphicFrame>
        <p:nvGraphicFramePr>
          <p:cNvPr id="11" name="Table 11">
            <a:extLst>
              <a:ext uri="{FF2B5EF4-FFF2-40B4-BE49-F238E27FC236}">
                <a16:creationId xmlns:a16="http://schemas.microsoft.com/office/drawing/2014/main" id="{4570E664-6521-9F5A-1885-232A26DFD8AD}"/>
              </a:ext>
            </a:extLst>
          </p:cNvPr>
          <p:cNvGraphicFramePr>
            <a:graphicFrameLocks noGrp="1"/>
          </p:cNvGraphicFramePr>
          <p:nvPr/>
        </p:nvGraphicFramePr>
        <p:xfrm>
          <a:off x="56387" y="1410313"/>
          <a:ext cx="12006072" cy="4868260"/>
        </p:xfrm>
        <a:graphic>
          <a:graphicData uri="http://schemas.openxmlformats.org/drawingml/2006/table">
            <a:tbl>
              <a:tblPr firstRow="1" bandRow="1">
                <a:tableStyleId>{5C22544A-7EE6-4342-B048-85BDC9FD1C3A}</a:tableStyleId>
              </a:tblPr>
              <a:tblGrid>
                <a:gridCol w="1271016">
                  <a:extLst>
                    <a:ext uri="{9D8B030D-6E8A-4147-A177-3AD203B41FA5}">
                      <a16:colId xmlns:a16="http://schemas.microsoft.com/office/drawing/2014/main" val="1073235519"/>
                    </a:ext>
                  </a:extLst>
                </a:gridCol>
                <a:gridCol w="1346208">
                  <a:extLst>
                    <a:ext uri="{9D8B030D-6E8A-4147-A177-3AD203B41FA5}">
                      <a16:colId xmlns:a16="http://schemas.microsoft.com/office/drawing/2014/main" val="843120654"/>
                    </a:ext>
                  </a:extLst>
                </a:gridCol>
                <a:gridCol w="208280">
                  <a:extLst>
                    <a:ext uri="{9D8B030D-6E8A-4147-A177-3AD203B41FA5}">
                      <a16:colId xmlns:a16="http://schemas.microsoft.com/office/drawing/2014/main" val="3173463149"/>
                    </a:ext>
                  </a:extLst>
                </a:gridCol>
                <a:gridCol w="1296952">
                  <a:extLst>
                    <a:ext uri="{9D8B030D-6E8A-4147-A177-3AD203B41FA5}">
                      <a16:colId xmlns:a16="http://schemas.microsoft.com/office/drawing/2014/main" val="1824124335"/>
                    </a:ext>
                  </a:extLst>
                </a:gridCol>
                <a:gridCol w="1380327">
                  <a:extLst>
                    <a:ext uri="{9D8B030D-6E8A-4147-A177-3AD203B41FA5}">
                      <a16:colId xmlns:a16="http://schemas.microsoft.com/office/drawing/2014/main" val="2631203826"/>
                    </a:ext>
                  </a:extLst>
                </a:gridCol>
                <a:gridCol w="299527">
                  <a:extLst>
                    <a:ext uri="{9D8B030D-6E8A-4147-A177-3AD203B41FA5}">
                      <a16:colId xmlns:a16="http://schemas.microsoft.com/office/drawing/2014/main" val="2591943782"/>
                    </a:ext>
                  </a:extLst>
                </a:gridCol>
                <a:gridCol w="1465647">
                  <a:extLst>
                    <a:ext uri="{9D8B030D-6E8A-4147-A177-3AD203B41FA5}">
                      <a16:colId xmlns:a16="http://schemas.microsoft.com/office/drawing/2014/main" val="3114525409"/>
                    </a:ext>
                  </a:extLst>
                </a:gridCol>
                <a:gridCol w="1625429">
                  <a:extLst>
                    <a:ext uri="{9D8B030D-6E8A-4147-A177-3AD203B41FA5}">
                      <a16:colId xmlns:a16="http://schemas.microsoft.com/office/drawing/2014/main" val="1197745342"/>
                    </a:ext>
                  </a:extLst>
                </a:gridCol>
                <a:gridCol w="313772">
                  <a:extLst>
                    <a:ext uri="{9D8B030D-6E8A-4147-A177-3AD203B41FA5}">
                      <a16:colId xmlns:a16="http://schemas.microsoft.com/office/drawing/2014/main" val="435672490"/>
                    </a:ext>
                  </a:extLst>
                </a:gridCol>
                <a:gridCol w="1207173">
                  <a:extLst>
                    <a:ext uri="{9D8B030D-6E8A-4147-A177-3AD203B41FA5}">
                      <a16:colId xmlns:a16="http://schemas.microsoft.com/office/drawing/2014/main" val="968281355"/>
                    </a:ext>
                  </a:extLst>
                </a:gridCol>
                <a:gridCol w="1591741">
                  <a:extLst>
                    <a:ext uri="{9D8B030D-6E8A-4147-A177-3AD203B41FA5}">
                      <a16:colId xmlns:a16="http://schemas.microsoft.com/office/drawing/2014/main" val="1136714951"/>
                    </a:ext>
                  </a:extLst>
                </a:gridCol>
              </a:tblGrid>
              <a:tr h="943654">
                <a:tc>
                  <a:txBody>
                    <a:bodyPr/>
                    <a:lstStyle/>
                    <a:p>
                      <a:pPr algn="ctr"/>
                      <a:r>
                        <a:rPr lang="en-US" sz="2000">
                          <a:latin typeface="Arial" panose="020B0604020202020204" pitchFamily="34" charset="0"/>
                          <a:cs typeface="Arial" panose="020B0604020202020204" pitchFamily="34" charset="0"/>
                        </a:rPr>
                        <a:t>Inst.</a:t>
                      </a:r>
                    </a:p>
                  </a:txBody>
                  <a:tcPr/>
                </a:tc>
                <a:tc>
                  <a:txBody>
                    <a:bodyPr/>
                    <a:lstStyle/>
                    <a:p>
                      <a:pPr algn="ctr"/>
                      <a:r>
                        <a:rPr lang="en-US" sz="2000">
                          <a:latin typeface="Arial" panose="020B0604020202020204" pitchFamily="34" charset="0"/>
                          <a:cs typeface="Arial" panose="020B0604020202020204" pitchFamily="34" charset="0"/>
                        </a:rPr>
                        <a:t># of Reviews Received</a:t>
                      </a:r>
                    </a:p>
                  </a:txBody>
                  <a:tcPr/>
                </a:tc>
                <a:tc>
                  <a:txBody>
                    <a:bodyPr/>
                    <a:lstStyle/>
                    <a:p>
                      <a:endParaRPr lang="en-US"/>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panose="020B0604020202020204" pitchFamily="34" charset="0"/>
                          <a:cs typeface="Arial" panose="020B0604020202020204" pitchFamily="34" charset="0"/>
                        </a:rPr>
                        <a:t>Inst.</a:t>
                      </a:r>
                    </a:p>
                    <a:p>
                      <a:pPr algn="ctr"/>
                      <a:endParaRPr lang="en-US" sz="2000">
                        <a:latin typeface="Arial" panose="020B0604020202020204" pitchFamily="34" charset="0"/>
                        <a:cs typeface="Arial" panose="020B0604020202020204" pitchFamily="34" charset="0"/>
                      </a:endParaRPr>
                    </a:p>
                  </a:txBody>
                  <a:tcPr/>
                </a:tc>
                <a:tc>
                  <a:txBody>
                    <a:bodyPr/>
                    <a:lstStyle/>
                    <a:p>
                      <a:pPr algn="ctr"/>
                      <a:r>
                        <a:rPr lang="en-US" sz="2000">
                          <a:latin typeface="Arial" panose="020B0604020202020204" pitchFamily="34" charset="0"/>
                          <a:cs typeface="Arial" panose="020B0604020202020204" pitchFamily="34" charset="0"/>
                        </a:rPr>
                        <a:t># of Reviews Received</a:t>
                      </a:r>
                    </a:p>
                  </a:txBody>
                  <a:tcPr/>
                </a:tc>
                <a:tc>
                  <a:txBody>
                    <a:bodyPr/>
                    <a:lstStyle/>
                    <a:p>
                      <a:endParaRPr lang="en-US"/>
                    </a:p>
                  </a:txBody>
                  <a:tcPr>
                    <a:solidFill>
                      <a:schemeClr val="bg1"/>
                    </a:solidFill>
                  </a:tcPr>
                </a:tc>
                <a:tc>
                  <a:txBody>
                    <a:bodyPr/>
                    <a:lstStyle/>
                    <a:p>
                      <a:pPr algn="ctr"/>
                      <a:r>
                        <a:rPr lang="en-US" sz="2000">
                          <a:latin typeface="Arial" panose="020B0604020202020204" pitchFamily="34" charset="0"/>
                          <a:cs typeface="Arial" panose="020B0604020202020204" pitchFamily="34" charset="0"/>
                        </a:rPr>
                        <a:t>Inst.</a:t>
                      </a:r>
                    </a:p>
                  </a:txBody>
                  <a:tcPr/>
                </a:tc>
                <a:tc>
                  <a:txBody>
                    <a:bodyPr/>
                    <a:lstStyle/>
                    <a:p>
                      <a:pPr algn="ctr"/>
                      <a:r>
                        <a:rPr lang="en-US" sz="2000">
                          <a:latin typeface="Arial" panose="020B0604020202020204" pitchFamily="34" charset="0"/>
                          <a:cs typeface="Arial" panose="020B0604020202020204" pitchFamily="34" charset="0"/>
                        </a:rPr>
                        <a:t># of Reviews Received</a:t>
                      </a:r>
                    </a:p>
                  </a:txBody>
                  <a:tcPr/>
                </a:tc>
                <a:tc>
                  <a:txBody>
                    <a:bodyPr/>
                    <a:lstStyle/>
                    <a:p>
                      <a:endParaRPr lang="en-US"/>
                    </a:p>
                  </a:txBody>
                  <a:tcPr>
                    <a:solidFill>
                      <a:schemeClr val="bg1"/>
                    </a:solidFill>
                  </a:tcPr>
                </a:tc>
                <a:tc>
                  <a:txBody>
                    <a:bodyPr/>
                    <a:lstStyle/>
                    <a:p>
                      <a:pPr algn="ctr"/>
                      <a:r>
                        <a:rPr lang="en-US" sz="2000">
                          <a:latin typeface="Arial" panose="020B0604020202020204" pitchFamily="34" charset="0"/>
                          <a:cs typeface="Arial" panose="020B0604020202020204" pitchFamily="34" charset="0"/>
                        </a:rPr>
                        <a:t>Inst.</a:t>
                      </a:r>
                    </a:p>
                  </a:txBody>
                  <a:tcPr/>
                </a:tc>
                <a:tc>
                  <a:txBody>
                    <a:bodyPr/>
                    <a:lstStyle/>
                    <a:p>
                      <a:pPr algn="ctr"/>
                      <a:r>
                        <a:rPr lang="en-US" sz="2000">
                          <a:latin typeface="Arial" panose="020B0604020202020204" pitchFamily="34" charset="0"/>
                          <a:cs typeface="Arial" panose="020B0604020202020204" pitchFamily="34" charset="0"/>
                        </a:rPr>
                        <a:t># of Reviews Received</a:t>
                      </a:r>
                    </a:p>
                  </a:txBody>
                  <a:tcPr/>
                </a:tc>
                <a:extLst>
                  <a:ext uri="{0D108BD9-81ED-4DB2-BD59-A6C34878D82A}">
                    <a16:rowId xmlns:a16="http://schemas.microsoft.com/office/drawing/2014/main" val="3920508030"/>
                  </a:ext>
                </a:extLst>
              </a:tr>
              <a:tr h="400338">
                <a:tc>
                  <a:txBody>
                    <a:bodyPr/>
                    <a:lstStyle/>
                    <a:p>
                      <a:r>
                        <a:rPr lang="en-US" sz="2200" b="1">
                          <a:latin typeface="Arial" panose="020B0604020202020204" pitchFamily="34" charset="0"/>
                          <a:cs typeface="Arial" panose="020B0604020202020204" pitchFamily="34" charset="0"/>
                        </a:rPr>
                        <a:t>ANC</a:t>
                      </a:r>
                    </a:p>
                  </a:txBody>
                  <a:tcPr/>
                </a:tc>
                <a:tc>
                  <a:txBody>
                    <a:bodyPr/>
                    <a:lstStyle/>
                    <a:p>
                      <a:pPr algn="ctr"/>
                      <a:r>
                        <a:rPr lang="en-US" sz="2200">
                          <a:latin typeface="Arial" panose="020B0604020202020204" pitchFamily="34" charset="0"/>
                          <a:cs typeface="Arial" panose="020B0604020202020204" pitchFamily="34" charset="0"/>
                        </a:rPr>
                        <a:t>4</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CCCUA</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SAUT</a:t>
                      </a:r>
                    </a:p>
                  </a:txBody>
                  <a:tcPr/>
                </a:tc>
                <a:tc>
                  <a:txBody>
                    <a:bodyPr/>
                    <a:lstStyle/>
                    <a:p>
                      <a:pPr algn="ctr"/>
                      <a:r>
                        <a:rPr lang="en-US" sz="2200">
                          <a:latin typeface="Arial" panose="020B0604020202020204" pitchFamily="34" charset="0"/>
                          <a:cs typeface="Arial" panose="020B0604020202020204" pitchFamily="34" charset="0"/>
                        </a:rPr>
                        <a:t>3</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UALR</a:t>
                      </a:r>
                    </a:p>
                  </a:txBody>
                  <a:tcPr/>
                </a:tc>
                <a:tc>
                  <a:txBody>
                    <a:bodyPr/>
                    <a:lstStyle/>
                    <a:p>
                      <a:pPr algn="ctr"/>
                      <a:r>
                        <a:rPr lang="en-US" sz="220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4068157832"/>
                  </a:ext>
                </a:extLst>
              </a:tr>
              <a:tr h="400338">
                <a:tc>
                  <a:txBody>
                    <a:bodyPr/>
                    <a:lstStyle/>
                    <a:p>
                      <a:r>
                        <a:rPr lang="en-US" sz="2200" b="1">
                          <a:latin typeface="Arial" panose="020B0604020202020204" pitchFamily="34" charset="0"/>
                          <a:cs typeface="Arial" panose="020B0604020202020204" pitchFamily="34" charset="0"/>
                        </a:rPr>
                        <a:t>ASU</a:t>
                      </a:r>
                    </a:p>
                  </a:txBody>
                  <a:tcPr/>
                </a:tc>
                <a:tc>
                  <a:txBody>
                    <a:bodyPr/>
                    <a:lstStyle/>
                    <a:p>
                      <a:pPr algn="ctr"/>
                      <a:r>
                        <a:rPr lang="en-US" sz="2200">
                          <a:latin typeface="Arial" panose="020B0604020202020204" pitchFamily="34" charset="0"/>
                          <a:cs typeface="Arial" panose="020B0604020202020204" pitchFamily="34" charset="0"/>
                        </a:rPr>
                        <a:t>8</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HSU</a:t>
                      </a:r>
                    </a:p>
                  </a:txBody>
                  <a:tcPr/>
                </a:tc>
                <a:tc>
                  <a:txBody>
                    <a:bodyPr/>
                    <a:lstStyle/>
                    <a:p>
                      <a:pPr algn="ctr"/>
                      <a:r>
                        <a:rPr lang="en-US" sz="2200">
                          <a:latin typeface="Arial" panose="020B0604020202020204" pitchFamily="34" charset="0"/>
                          <a:cs typeface="Arial" panose="020B0604020202020204" pitchFamily="34" charset="0"/>
                        </a:rPr>
                        <a:t>7</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SEARK</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UAM</a:t>
                      </a:r>
                    </a:p>
                  </a:txBody>
                  <a:tcPr/>
                </a:tc>
                <a:tc>
                  <a:txBody>
                    <a:bodyPr/>
                    <a:lstStyle/>
                    <a:p>
                      <a:pPr algn="ctr"/>
                      <a:r>
                        <a:rPr lang="en-US" sz="2200">
                          <a:latin typeface="Arial" panose="020B0604020202020204" pitchFamily="34" charset="0"/>
                          <a:cs typeface="Arial" panose="020B0604020202020204" pitchFamily="34" charset="0"/>
                        </a:rPr>
                        <a:t>13</a:t>
                      </a:r>
                    </a:p>
                  </a:txBody>
                  <a:tcPr/>
                </a:tc>
                <a:extLst>
                  <a:ext uri="{0D108BD9-81ED-4DB2-BD59-A6C34878D82A}">
                    <a16:rowId xmlns:a16="http://schemas.microsoft.com/office/drawing/2014/main" val="2278961822"/>
                  </a:ext>
                </a:extLst>
              </a:tr>
              <a:tr h="400338">
                <a:tc>
                  <a:txBody>
                    <a:bodyPr/>
                    <a:lstStyle/>
                    <a:p>
                      <a:r>
                        <a:rPr lang="en-US" sz="2200" b="1">
                          <a:latin typeface="Arial" panose="020B0604020202020204" pitchFamily="34" charset="0"/>
                          <a:cs typeface="Arial" panose="020B0604020202020204" pitchFamily="34" charset="0"/>
                        </a:rPr>
                        <a:t>ASUB</a:t>
                      </a:r>
                    </a:p>
                  </a:txBody>
                  <a:tcPr/>
                </a:tc>
                <a:tc>
                  <a:txBody>
                    <a:bodyPr/>
                    <a:lstStyle/>
                    <a:p>
                      <a:pPr algn="ctr"/>
                      <a:r>
                        <a:rPr lang="en-US" sz="2200">
                          <a:latin typeface="Arial" panose="020B0604020202020204" pitchFamily="34" charset="0"/>
                          <a:cs typeface="Arial" panose="020B0604020202020204" pitchFamily="34" charset="0"/>
                        </a:rPr>
                        <a:t>16</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NAC</a:t>
                      </a:r>
                    </a:p>
                  </a:txBody>
                  <a:tcPr/>
                </a:tc>
                <a:tc>
                  <a:txBody>
                    <a:bodyPr/>
                    <a:lstStyle/>
                    <a:p>
                      <a:pPr algn="ctr"/>
                      <a:r>
                        <a:rPr lang="en-US" sz="2200">
                          <a:latin typeface="Arial" panose="020B0604020202020204" pitchFamily="34" charset="0"/>
                          <a:cs typeface="Arial" panose="020B0604020202020204" pitchFamily="34" charset="0"/>
                        </a:rPr>
                        <a:t>6</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UACCB</a:t>
                      </a:r>
                    </a:p>
                  </a:txBody>
                  <a:tcPr/>
                </a:tc>
                <a:tc>
                  <a:txBody>
                    <a:bodyPr/>
                    <a:lstStyle/>
                    <a:p>
                      <a:pPr algn="ctr"/>
                      <a:r>
                        <a:rPr lang="en-US" sz="2200">
                          <a:latin typeface="Arial" panose="020B0604020202020204" pitchFamily="34" charset="0"/>
                          <a:cs typeface="Arial" panose="020B0604020202020204" pitchFamily="34" charset="0"/>
                        </a:rPr>
                        <a:t>1</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UAMS</a:t>
                      </a:r>
                    </a:p>
                  </a:txBody>
                  <a:tcPr/>
                </a:tc>
                <a:tc>
                  <a:txBody>
                    <a:bodyPr/>
                    <a:lstStyle/>
                    <a:p>
                      <a:pPr algn="ctr"/>
                      <a:r>
                        <a:rPr lang="en-US" sz="2200">
                          <a:latin typeface="Arial" panose="020B0604020202020204" pitchFamily="34" charset="0"/>
                          <a:cs typeface="Arial" panose="020B0604020202020204" pitchFamily="34" charset="0"/>
                        </a:rPr>
                        <a:t>5</a:t>
                      </a:r>
                    </a:p>
                  </a:txBody>
                  <a:tcPr/>
                </a:tc>
                <a:extLst>
                  <a:ext uri="{0D108BD9-81ED-4DB2-BD59-A6C34878D82A}">
                    <a16:rowId xmlns:a16="http://schemas.microsoft.com/office/drawing/2014/main" val="1624911865"/>
                  </a:ext>
                </a:extLst>
              </a:tr>
              <a:tr h="400338">
                <a:tc>
                  <a:txBody>
                    <a:bodyPr/>
                    <a:lstStyle/>
                    <a:p>
                      <a:r>
                        <a:rPr lang="en-US" sz="2200" b="1">
                          <a:latin typeface="Arial" panose="020B0604020202020204" pitchFamily="34" charset="0"/>
                          <a:cs typeface="Arial" panose="020B0604020202020204" pitchFamily="34" charset="0"/>
                        </a:rPr>
                        <a:t>ASUMH</a:t>
                      </a:r>
                    </a:p>
                  </a:txBody>
                  <a:tcPr/>
                </a:tc>
                <a:tc>
                  <a:txBody>
                    <a:bodyPr/>
                    <a:lstStyle/>
                    <a:p>
                      <a:pPr algn="ctr"/>
                      <a:r>
                        <a:rPr lang="en-US" sz="2200">
                          <a:latin typeface="Arial" panose="020B0604020202020204" pitchFamily="34" charset="0"/>
                          <a:cs typeface="Arial" panose="020B0604020202020204" pitchFamily="34" charset="0"/>
                        </a:rPr>
                        <a:t>1</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NPC</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UACCHT</a:t>
                      </a:r>
                    </a:p>
                  </a:txBody>
                  <a:tcPr/>
                </a:tc>
                <a:tc>
                  <a:txBody>
                    <a:bodyPr/>
                    <a:lstStyle/>
                    <a:p>
                      <a:pPr algn="ctr"/>
                      <a:r>
                        <a:rPr lang="en-US" sz="2200">
                          <a:latin typeface="Arial" panose="020B0604020202020204" pitchFamily="34" charset="0"/>
                          <a:cs typeface="Arial" panose="020B0604020202020204" pitchFamily="34" charset="0"/>
                        </a:rPr>
                        <a:t>7</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UAPB</a:t>
                      </a:r>
                    </a:p>
                  </a:txBody>
                  <a:tcPr/>
                </a:tc>
                <a:tc>
                  <a:txBody>
                    <a:bodyPr/>
                    <a:lstStyle/>
                    <a:p>
                      <a:pPr algn="ctr"/>
                      <a:r>
                        <a:rPr lang="en-US" sz="2200">
                          <a:latin typeface="Arial" panose="020B0604020202020204" pitchFamily="34" charset="0"/>
                          <a:cs typeface="Arial" panose="020B0604020202020204" pitchFamily="34" charset="0"/>
                        </a:rPr>
                        <a:t>0</a:t>
                      </a:r>
                    </a:p>
                  </a:txBody>
                  <a:tcPr/>
                </a:tc>
                <a:extLst>
                  <a:ext uri="{0D108BD9-81ED-4DB2-BD59-A6C34878D82A}">
                    <a16:rowId xmlns:a16="http://schemas.microsoft.com/office/drawing/2014/main" val="279649340"/>
                  </a:ext>
                </a:extLst>
              </a:tr>
              <a:tr h="400338">
                <a:tc>
                  <a:txBody>
                    <a:bodyPr/>
                    <a:lstStyle/>
                    <a:p>
                      <a:r>
                        <a:rPr lang="en-US" sz="2200" b="1">
                          <a:latin typeface="Arial" panose="020B0604020202020204" pitchFamily="34" charset="0"/>
                          <a:cs typeface="Arial" panose="020B0604020202020204" pitchFamily="34" charset="0"/>
                        </a:rPr>
                        <a:t>ASUMS</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NWACC</a:t>
                      </a:r>
                    </a:p>
                  </a:txBody>
                  <a:tcPr/>
                </a:tc>
                <a:tc>
                  <a:txBody>
                    <a:bodyPr/>
                    <a:lstStyle/>
                    <a:p>
                      <a:pPr algn="ctr"/>
                      <a:r>
                        <a:rPr lang="en-US" sz="2200">
                          <a:latin typeface="Arial" panose="020B0604020202020204" pitchFamily="34" charset="0"/>
                          <a:cs typeface="Arial" panose="020B0604020202020204" pitchFamily="34" charset="0"/>
                        </a:rPr>
                        <a:t>3</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UACCM</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UAPTC</a:t>
                      </a:r>
                    </a:p>
                  </a:txBody>
                  <a:tcPr/>
                </a:tc>
                <a:tc>
                  <a:txBody>
                    <a:bodyPr/>
                    <a:lstStyle/>
                    <a:p>
                      <a:pPr algn="ctr"/>
                      <a:r>
                        <a:rPr lang="en-US" sz="2200">
                          <a:latin typeface="Arial" panose="020B0604020202020204" pitchFamily="34" charset="0"/>
                          <a:cs typeface="Arial" panose="020B0604020202020204" pitchFamily="34" charset="0"/>
                        </a:rPr>
                        <a:t>4</a:t>
                      </a:r>
                    </a:p>
                  </a:txBody>
                  <a:tcPr/>
                </a:tc>
                <a:extLst>
                  <a:ext uri="{0D108BD9-81ED-4DB2-BD59-A6C34878D82A}">
                    <a16:rowId xmlns:a16="http://schemas.microsoft.com/office/drawing/2014/main" val="1177298634"/>
                  </a:ext>
                </a:extLst>
              </a:tr>
              <a:tr h="400338">
                <a:tc>
                  <a:txBody>
                    <a:bodyPr/>
                    <a:lstStyle/>
                    <a:p>
                      <a:r>
                        <a:rPr lang="en-US" sz="2200" b="1">
                          <a:latin typeface="Arial" panose="020B0604020202020204" pitchFamily="34" charset="0"/>
                          <a:cs typeface="Arial" panose="020B0604020202020204" pitchFamily="34" charset="0"/>
                        </a:rPr>
                        <a:t>ASUN</a:t>
                      </a:r>
                    </a:p>
                  </a:txBody>
                  <a:tcPr/>
                </a:tc>
                <a:tc>
                  <a:txBody>
                    <a:bodyPr/>
                    <a:lstStyle/>
                    <a:p>
                      <a:pPr algn="ctr"/>
                      <a:r>
                        <a:rPr lang="en-US" sz="2200">
                          <a:latin typeface="Arial" panose="020B0604020202020204" pitchFamily="34" charset="0"/>
                          <a:cs typeface="Arial" panose="020B0604020202020204" pitchFamily="34" charset="0"/>
                        </a:rPr>
                        <a:t>6</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OZC</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UACCRM</a:t>
                      </a:r>
                    </a:p>
                  </a:txBody>
                  <a:tcPr/>
                </a:tc>
                <a:tc>
                  <a:txBody>
                    <a:bodyPr/>
                    <a:lstStyle/>
                    <a:p>
                      <a:pPr algn="ctr"/>
                      <a:r>
                        <a:rPr lang="en-US" sz="2200">
                          <a:latin typeface="Arial" panose="020B0604020202020204" pitchFamily="34" charset="0"/>
                          <a:cs typeface="Arial" panose="020B0604020202020204" pitchFamily="34" charset="0"/>
                        </a:rPr>
                        <a:t>7</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UCA</a:t>
                      </a:r>
                    </a:p>
                  </a:txBody>
                  <a:tcPr/>
                </a:tc>
                <a:tc>
                  <a:txBody>
                    <a:bodyPr/>
                    <a:lstStyle/>
                    <a:p>
                      <a:pPr algn="ctr"/>
                      <a:r>
                        <a:rPr lang="en-US" sz="2200">
                          <a:latin typeface="Arial" panose="020B0604020202020204" pitchFamily="34" charset="0"/>
                          <a:cs typeface="Arial" panose="020B0604020202020204" pitchFamily="34" charset="0"/>
                        </a:rPr>
                        <a:t>7</a:t>
                      </a:r>
                    </a:p>
                  </a:txBody>
                  <a:tcPr/>
                </a:tc>
                <a:extLst>
                  <a:ext uri="{0D108BD9-81ED-4DB2-BD59-A6C34878D82A}">
                    <a16:rowId xmlns:a16="http://schemas.microsoft.com/office/drawing/2014/main" val="4040821489"/>
                  </a:ext>
                </a:extLst>
              </a:tr>
              <a:tr h="400338">
                <a:tc>
                  <a:txBody>
                    <a:bodyPr/>
                    <a:lstStyle/>
                    <a:p>
                      <a:r>
                        <a:rPr lang="en-US" sz="2200" b="1">
                          <a:latin typeface="Arial" panose="020B0604020202020204" pitchFamily="34" charset="0"/>
                          <a:cs typeface="Arial" panose="020B0604020202020204" pitchFamily="34" charset="0"/>
                        </a:rPr>
                        <a:t>ASUTR</a:t>
                      </a:r>
                    </a:p>
                  </a:txBody>
                  <a:tcPr/>
                </a:tc>
                <a:tc>
                  <a:txBody>
                    <a:bodyPr/>
                    <a:lstStyle/>
                    <a:p>
                      <a:pPr algn="ctr"/>
                      <a:r>
                        <a:rPr lang="en-US" sz="2200">
                          <a:latin typeface="Arial" panose="020B0604020202020204" pitchFamily="34" charset="0"/>
                          <a:cs typeface="Arial" panose="020B0604020202020204" pitchFamily="34" charset="0"/>
                        </a:rPr>
                        <a:t>7</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PCCUA</a:t>
                      </a:r>
                    </a:p>
                  </a:txBody>
                  <a:tcPr/>
                </a:tc>
                <a:tc>
                  <a:txBody>
                    <a:bodyPr/>
                    <a:lstStyle/>
                    <a:p>
                      <a:pPr algn="ctr"/>
                      <a:r>
                        <a:rPr lang="en-US" sz="2200">
                          <a:latin typeface="Arial" panose="020B0604020202020204" pitchFamily="34" charset="0"/>
                          <a:cs typeface="Arial" panose="020B0604020202020204" pitchFamily="34" charset="0"/>
                        </a:rPr>
                        <a:t>2</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UAEACC</a:t>
                      </a:r>
                    </a:p>
                  </a:txBody>
                  <a:tcPr/>
                </a:tc>
                <a:tc>
                  <a:txBody>
                    <a:bodyPr/>
                    <a:lstStyle/>
                    <a:p>
                      <a:pPr algn="ctr"/>
                      <a:r>
                        <a:rPr lang="en-US" sz="2200">
                          <a:latin typeface="Arial" panose="020B0604020202020204" pitchFamily="34" charset="0"/>
                          <a:cs typeface="Arial" panose="020B0604020202020204" pitchFamily="34" charset="0"/>
                        </a:rPr>
                        <a:t>1</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pPr algn="ctr"/>
                      <a:endParaRPr lang="en-US" sz="220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432134050"/>
                  </a:ext>
                </a:extLst>
              </a:tr>
              <a:tr h="400338">
                <a:tc>
                  <a:txBody>
                    <a:bodyPr/>
                    <a:lstStyle/>
                    <a:p>
                      <a:r>
                        <a:rPr lang="en-US" sz="2200" b="1">
                          <a:latin typeface="Arial" panose="020B0604020202020204" pitchFamily="34" charset="0"/>
                          <a:cs typeface="Arial" panose="020B0604020202020204" pitchFamily="34" charset="0"/>
                        </a:rPr>
                        <a:t>ATU</a:t>
                      </a:r>
                    </a:p>
                  </a:txBody>
                  <a:tcPr/>
                </a:tc>
                <a:tc>
                  <a:txBody>
                    <a:bodyPr/>
                    <a:lstStyle/>
                    <a:p>
                      <a:pPr algn="ctr"/>
                      <a:r>
                        <a:rPr lang="en-US" sz="2200">
                          <a:latin typeface="Arial" panose="020B0604020202020204" pitchFamily="34" charset="0"/>
                          <a:cs typeface="Arial" panose="020B0604020202020204" pitchFamily="34" charset="0"/>
                        </a:rPr>
                        <a:t>10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SAC</a:t>
                      </a:r>
                    </a:p>
                  </a:txBody>
                  <a:tcPr/>
                </a:tc>
                <a:tc>
                  <a:txBody>
                    <a:bodyPr/>
                    <a:lstStyle/>
                    <a:p>
                      <a:pPr algn="ctr"/>
                      <a:r>
                        <a:rPr lang="en-US" sz="2200">
                          <a:latin typeface="Arial" panose="020B0604020202020204" pitchFamily="34" charset="0"/>
                          <a:cs typeface="Arial" panose="020B0604020202020204" pitchFamily="34" charset="0"/>
                        </a:rPr>
                        <a:t>0</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UAF</a:t>
                      </a:r>
                    </a:p>
                  </a:txBody>
                  <a:tcPr/>
                </a:tc>
                <a:tc>
                  <a:txBody>
                    <a:bodyPr/>
                    <a:lstStyle/>
                    <a:p>
                      <a:pPr algn="ctr"/>
                      <a:r>
                        <a:rPr lang="en-US" sz="2200">
                          <a:latin typeface="Arial" panose="020B0604020202020204" pitchFamily="34" charset="0"/>
                          <a:cs typeface="Arial" panose="020B0604020202020204" pitchFamily="34" charset="0"/>
                        </a:rPr>
                        <a:t>23</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199473409"/>
                  </a:ext>
                </a:extLst>
              </a:tr>
              <a:tr h="448660">
                <a:tc>
                  <a:txBody>
                    <a:bodyPr/>
                    <a:lstStyle/>
                    <a:p>
                      <a:r>
                        <a:rPr lang="en-US" sz="2200" b="1">
                          <a:latin typeface="Arial" panose="020B0604020202020204" pitchFamily="34" charset="0"/>
                          <a:cs typeface="Arial" panose="020B0604020202020204" pitchFamily="34" charset="0"/>
                        </a:rPr>
                        <a:t>BRTC</a:t>
                      </a:r>
                    </a:p>
                  </a:txBody>
                  <a:tcPr/>
                </a:tc>
                <a:tc>
                  <a:txBody>
                    <a:bodyPr/>
                    <a:lstStyle/>
                    <a:p>
                      <a:pPr algn="ctr"/>
                      <a:r>
                        <a:rPr lang="en-US" sz="2200">
                          <a:latin typeface="Arial" panose="020B0604020202020204" pitchFamily="34" charset="0"/>
                          <a:cs typeface="Arial" panose="020B0604020202020204" pitchFamily="34" charset="0"/>
                        </a:rPr>
                        <a:t>4</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SAUM</a:t>
                      </a:r>
                    </a:p>
                  </a:txBody>
                  <a:tcPr/>
                </a:tc>
                <a:tc>
                  <a:txBody>
                    <a:bodyPr/>
                    <a:lstStyle/>
                    <a:p>
                      <a:pPr algn="ctr"/>
                      <a:r>
                        <a:rPr lang="en-US" sz="2200">
                          <a:latin typeface="Arial" panose="020B0604020202020204" pitchFamily="34" charset="0"/>
                          <a:cs typeface="Arial" panose="020B0604020202020204" pitchFamily="34" charset="0"/>
                        </a:rPr>
                        <a:t>1</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r>
                        <a:rPr lang="en-US" sz="2200" b="1">
                          <a:latin typeface="Arial" panose="020B0604020202020204" pitchFamily="34" charset="0"/>
                          <a:cs typeface="Arial" panose="020B0604020202020204" pitchFamily="34" charset="0"/>
                        </a:rPr>
                        <a:t>UAFS</a:t>
                      </a:r>
                    </a:p>
                  </a:txBody>
                  <a:tcPr/>
                </a:tc>
                <a:tc>
                  <a:txBody>
                    <a:bodyPr/>
                    <a:lstStyle/>
                    <a:p>
                      <a:pPr algn="ctr"/>
                      <a:r>
                        <a:rPr lang="en-US" sz="2200">
                          <a:latin typeface="Arial" panose="020B0604020202020204" pitchFamily="34" charset="0"/>
                          <a:cs typeface="Arial" panose="020B0604020202020204" pitchFamily="34" charset="0"/>
                        </a:rPr>
                        <a:t>8</a:t>
                      </a:r>
                    </a:p>
                  </a:txBody>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tc>
                  <a:txBody>
                    <a:bodyPr/>
                    <a:lstStyle/>
                    <a:p>
                      <a:endParaRPr lang="en-US" sz="220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973634844"/>
                  </a:ext>
                </a:extLst>
              </a:tr>
            </a:tbl>
          </a:graphicData>
        </a:graphic>
      </p:graphicFrame>
      <p:sp>
        <p:nvSpPr>
          <p:cNvPr id="2" name="TextBox 2">
            <a:extLst>
              <a:ext uri="{FF2B5EF4-FFF2-40B4-BE49-F238E27FC236}">
                <a16:creationId xmlns:a16="http://schemas.microsoft.com/office/drawing/2014/main" id="{80B2E112-5311-E227-FA44-EBE3E8006560}"/>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20</a:t>
            </a:r>
          </a:p>
        </p:txBody>
      </p:sp>
    </p:spTree>
    <p:extLst>
      <p:ext uri="{BB962C8B-B14F-4D97-AF65-F5344CB8AC3E}">
        <p14:creationId xmlns:p14="http://schemas.microsoft.com/office/powerpoint/2010/main" val="384408982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CC96B7-9143-12B6-9FD6-C2F6F367047F}"/>
              </a:ext>
            </a:extLst>
          </p:cNvPr>
          <p:cNvSpPr>
            <a:spLocks noGrp="1"/>
          </p:cNvSpPr>
          <p:nvPr>
            <p:ph type="title"/>
          </p:nvPr>
        </p:nvSpPr>
        <p:spPr>
          <a:xfrm>
            <a:off x="0" y="2766218"/>
            <a:ext cx="12192000" cy="1325563"/>
          </a:xfrm>
          <a:solidFill>
            <a:srgbClr val="00194C"/>
          </a:solidFill>
        </p:spPr>
        <p:txBody>
          <a:bodyPr>
            <a:normAutofit/>
          </a:bodyPr>
          <a:lstStyle/>
          <a:p>
            <a:pPr algn="ctr"/>
            <a:r>
              <a:rPr lang="en-US" sz="4000" b="1">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283292165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a:extLst>
            <a:ext uri="{FF2B5EF4-FFF2-40B4-BE49-F238E27FC236}">
              <a16:creationId xmlns:a16="http://schemas.microsoft.com/office/drawing/2014/main" id="{07A88BA8-EA4D-0767-314D-9928D5BE39CD}"/>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C99F5D77-8E70-097C-B820-C62C8087FD0A}"/>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557E7032-CD40-9EF8-CB6A-78450354EE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C0810E6A-7387-DE04-133C-2B04DE67DD23}"/>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CC420AEA-1CD7-3732-BDE8-E076584F0C8F}"/>
              </a:ext>
            </a:extLst>
          </p:cNvPr>
          <p:cNvSpPr>
            <a:spLocks noGrp="1"/>
          </p:cNvSpPr>
          <p:nvPr>
            <p:ph type="title"/>
          </p:nvPr>
        </p:nvSpPr>
        <p:spPr>
          <a:xfrm>
            <a:off x="4104151" y="3719146"/>
            <a:ext cx="7975206" cy="1147968"/>
          </a:xfrm>
        </p:spPr>
        <p:txBody>
          <a:bodyPr>
            <a:noAutofit/>
          </a:bodyPr>
          <a:lstStyle/>
          <a:p>
            <a:pPr algn="ctr"/>
            <a:r>
              <a:rPr lang="en-US" sz="3600">
                <a:latin typeface="Arial" panose="020B0604020202020204" pitchFamily="34" charset="0"/>
                <a:cs typeface="Arial" panose="020B0604020202020204" pitchFamily="34" charset="0"/>
              </a:rPr>
              <a:t>AGENDA ITEM NO. 21:</a:t>
            </a:r>
            <a:r>
              <a:rPr lang="en-US" sz="3600" b="0">
                <a:latin typeface="Arial" panose="020B0604020202020204" pitchFamily="34" charset="0"/>
                <a:cs typeface="Arial" panose="020B0604020202020204" pitchFamily="34" charset="0"/>
              </a:rPr>
              <a:t>​</a:t>
            </a:r>
            <a:br>
              <a:rPr lang="en-US" sz="3600" b="0"/>
            </a:br>
            <a:r>
              <a:rPr lang="en-US" sz="3600" cap="all">
                <a:latin typeface="Arial" panose="020B0604020202020204" pitchFamily="34" charset="0"/>
                <a:cs typeface="Arial" panose="020B0604020202020204" pitchFamily="34" charset="0"/>
              </a:rPr>
              <a:t>Academic Program Review recommendations of notice</a:t>
            </a:r>
          </a:p>
        </p:txBody>
      </p:sp>
      <p:sp>
        <p:nvSpPr>
          <p:cNvPr id="8" name="Text Placeholder 7">
            <a:extLst>
              <a:ext uri="{FF2B5EF4-FFF2-40B4-BE49-F238E27FC236}">
                <a16:creationId xmlns:a16="http://schemas.microsoft.com/office/drawing/2014/main" id="{1CE98C0F-0DE0-8BB9-2C53-156DF546F04B}"/>
              </a:ext>
            </a:extLst>
          </p:cNvPr>
          <p:cNvSpPr>
            <a:spLocks noGrp="1"/>
          </p:cNvSpPr>
          <p:nvPr>
            <p:ph type="body" sz="quarter" idx="16"/>
          </p:nvPr>
        </p:nvSpPr>
        <p:spPr>
          <a:xfrm>
            <a:off x="3816626" y="5395928"/>
            <a:ext cx="8375374" cy="885492"/>
          </a:xfrm>
        </p:spPr>
        <p:txBody>
          <a:bodyPr/>
          <a:lstStyle/>
          <a:p>
            <a:pPr algn="ctr"/>
            <a:r>
              <a:rPr lang="en-US" sz="2800">
                <a:latin typeface="Arial" panose="020B0604020202020204" pitchFamily="34" charset="0"/>
                <a:cs typeface="Arial" panose="020B0604020202020204" pitchFamily="34" charset="0"/>
              </a:rPr>
              <a:t>Mason Campbell</a:t>
            </a:r>
          </a:p>
          <a:p>
            <a:pPr algn="ctr"/>
            <a:r>
              <a:rPr lang="en-US">
                <a:latin typeface="Arial" panose="020B0604020202020204" pitchFamily="34" charset="0"/>
                <a:cs typeface="Arial" panose="020B0604020202020204" pitchFamily="34" charset="0"/>
              </a:rPr>
              <a:t>Assistant Commissioner of Academic Affairs</a:t>
            </a:r>
          </a:p>
        </p:txBody>
      </p:sp>
    </p:spTree>
    <p:extLst>
      <p:ext uri="{BB962C8B-B14F-4D97-AF65-F5344CB8AC3E}">
        <p14:creationId xmlns:p14="http://schemas.microsoft.com/office/powerpoint/2010/main" val="11134620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4785B-A094-A284-C4A2-46025C398AC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77A1F3B-5833-AE14-C3DE-61880F6248EF}"/>
              </a:ext>
            </a:extLst>
          </p:cNvPr>
          <p:cNvSpPr>
            <a:spLocks noGrp="1"/>
          </p:cNvSpPr>
          <p:nvPr>
            <p:ph type="title"/>
          </p:nvPr>
        </p:nvSpPr>
        <p:spPr>
          <a:xfrm>
            <a:off x="0" y="0"/>
            <a:ext cx="12192000" cy="1325563"/>
          </a:xfrm>
          <a:solidFill>
            <a:schemeClr val="accent1">
              <a:lumMod val="50000"/>
            </a:schemeClr>
          </a:solidFill>
        </p:spPr>
        <p:txBody>
          <a:bodyPr vert="horz" lIns="91440" tIns="45720" rIns="91440" bIns="45720" rtlCol="0" anchor="ctr">
            <a:normAutofit/>
          </a:bodyPr>
          <a:lstStyle/>
          <a:p>
            <a:pPr algn="ctr" fontAlgn="base"/>
            <a:r>
              <a:rPr lang="en-US" sz="3600" b="1">
                <a:solidFill>
                  <a:schemeClr val="bg1"/>
                </a:solidFill>
                <a:latin typeface="Arial" panose="020B0604020202020204" pitchFamily="34" charset="0"/>
                <a:cs typeface="Arial" panose="020B0604020202020204" pitchFamily="34" charset="0"/>
              </a:rPr>
              <a:t>AY2026 Academic Program Review </a:t>
            </a:r>
            <a:r>
              <a:rPr lang="en-US" sz="3600">
                <a:solidFill>
                  <a:schemeClr val="bg1"/>
                </a:solidFill>
                <a:latin typeface="Arial" panose="020B0604020202020204" pitchFamily="34" charset="0"/>
                <a:cs typeface="Arial" panose="020B0604020202020204" pitchFamily="34" charset="0"/>
              </a:rPr>
              <a:t> </a:t>
            </a:r>
            <a:br>
              <a:rPr lang="en-US" sz="3600">
                <a:solidFill>
                  <a:schemeClr val="bg1"/>
                </a:solidFill>
                <a:latin typeface="Arial" panose="020B0604020202020204" pitchFamily="34" charset="0"/>
                <a:cs typeface="Arial" panose="020B0604020202020204" pitchFamily="34" charset="0"/>
              </a:rPr>
            </a:br>
            <a:r>
              <a:rPr lang="en-US" sz="3600" b="1">
                <a:solidFill>
                  <a:schemeClr val="bg1"/>
                </a:solidFill>
                <a:latin typeface="Arial" panose="020B0604020202020204" pitchFamily="34" charset="0"/>
                <a:cs typeface="Arial" panose="020B0604020202020204" pitchFamily="34" charset="0"/>
              </a:rPr>
              <a:t>Recommendations of Notice</a:t>
            </a:r>
            <a:r>
              <a:rPr lang="en-US" sz="3600">
                <a:solidFill>
                  <a:schemeClr val="bg1"/>
                </a:solidFill>
                <a:latin typeface="Arial" panose="020B0604020202020204" pitchFamily="34" charset="0"/>
                <a:cs typeface="Arial" panose="020B0604020202020204" pitchFamily="34" charset="0"/>
              </a:rPr>
              <a:t> </a:t>
            </a:r>
          </a:p>
        </p:txBody>
      </p:sp>
      <p:sp>
        <p:nvSpPr>
          <p:cNvPr id="4" name="Content Placeholder 3">
            <a:extLst>
              <a:ext uri="{FF2B5EF4-FFF2-40B4-BE49-F238E27FC236}">
                <a16:creationId xmlns:a16="http://schemas.microsoft.com/office/drawing/2014/main" id="{F59CB3DE-9BBF-DEF7-C079-BF899DA645E9}"/>
              </a:ext>
            </a:extLst>
          </p:cNvPr>
          <p:cNvSpPr>
            <a:spLocks noGrp="1"/>
          </p:cNvSpPr>
          <p:nvPr>
            <p:ph idx="1"/>
          </p:nvPr>
        </p:nvSpPr>
        <p:spPr>
          <a:xfrm>
            <a:off x="164592" y="1700784"/>
            <a:ext cx="11804904" cy="4574510"/>
          </a:xfrm>
        </p:spPr>
        <p:txBody>
          <a:bodyPr>
            <a:noAutofit/>
          </a:bodyPr>
          <a:lstStyle/>
          <a:p>
            <a:pPr fontAlgn="base"/>
            <a:r>
              <a:rPr lang="en-US" sz="2400">
                <a:latin typeface="Arial" panose="020B0604020202020204" pitchFamily="34" charset="0"/>
                <a:cs typeface="Arial" panose="020B0604020202020204" pitchFamily="34" charset="0"/>
              </a:rPr>
              <a:t>Arkansas Code §6-61-214 requires that the Arkansas Higher Education Coordinating Board (AHECB) review existing academic programs at Arkansas public colleges and universities to identify certificate and degree programs not meeting minimum standards of quality and to establish schedules for either resolving these concerns or removing the programs from the AHECB approved program inventory. </a:t>
            </a:r>
            <a:endParaRPr lang="en-US" sz="800">
              <a:latin typeface="Arial" panose="020B0604020202020204" pitchFamily="34" charset="0"/>
              <a:cs typeface="Arial" panose="020B0604020202020204" pitchFamily="34" charset="0"/>
            </a:endParaRPr>
          </a:p>
          <a:p>
            <a:pPr fontAlgn="base"/>
            <a:endParaRPr lang="en-US" sz="800">
              <a:latin typeface="Arial" panose="020B0604020202020204" pitchFamily="34" charset="0"/>
              <a:cs typeface="Arial" panose="020B0604020202020204" pitchFamily="34" charset="0"/>
            </a:endParaRPr>
          </a:p>
          <a:p>
            <a:pPr fontAlgn="base"/>
            <a:r>
              <a:rPr lang="en-US" sz="2400">
                <a:latin typeface="Arial" panose="020B0604020202020204" pitchFamily="34" charset="0"/>
                <a:cs typeface="Arial" panose="020B0604020202020204" pitchFamily="34" charset="0"/>
              </a:rPr>
              <a:t>Arkansas colleges and universities are required to employ external consultants to review all certificate and degree programs over a period of 7-10 years with the findings from the reviews reported to the Coordinating Board. Accredited, licensed and state certified programs follow the usual review practices and the schedule of the accrediting/approval body. </a:t>
            </a:r>
          </a:p>
        </p:txBody>
      </p:sp>
      <p:sp>
        <p:nvSpPr>
          <p:cNvPr id="2" name="TextBox 2">
            <a:extLst>
              <a:ext uri="{FF2B5EF4-FFF2-40B4-BE49-F238E27FC236}">
                <a16:creationId xmlns:a16="http://schemas.microsoft.com/office/drawing/2014/main" id="{00DD1331-1678-C53F-2EAA-3960080852BC}"/>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spTree>
    <p:extLst>
      <p:ext uri="{BB962C8B-B14F-4D97-AF65-F5344CB8AC3E}">
        <p14:creationId xmlns:p14="http://schemas.microsoft.com/office/powerpoint/2010/main" val="173208242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60A61-CA8B-2F39-4A2C-06A3B8F824E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24E7FAD-5281-2DCE-48F5-59821BED177C}"/>
              </a:ext>
            </a:extLst>
          </p:cNvPr>
          <p:cNvSpPr>
            <a:spLocks noGrp="1"/>
          </p:cNvSpPr>
          <p:nvPr>
            <p:ph type="title"/>
          </p:nvPr>
        </p:nvSpPr>
        <p:spPr>
          <a:xfrm>
            <a:off x="0" y="0"/>
            <a:ext cx="12192000" cy="1325563"/>
          </a:xfrm>
          <a:solidFill>
            <a:schemeClr val="accent1">
              <a:lumMod val="50000"/>
            </a:schemeClr>
          </a:solidFill>
        </p:spPr>
        <p:txBody>
          <a:bodyPr vert="horz" lIns="91440" tIns="45720" rIns="91440" bIns="45720" rtlCol="0" anchor="ctr">
            <a:normAutofit/>
          </a:bodyPr>
          <a:lstStyle/>
          <a:p>
            <a:pPr algn="ctr" fontAlgn="base"/>
            <a:r>
              <a:rPr lang="en-US" sz="3600" b="1">
                <a:solidFill>
                  <a:schemeClr val="bg1"/>
                </a:solidFill>
                <a:latin typeface="Arial" panose="020B0604020202020204" pitchFamily="34" charset="0"/>
                <a:cs typeface="Arial" panose="020B0604020202020204" pitchFamily="34" charset="0"/>
              </a:rPr>
              <a:t>Recommendations of Notice to the</a:t>
            </a:r>
            <a:br>
              <a:rPr lang="en-US" sz="3600" b="1">
                <a:solidFill>
                  <a:schemeClr val="bg1"/>
                </a:solidFill>
                <a:latin typeface="Arial" panose="020B0604020202020204" pitchFamily="34" charset="0"/>
                <a:cs typeface="Arial" panose="020B0604020202020204" pitchFamily="34" charset="0"/>
              </a:rPr>
            </a:br>
            <a:r>
              <a:rPr lang="en-US" sz="3600" b="1">
                <a:solidFill>
                  <a:schemeClr val="bg1"/>
                </a:solidFill>
                <a:latin typeface="Arial" panose="020B0604020202020204" pitchFamily="34" charset="0"/>
                <a:cs typeface="Arial" panose="020B0604020202020204" pitchFamily="34" charset="0"/>
              </a:rPr>
              <a:t>Arkansas Higher Education Coordinating Board</a:t>
            </a:r>
            <a:endParaRPr lang="en-US" sz="360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09EE470C-8E8F-0DE4-1DD8-DD08DDE55160}"/>
              </a:ext>
            </a:extLst>
          </p:cNvPr>
          <p:cNvSpPr>
            <a:spLocks noGrp="1"/>
          </p:cNvSpPr>
          <p:nvPr>
            <p:ph idx="1"/>
          </p:nvPr>
        </p:nvSpPr>
        <p:spPr>
          <a:xfrm>
            <a:off x="164592" y="1737359"/>
            <a:ext cx="11804904" cy="4537935"/>
          </a:xfrm>
        </p:spPr>
        <p:txBody>
          <a:bodyPr>
            <a:noAutofit/>
          </a:bodyPr>
          <a:lstStyle/>
          <a:p>
            <a:pPr fontAlgn="base"/>
            <a:r>
              <a:rPr lang="en-US" sz="2400">
                <a:latin typeface="Arial" panose="020B0604020202020204" pitchFamily="34" charset="0"/>
                <a:cs typeface="Arial" panose="020B0604020202020204" pitchFamily="34" charset="0"/>
              </a:rPr>
              <a:t>Following the comprehensive program review process for existing academic programs, the Arkansas Department of Higher Education (ADHE) staff has identified a list of certificate and degree programs that are currently out of compliance with the established policy requirements. These programs have not submitted the required evidence and documentation within the 7-10 year period, outlined in the policy. </a:t>
            </a:r>
          </a:p>
          <a:p>
            <a:pPr marL="0" indent="0" fontAlgn="base">
              <a:buNone/>
            </a:pPr>
            <a:endParaRPr lang="en-US" sz="2400">
              <a:latin typeface="Arial" panose="020B0604020202020204" pitchFamily="34" charset="0"/>
              <a:cs typeface="Arial" panose="020B0604020202020204" pitchFamily="34" charset="0"/>
            </a:endParaRPr>
          </a:p>
          <a:p>
            <a:pPr fontAlgn="base"/>
            <a:r>
              <a:rPr lang="en-US" sz="2400">
                <a:latin typeface="Arial" panose="020B0604020202020204" pitchFamily="34" charset="0"/>
                <a:cs typeface="Arial" panose="020B0604020202020204" pitchFamily="34" charset="0"/>
              </a:rPr>
              <a:t>Therefore, pursuant to Section 4 of the "Recommendations to Coordinating Board" within the aforementioned policy, the programs listed below are hereby placed on notice for potential removal from the AHECB approved program inventory. ADHE is committed to working with institutions to address these concerns and maintain the highest quality of academic programs across Arkansas. </a:t>
            </a:r>
          </a:p>
          <a:p>
            <a:pPr marL="0" indent="0" fontAlgn="base">
              <a:buNone/>
            </a:pPr>
            <a:endParaRPr lang="en-US" sz="800" b="1">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DB5A19E6-056A-001A-F0B8-A05EAE974968}"/>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spTree>
    <p:extLst>
      <p:ext uri="{BB962C8B-B14F-4D97-AF65-F5344CB8AC3E}">
        <p14:creationId xmlns:p14="http://schemas.microsoft.com/office/powerpoint/2010/main" val="206796147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8A995-6FF4-0964-DF75-CB0AB765344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34339AA-0119-BCD4-1B3B-04F4767C9EA9}"/>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4-Year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80B1E482-DAF5-8B52-DDC1-CDE6DBEB2A77}"/>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7" name="Table 6">
            <a:extLst>
              <a:ext uri="{FF2B5EF4-FFF2-40B4-BE49-F238E27FC236}">
                <a16:creationId xmlns:a16="http://schemas.microsoft.com/office/drawing/2014/main" id="{266F0102-D0E3-1094-B044-A5D76AF65C65}"/>
              </a:ext>
            </a:extLst>
          </p:cNvPr>
          <p:cNvGraphicFramePr>
            <a:graphicFrameLocks noGrp="1"/>
          </p:cNvGraphicFramePr>
          <p:nvPr/>
        </p:nvGraphicFramePr>
        <p:xfrm>
          <a:off x="204215" y="1054729"/>
          <a:ext cx="11710416" cy="5000625"/>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105073882"/>
                    </a:ext>
                  </a:extLst>
                </a:gridCol>
                <a:gridCol w="896112">
                  <a:extLst>
                    <a:ext uri="{9D8B030D-6E8A-4147-A177-3AD203B41FA5}">
                      <a16:colId xmlns:a16="http://schemas.microsoft.com/office/drawing/2014/main" val="280251733"/>
                    </a:ext>
                  </a:extLst>
                </a:gridCol>
                <a:gridCol w="1179577">
                  <a:extLst>
                    <a:ext uri="{9D8B030D-6E8A-4147-A177-3AD203B41FA5}">
                      <a16:colId xmlns:a16="http://schemas.microsoft.com/office/drawing/2014/main" val="2033861777"/>
                    </a:ext>
                  </a:extLst>
                </a:gridCol>
                <a:gridCol w="4306823">
                  <a:extLst>
                    <a:ext uri="{9D8B030D-6E8A-4147-A177-3AD203B41FA5}">
                      <a16:colId xmlns:a16="http://schemas.microsoft.com/office/drawing/2014/main" val="1850095654"/>
                    </a:ext>
                  </a:extLst>
                </a:gridCol>
                <a:gridCol w="1417320">
                  <a:extLst>
                    <a:ext uri="{9D8B030D-6E8A-4147-A177-3AD203B41FA5}">
                      <a16:colId xmlns:a16="http://schemas.microsoft.com/office/drawing/2014/main" val="902540830"/>
                    </a:ext>
                  </a:extLst>
                </a:gridCol>
                <a:gridCol w="1403477">
                  <a:extLst>
                    <a:ext uri="{9D8B030D-6E8A-4147-A177-3AD203B41FA5}">
                      <a16:colId xmlns:a16="http://schemas.microsoft.com/office/drawing/2014/main" val="799123555"/>
                    </a:ext>
                  </a:extLst>
                </a:gridCol>
                <a:gridCol w="1294003">
                  <a:extLst>
                    <a:ext uri="{9D8B030D-6E8A-4147-A177-3AD203B41FA5}">
                      <a16:colId xmlns:a16="http://schemas.microsoft.com/office/drawing/2014/main" val="3618385725"/>
                    </a:ext>
                  </a:extLst>
                </a:gridCol>
              </a:tblGrid>
              <a:tr h="827483">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39791898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1500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History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1/1/1985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43898348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1505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GC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History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7/29/2016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8963963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5360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History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1/1/1985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73254217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6182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GC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Play Therapy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7/29/2016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98571838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1420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English</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5064977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2865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Mass Communication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582862603"/>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5380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Mass Communication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1048699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1650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Philosophy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280884096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1630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Music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1/1/1985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4065176412"/>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1632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BM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Music Education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4/26/2013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199042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UALR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1840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Theatre Arts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 </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87541230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5620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MD/MBA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Medicine/Business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7/29/2005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03368515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5610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MD/JD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Medicine/Law</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7/29/2005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682017711"/>
                  </a:ext>
                </a:extLst>
              </a:tr>
            </a:tbl>
          </a:graphicData>
        </a:graphic>
      </p:graphicFrame>
    </p:spTree>
    <p:extLst>
      <p:ext uri="{BB962C8B-B14F-4D97-AF65-F5344CB8AC3E}">
        <p14:creationId xmlns:p14="http://schemas.microsoft.com/office/powerpoint/2010/main" val="104788276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C8C90-7A64-7E79-A9F9-AE4C3969336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CF1E177-0F22-2828-2BC9-B6F604DB51AF}"/>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4-Year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E0121D41-2CC4-0944-FC13-B1F1ACB9892A}"/>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7" name="Table 6">
            <a:extLst>
              <a:ext uri="{FF2B5EF4-FFF2-40B4-BE49-F238E27FC236}">
                <a16:creationId xmlns:a16="http://schemas.microsoft.com/office/drawing/2014/main" id="{1009895B-E9F1-CC22-2DF6-D2A1B6AD5CAA}"/>
              </a:ext>
            </a:extLst>
          </p:cNvPr>
          <p:cNvGraphicFramePr>
            <a:graphicFrameLocks noGrp="1"/>
          </p:cNvGraphicFramePr>
          <p:nvPr/>
        </p:nvGraphicFramePr>
        <p:xfrm>
          <a:off x="204215" y="1054729"/>
          <a:ext cx="11710416" cy="1543050"/>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105073882"/>
                    </a:ext>
                  </a:extLst>
                </a:gridCol>
                <a:gridCol w="896112">
                  <a:extLst>
                    <a:ext uri="{9D8B030D-6E8A-4147-A177-3AD203B41FA5}">
                      <a16:colId xmlns:a16="http://schemas.microsoft.com/office/drawing/2014/main" val="280251733"/>
                    </a:ext>
                  </a:extLst>
                </a:gridCol>
                <a:gridCol w="960120">
                  <a:extLst>
                    <a:ext uri="{9D8B030D-6E8A-4147-A177-3AD203B41FA5}">
                      <a16:colId xmlns:a16="http://schemas.microsoft.com/office/drawing/2014/main" val="2033861777"/>
                    </a:ext>
                  </a:extLst>
                </a:gridCol>
                <a:gridCol w="4526280">
                  <a:extLst>
                    <a:ext uri="{9D8B030D-6E8A-4147-A177-3AD203B41FA5}">
                      <a16:colId xmlns:a16="http://schemas.microsoft.com/office/drawing/2014/main" val="1850095654"/>
                    </a:ext>
                  </a:extLst>
                </a:gridCol>
                <a:gridCol w="1417320">
                  <a:extLst>
                    <a:ext uri="{9D8B030D-6E8A-4147-A177-3AD203B41FA5}">
                      <a16:colId xmlns:a16="http://schemas.microsoft.com/office/drawing/2014/main" val="902540830"/>
                    </a:ext>
                  </a:extLst>
                </a:gridCol>
                <a:gridCol w="1403477">
                  <a:extLst>
                    <a:ext uri="{9D8B030D-6E8A-4147-A177-3AD203B41FA5}">
                      <a16:colId xmlns:a16="http://schemas.microsoft.com/office/drawing/2014/main" val="799123555"/>
                    </a:ext>
                  </a:extLst>
                </a:gridCol>
                <a:gridCol w="1294003">
                  <a:extLst>
                    <a:ext uri="{9D8B030D-6E8A-4147-A177-3AD203B41FA5}">
                      <a16:colId xmlns:a16="http://schemas.microsoft.com/office/drawing/2014/main" val="3618385725"/>
                    </a:ext>
                  </a:extLst>
                </a:gridCol>
              </a:tblGrid>
              <a:tr h="888322">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39791898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UAPB</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3240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General Education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1/30/2015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43898348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UAPB</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2941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BSN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Nursing</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1/30/2015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896396327"/>
                  </a:ext>
                </a:extLst>
              </a:tr>
            </a:tbl>
          </a:graphicData>
        </a:graphic>
      </p:graphicFrame>
    </p:spTree>
    <p:extLst>
      <p:ext uri="{BB962C8B-B14F-4D97-AF65-F5344CB8AC3E}">
        <p14:creationId xmlns:p14="http://schemas.microsoft.com/office/powerpoint/2010/main" val="2395656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1"/>
        <p:cNvGrpSpPr/>
        <p:nvPr/>
      </p:nvGrpSpPr>
      <p:grpSpPr>
        <a:xfrm>
          <a:off x="0" y="0"/>
          <a:ext cx="0" cy="0"/>
          <a:chOff x="0" y="0"/>
          <a:chExt cx="0" cy="0"/>
        </a:xfrm>
      </p:grpSpPr>
      <p:sp>
        <p:nvSpPr>
          <p:cNvPr id="222" name="Google Shape;222;p40"/>
          <p:cNvSpPr txBox="1"/>
          <p:nvPr/>
        </p:nvSpPr>
        <p:spPr>
          <a:xfrm>
            <a:off x="3991300" y="923600"/>
            <a:ext cx="7947200" cy="5976532"/>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2533" b="1" kern="0">
                <a:solidFill>
                  <a:srgbClr val="F3DEC0"/>
                </a:solidFill>
                <a:latin typeface="Arial"/>
                <a:cs typeface="Arial"/>
                <a:sym typeface="Arial"/>
              </a:rPr>
              <a:t>Major Initiatives in AGFC Education Division:</a:t>
            </a:r>
            <a:endParaRPr sz="800" kern="0">
              <a:solidFill>
                <a:srgbClr val="F3DEC0"/>
              </a:solidFill>
              <a:latin typeface="Arial"/>
              <a:cs typeface="Arial"/>
              <a:sym typeface="Arial"/>
            </a:endParaRPr>
          </a:p>
          <a:p>
            <a:pPr defTabSz="1219170">
              <a:spcBef>
                <a:spcPts val="667"/>
              </a:spcBef>
              <a:buClr>
                <a:srgbClr val="000000"/>
              </a:buClr>
            </a:pPr>
            <a:endParaRPr sz="3200" b="1" kern="0">
              <a:solidFill>
                <a:srgbClr val="D8A037"/>
              </a:solidFill>
              <a:latin typeface="Arial"/>
              <a:ea typeface="Arial"/>
              <a:cs typeface="Arial"/>
              <a:sym typeface="Arial"/>
            </a:endParaRPr>
          </a:p>
          <a:p>
            <a:pPr marL="609585" indent="-474121" defTabSz="1219170">
              <a:spcBef>
                <a:spcPts val="667"/>
              </a:spcBef>
              <a:buClr>
                <a:srgbClr val="D8A037"/>
              </a:buClr>
              <a:buSzPts val="2000"/>
              <a:buFont typeface="Arial"/>
              <a:buChar char="●"/>
            </a:pPr>
            <a:r>
              <a:rPr lang="en" sz="2667" b="1" kern="0">
                <a:solidFill>
                  <a:srgbClr val="D8A037"/>
                </a:solidFill>
                <a:latin typeface="Arial"/>
                <a:cs typeface="Arial"/>
                <a:sym typeface="Arial"/>
              </a:rPr>
              <a:t>School of Conservation Leadership &amp; Collegiate Designation Program</a:t>
            </a:r>
            <a:endParaRPr sz="2667" b="1" kern="0">
              <a:solidFill>
                <a:srgbClr val="D8A037"/>
              </a:solidFill>
              <a:latin typeface="Arial"/>
              <a:cs typeface="Arial"/>
              <a:sym typeface="Arial"/>
            </a:endParaRPr>
          </a:p>
          <a:p>
            <a:pPr defTabSz="1219170">
              <a:spcBef>
                <a:spcPts val="667"/>
              </a:spcBef>
              <a:buClr>
                <a:srgbClr val="000000"/>
              </a:buClr>
            </a:pPr>
            <a:endParaRPr sz="2667" b="1" kern="0">
              <a:solidFill>
                <a:srgbClr val="D8A037"/>
              </a:solidFill>
              <a:latin typeface="Arial"/>
              <a:cs typeface="Arial"/>
              <a:sym typeface="Arial"/>
            </a:endParaRPr>
          </a:p>
          <a:p>
            <a:pPr marL="609585" indent="-474121" defTabSz="1219170">
              <a:spcBef>
                <a:spcPts val="667"/>
              </a:spcBef>
              <a:buClr>
                <a:srgbClr val="D8A037"/>
              </a:buClr>
              <a:buSzPts val="2000"/>
              <a:buFont typeface="Arial"/>
              <a:buChar char="●"/>
            </a:pPr>
            <a:r>
              <a:rPr lang="en" sz="2667" b="1" kern="0">
                <a:solidFill>
                  <a:srgbClr val="D8A037"/>
                </a:solidFill>
                <a:latin typeface="Arial"/>
                <a:cs typeface="Arial"/>
                <a:sym typeface="Arial"/>
              </a:rPr>
              <a:t>Statewide Events &amp; Programs</a:t>
            </a:r>
            <a:endParaRPr sz="2667" b="1" kern="0">
              <a:solidFill>
                <a:srgbClr val="D8A037"/>
              </a:solidFill>
              <a:latin typeface="Arial"/>
              <a:cs typeface="Arial"/>
              <a:sym typeface="Arial"/>
            </a:endParaRPr>
          </a:p>
          <a:p>
            <a:pPr defTabSz="1219170">
              <a:spcBef>
                <a:spcPts val="667"/>
              </a:spcBef>
              <a:buClr>
                <a:srgbClr val="000000"/>
              </a:buClr>
            </a:pPr>
            <a:endParaRPr sz="2667" b="1" kern="0">
              <a:solidFill>
                <a:srgbClr val="D8A037"/>
              </a:solidFill>
              <a:latin typeface="Arial"/>
              <a:cs typeface="Arial"/>
              <a:sym typeface="Arial"/>
            </a:endParaRPr>
          </a:p>
          <a:p>
            <a:pPr marL="609585" indent="-474121" defTabSz="1219170">
              <a:spcBef>
                <a:spcPts val="667"/>
              </a:spcBef>
              <a:buClr>
                <a:srgbClr val="D8A037"/>
              </a:buClr>
              <a:buSzPts val="2000"/>
              <a:buFont typeface="Arial"/>
              <a:buChar char="●"/>
            </a:pPr>
            <a:r>
              <a:rPr lang="en" sz="2667" b="1" kern="0">
                <a:solidFill>
                  <a:srgbClr val="D8A037"/>
                </a:solidFill>
                <a:latin typeface="Arial"/>
                <a:cs typeface="Arial"/>
                <a:sym typeface="Arial"/>
              </a:rPr>
              <a:t>Leadership Councils</a:t>
            </a:r>
            <a:endParaRPr sz="2667" b="1" kern="0">
              <a:solidFill>
                <a:srgbClr val="D8A037"/>
              </a:solidFill>
              <a:latin typeface="Arial"/>
              <a:cs typeface="Arial"/>
              <a:sym typeface="Arial"/>
            </a:endParaRPr>
          </a:p>
          <a:p>
            <a:pPr defTabSz="1219170">
              <a:spcBef>
                <a:spcPts val="667"/>
              </a:spcBef>
              <a:buClr>
                <a:srgbClr val="000000"/>
              </a:buClr>
            </a:pPr>
            <a:endParaRPr sz="2667" b="1" kern="0">
              <a:solidFill>
                <a:srgbClr val="D8A037"/>
              </a:solidFill>
              <a:latin typeface="Arial"/>
              <a:cs typeface="Arial"/>
              <a:sym typeface="Arial"/>
            </a:endParaRPr>
          </a:p>
          <a:p>
            <a:pPr marL="609585" indent="-474121" defTabSz="1219170">
              <a:spcBef>
                <a:spcPts val="667"/>
              </a:spcBef>
              <a:buClr>
                <a:srgbClr val="D8A037"/>
              </a:buClr>
              <a:buSzPts val="2000"/>
              <a:buFont typeface="Arial"/>
              <a:buChar char="●"/>
            </a:pPr>
            <a:r>
              <a:rPr lang="en" sz="2667" b="1" kern="0">
                <a:solidFill>
                  <a:srgbClr val="D8A037"/>
                </a:solidFill>
                <a:latin typeface="Arial"/>
                <a:cs typeface="Arial"/>
                <a:sym typeface="Arial"/>
              </a:rPr>
              <a:t>Generation Conservation Summit</a:t>
            </a:r>
            <a:endParaRPr sz="2667" b="1" kern="0">
              <a:solidFill>
                <a:srgbClr val="D8A037"/>
              </a:solidFill>
              <a:latin typeface="Arial"/>
              <a:cs typeface="Arial"/>
              <a:sym typeface="Arial"/>
            </a:endParaRPr>
          </a:p>
          <a:p>
            <a:pPr defTabSz="1219170">
              <a:spcBef>
                <a:spcPts val="667"/>
              </a:spcBef>
              <a:buClr>
                <a:srgbClr val="000000"/>
              </a:buClr>
            </a:pPr>
            <a:endParaRPr sz="2667" b="1" kern="0">
              <a:solidFill>
                <a:srgbClr val="D8A037"/>
              </a:solidFill>
              <a:latin typeface="Arial"/>
              <a:cs typeface="Arial"/>
              <a:sym typeface="Arial"/>
            </a:endParaRPr>
          </a:p>
          <a:p>
            <a:pPr marL="609585" indent="-474121" defTabSz="1219170">
              <a:spcBef>
                <a:spcPts val="667"/>
              </a:spcBef>
              <a:buClr>
                <a:srgbClr val="D8A037"/>
              </a:buClr>
              <a:buSzPts val="2000"/>
              <a:buFont typeface="Arial"/>
              <a:buChar char="●"/>
            </a:pPr>
            <a:r>
              <a:rPr lang="en" sz="2667" b="1" kern="0">
                <a:solidFill>
                  <a:srgbClr val="D8A037"/>
                </a:solidFill>
                <a:latin typeface="Arial"/>
                <a:cs typeface="Arial"/>
                <a:sym typeface="Arial"/>
              </a:rPr>
              <a:t>Curriculum Resource </a:t>
            </a:r>
            <a:endParaRPr sz="1867" b="1" kern="0">
              <a:solidFill>
                <a:srgbClr val="F3DEC0"/>
              </a:solidFill>
              <a:latin typeface="Arial"/>
              <a:cs typeface="Arial"/>
              <a:sym typeface="Arial"/>
            </a:endParaRPr>
          </a:p>
        </p:txBody>
      </p:sp>
      <p:pic>
        <p:nvPicPr>
          <p:cNvPr id="223" name="Google Shape;223;p40" title="Screenshot 2026-01-30 at 5.02.35 PM.png"/>
          <p:cNvPicPr preferRelativeResize="0"/>
          <p:nvPr/>
        </p:nvPicPr>
        <p:blipFill>
          <a:blip r:embed="rId4">
            <a:alphaModFix/>
          </a:blip>
          <a:stretch>
            <a:fillRect/>
          </a:stretch>
        </p:blipFill>
        <p:spPr>
          <a:xfrm>
            <a:off x="112733" y="203200"/>
            <a:ext cx="3550880" cy="6451600"/>
          </a:xfrm>
          <a:prstGeom prst="rect">
            <a:avLst/>
          </a:prstGeom>
          <a:noFill/>
          <a:ln w="76200" cap="flat" cmpd="sng">
            <a:solidFill>
              <a:srgbClr val="D8A037"/>
            </a:solidFill>
            <a:prstDash val="solid"/>
            <a:round/>
            <a:headEnd type="none" w="sm" len="sm"/>
            <a:tailEnd type="none" w="sm" len="sm"/>
          </a:ln>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D62FB-40A9-C872-4069-C1401655137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CF25965-C67E-AA35-62DE-0F051432D959}"/>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2-Year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24A92101-F092-570A-5FFE-39AB035DB360}"/>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2" name="Table 1">
            <a:extLst>
              <a:ext uri="{FF2B5EF4-FFF2-40B4-BE49-F238E27FC236}">
                <a16:creationId xmlns:a16="http://schemas.microsoft.com/office/drawing/2014/main" id="{F4FBB24C-A0EE-E7FE-AE43-158CCC0B077C}"/>
              </a:ext>
            </a:extLst>
          </p:cNvPr>
          <p:cNvGraphicFramePr>
            <a:graphicFrameLocks noGrp="1"/>
          </p:cNvGraphicFramePr>
          <p:nvPr/>
        </p:nvGraphicFramePr>
        <p:xfrm>
          <a:off x="204215" y="1211892"/>
          <a:ext cx="11710416" cy="4991100"/>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402221481"/>
                    </a:ext>
                  </a:extLst>
                </a:gridCol>
                <a:gridCol w="896112">
                  <a:extLst>
                    <a:ext uri="{9D8B030D-6E8A-4147-A177-3AD203B41FA5}">
                      <a16:colId xmlns:a16="http://schemas.microsoft.com/office/drawing/2014/main" val="4066044837"/>
                    </a:ext>
                  </a:extLst>
                </a:gridCol>
                <a:gridCol w="960120">
                  <a:extLst>
                    <a:ext uri="{9D8B030D-6E8A-4147-A177-3AD203B41FA5}">
                      <a16:colId xmlns:a16="http://schemas.microsoft.com/office/drawing/2014/main" val="4080859120"/>
                    </a:ext>
                  </a:extLst>
                </a:gridCol>
                <a:gridCol w="4526280">
                  <a:extLst>
                    <a:ext uri="{9D8B030D-6E8A-4147-A177-3AD203B41FA5}">
                      <a16:colId xmlns:a16="http://schemas.microsoft.com/office/drawing/2014/main" val="4232178966"/>
                    </a:ext>
                  </a:extLst>
                </a:gridCol>
                <a:gridCol w="1417320">
                  <a:extLst>
                    <a:ext uri="{9D8B030D-6E8A-4147-A177-3AD203B41FA5}">
                      <a16:colId xmlns:a16="http://schemas.microsoft.com/office/drawing/2014/main" val="3219775970"/>
                    </a:ext>
                  </a:extLst>
                </a:gridCol>
                <a:gridCol w="1403477">
                  <a:extLst>
                    <a:ext uri="{9D8B030D-6E8A-4147-A177-3AD203B41FA5}">
                      <a16:colId xmlns:a16="http://schemas.microsoft.com/office/drawing/2014/main" val="2104482212"/>
                    </a:ext>
                  </a:extLst>
                </a:gridCol>
                <a:gridCol w="1294003">
                  <a:extLst>
                    <a:ext uri="{9D8B030D-6E8A-4147-A177-3AD203B41FA5}">
                      <a16:colId xmlns:a16="http://schemas.microsoft.com/office/drawing/2014/main" val="3633566797"/>
                    </a:ext>
                  </a:extLst>
                </a:gridCol>
              </a:tblGrid>
              <a:tr h="827483">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79304615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0280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Business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4259857939"/>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4524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CNC Operations &amp; Programming</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10/31/2014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720499892"/>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3530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Education (K-6; 4-8)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7/31/2015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21176499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1486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Flux-Core Welding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91610964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1487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Gas Metal Arc  Welding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47446785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1489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Gas Tungsten Arc  Welding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65297264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0050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General Education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1994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5824366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0517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General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1998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27017565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0355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Information Systems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7/1/1995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29739223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1480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Machine-Technology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4/24/2009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2680541929"/>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1406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Machining Technology, Engineering Technician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7/29/2016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97517347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1405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Machining Technology, Machinist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4/24/2009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2045600719"/>
                  </a:ext>
                </a:extLst>
              </a:tr>
            </a:tbl>
          </a:graphicData>
        </a:graphic>
      </p:graphicFrame>
    </p:spTree>
    <p:extLst>
      <p:ext uri="{BB962C8B-B14F-4D97-AF65-F5344CB8AC3E}">
        <p14:creationId xmlns:p14="http://schemas.microsoft.com/office/powerpoint/2010/main" val="73569189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833BB-4D71-64C2-9612-E6E75B613EB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7D2924E-C348-9CAA-C37B-905F964085B2}"/>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2-Year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DAE9A20D-143B-52EC-2A14-CB05F5E179BB}"/>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5" name="Table 4">
            <a:extLst>
              <a:ext uri="{FF2B5EF4-FFF2-40B4-BE49-F238E27FC236}">
                <a16:creationId xmlns:a16="http://schemas.microsoft.com/office/drawing/2014/main" id="{89B6AFE8-A065-F652-108F-A3C488FDE2C2}"/>
              </a:ext>
            </a:extLst>
          </p:cNvPr>
          <p:cNvGraphicFramePr>
            <a:graphicFrameLocks noGrp="1"/>
          </p:cNvGraphicFramePr>
          <p:nvPr/>
        </p:nvGraphicFramePr>
        <p:xfrm>
          <a:off x="240792" y="1211892"/>
          <a:ext cx="11710416" cy="4991100"/>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2954126338"/>
                    </a:ext>
                  </a:extLst>
                </a:gridCol>
                <a:gridCol w="896112">
                  <a:extLst>
                    <a:ext uri="{9D8B030D-6E8A-4147-A177-3AD203B41FA5}">
                      <a16:colId xmlns:a16="http://schemas.microsoft.com/office/drawing/2014/main" val="2329893648"/>
                    </a:ext>
                  </a:extLst>
                </a:gridCol>
                <a:gridCol w="960120">
                  <a:extLst>
                    <a:ext uri="{9D8B030D-6E8A-4147-A177-3AD203B41FA5}">
                      <a16:colId xmlns:a16="http://schemas.microsoft.com/office/drawing/2014/main" val="2408453710"/>
                    </a:ext>
                  </a:extLst>
                </a:gridCol>
                <a:gridCol w="4526280">
                  <a:extLst>
                    <a:ext uri="{9D8B030D-6E8A-4147-A177-3AD203B41FA5}">
                      <a16:colId xmlns:a16="http://schemas.microsoft.com/office/drawing/2014/main" val="4134557227"/>
                    </a:ext>
                  </a:extLst>
                </a:gridCol>
                <a:gridCol w="1417320">
                  <a:extLst>
                    <a:ext uri="{9D8B030D-6E8A-4147-A177-3AD203B41FA5}">
                      <a16:colId xmlns:a16="http://schemas.microsoft.com/office/drawing/2014/main" val="3080333799"/>
                    </a:ext>
                  </a:extLst>
                </a:gridCol>
                <a:gridCol w="1403477">
                  <a:extLst>
                    <a:ext uri="{9D8B030D-6E8A-4147-A177-3AD203B41FA5}">
                      <a16:colId xmlns:a16="http://schemas.microsoft.com/office/drawing/2014/main" val="2159178668"/>
                    </a:ext>
                  </a:extLst>
                </a:gridCol>
                <a:gridCol w="1294003">
                  <a:extLst>
                    <a:ext uri="{9D8B030D-6E8A-4147-A177-3AD203B41FA5}">
                      <a16:colId xmlns:a16="http://schemas.microsoft.com/office/drawing/2014/main" val="2678211172"/>
                    </a:ext>
                  </a:extLst>
                </a:gridCol>
              </a:tblGrid>
              <a:tr h="827483">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4234445205"/>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1241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Mechatronics Level 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10/31/2014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28887486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1242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Mechatronics Level II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10/31/2014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063856845"/>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1243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Mechatronics Level III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10/31/2014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43838314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1244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Mechatronics Level IV</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10/31/2014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10181305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4775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Micro-Computer Upgrade &amp; Repair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7/1/1999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1999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5728698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4234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Network Associate</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2/6/2004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74415894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1511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Phlebotomy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4/24/2009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3130632985"/>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1488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Shielded Metal Arc  Welding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539789765"/>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1483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CNC Machining &amp; Fabrication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7/25/2014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3448908474"/>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0320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Computer Information Systems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33292732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4445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Computer Information Systems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8/3/2007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876367592"/>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0080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Computer Programming</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217110289"/>
                  </a:ext>
                </a:extLst>
              </a:tr>
            </a:tbl>
          </a:graphicData>
        </a:graphic>
      </p:graphicFrame>
    </p:spTree>
    <p:extLst>
      <p:ext uri="{BB962C8B-B14F-4D97-AF65-F5344CB8AC3E}">
        <p14:creationId xmlns:p14="http://schemas.microsoft.com/office/powerpoint/2010/main" val="92117479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40D04-9089-53E5-0E23-910BE4DEF32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B60F2B8-90D9-8814-D161-28B2E04E8F20}"/>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2-Year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AF646168-2EA8-1D29-19E6-9260FA5098E4}"/>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7" name="Table 6">
            <a:extLst>
              <a:ext uri="{FF2B5EF4-FFF2-40B4-BE49-F238E27FC236}">
                <a16:creationId xmlns:a16="http://schemas.microsoft.com/office/drawing/2014/main" id="{E56734DA-FEFA-0243-A706-E53CC02996A8}"/>
              </a:ext>
            </a:extLst>
          </p:cNvPr>
          <p:cNvGraphicFramePr>
            <a:graphicFrameLocks noGrp="1"/>
          </p:cNvGraphicFramePr>
          <p:nvPr>
            <p:extLst>
              <p:ext uri="{D42A27DB-BD31-4B8C-83A1-F6EECF244321}">
                <p14:modId xmlns:p14="http://schemas.microsoft.com/office/powerpoint/2010/main" val="1520803769"/>
              </p:ext>
            </p:extLst>
          </p:nvPr>
        </p:nvGraphicFramePr>
        <p:xfrm>
          <a:off x="204215" y="1211892"/>
          <a:ext cx="11710416" cy="5000625"/>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105073882"/>
                    </a:ext>
                  </a:extLst>
                </a:gridCol>
                <a:gridCol w="896112">
                  <a:extLst>
                    <a:ext uri="{9D8B030D-6E8A-4147-A177-3AD203B41FA5}">
                      <a16:colId xmlns:a16="http://schemas.microsoft.com/office/drawing/2014/main" val="280251733"/>
                    </a:ext>
                  </a:extLst>
                </a:gridCol>
                <a:gridCol w="960120">
                  <a:extLst>
                    <a:ext uri="{9D8B030D-6E8A-4147-A177-3AD203B41FA5}">
                      <a16:colId xmlns:a16="http://schemas.microsoft.com/office/drawing/2014/main" val="2033861777"/>
                    </a:ext>
                  </a:extLst>
                </a:gridCol>
                <a:gridCol w="4526280">
                  <a:extLst>
                    <a:ext uri="{9D8B030D-6E8A-4147-A177-3AD203B41FA5}">
                      <a16:colId xmlns:a16="http://schemas.microsoft.com/office/drawing/2014/main" val="1850095654"/>
                    </a:ext>
                  </a:extLst>
                </a:gridCol>
                <a:gridCol w="1417320">
                  <a:extLst>
                    <a:ext uri="{9D8B030D-6E8A-4147-A177-3AD203B41FA5}">
                      <a16:colId xmlns:a16="http://schemas.microsoft.com/office/drawing/2014/main" val="902540830"/>
                    </a:ext>
                  </a:extLst>
                </a:gridCol>
                <a:gridCol w="1403477">
                  <a:extLst>
                    <a:ext uri="{9D8B030D-6E8A-4147-A177-3AD203B41FA5}">
                      <a16:colId xmlns:a16="http://schemas.microsoft.com/office/drawing/2014/main" val="799123555"/>
                    </a:ext>
                  </a:extLst>
                </a:gridCol>
                <a:gridCol w="1294003">
                  <a:extLst>
                    <a:ext uri="{9D8B030D-6E8A-4147-A177-3AD203B41FA5}">
                      <a16:colId xmlns:a16="http://schemas.microsoft.com/office/drawing/2014/main" val="3618385725"/>
                    </a:ext>
                  </a:extLst>
                </a:gridCol>
              </a:tblGrid>
              <a:tr h="827483">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39791898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4673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Computer Repair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2/1/2002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343898348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3595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Electrical Apprenticeship</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2/1/2013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8963963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4597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Electrical Apprenticeship, Level 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73254217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4598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Electrical Apprenticeship, Level II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98571838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4599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Electrical Apprenticeship, Level III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5064977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4600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Electrical Apprenticeship, Level IV</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582862603"/>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0517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General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2/6/2004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31048699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0705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Healthcare Administration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4/28/2006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80884096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4731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Healthcare Administration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8/1/2003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4065176412"/>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4745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Healthcare Administration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4/19/2002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199042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0115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HVACR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2/1/2002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87541230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1881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Industrial Robotics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7/25/2014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03368515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4746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Medical Coding</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8/1/2003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682017711"/>
                  </a:ext>
                </a:extLst>
              </a:tr>
            </a:tbl>
          </a:graphicData>
        </a:graphic>
      </p:graphicFrame>
    </p:spTree>
    <p:extLst>
      <p:ext uri="{BB962C8B-B14F-4D97-AF65-F5344CB8AC3E}">
        <p14:creationId xmlns:p14="http://schemas.microsoft.com/office/powerpoint/2010/main" val="60341725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5140F-411A-CD92-A999-B4440EA64F2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205F77F-3864-8D1C-7CEC-48181044483C}"/>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2-Year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6A43EE20-AD4E-0BC3-C1CD-547C37415414}"/>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7" name="Table 6">
            <a:extLst>
              <a:ext uri="{FF2B5EF4-FFF2-40B4-BE49-F238E27FC236}">
                <a16:creationId xmlns:a16="http://schemas.microsoft.com/office/drawing/2014/main" id="{D24DA1E7-12DA-E491-63FE-5A073771EEF9}"/>
              </a:ext>
            </a:extLst>
          </p:cNvPr>
          <p:cNvGraphicFramePr>
            <a:graphicFrameLocks noGrp="1"/>
          </p:cNvGraphicFramePr>
          <p:nvPr/>
        </p:nvGraphicFramePr>
        <p:xfrm>
          <a:off x="204215" y="1211892"/>
          <a:ext cx="11710416" cy="5000625"/>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105073882"/>
                    </a:ext>
                  </a:extLst>
                </a:gridCol>
                <a:gridCol w="896112">
                  <a:extLst>
                    <a:ext uri="{9D8B030D-6E8A-4147-A177-3AD203B41FA5}">
                      <a16:colId xmlns:a16="http://schemas.microsoft.com/office/drawing/2014/main" val="280251733"/>
                    </a:ext>
                  </a:extLst>
                </a:gridCol>
                <a:gridCol w="960120">
                  <a:extLst>
                    <a:ext uri="{9D8B030D-6E8A-4147-A177-3AD203B41FA5}">
                      <a16:colId xmlns:a16="http://schemas.microsoft.com/office/drawing/2014/main" val="2033861777"/>
                    </a:ext>
                  </a:extLst>
                </a:gridCol>
                <a:gridCol w="4526280">
                  <a:extLst>
                    <a:ext uri="{9D8B030D-6E8A-4147-A177-3AD203B41FA5}">
                      <a16:colId xmlns:a16="http://schemas.microsoft.com/office/drawing/2014/main" val="1850095654"/>
                    </a:ext>
                  </a:extLst>
                </a:gridCol>
                <a:gridCol w="1417320">
                  <a:extLst>
                    <a:ext uri="{9D8B030D-6E8A-4147-A177-3AD203B41FA5}">
                      <a16:colId xmlns:a16="http://schemas.microsoft.com/office/drawing/2014/main" val="902540830"/>
                    </a:ext>
                  </a:extLst>
                </a:gridCol>
                <a:gridCol w="1403477">
                  <a:extLst>
                    <a:ext uri="{9D8B030D-6E8A-4147-A177-3AD203B41FA5}">
                      <a16:colId xmlns:a16="http://schemas.microsoft.com/office/drawing/2014/main" val="799123555"/>
                    </a:ext>
                  </a:extLst>
                </a:gridCol>
                <a:gridCol w="1294003">
                  <a:extLst>
                    <a:ext uri="{9D8B030D-6E8A-4147-A177-3AD203B41FA5}">
                      <a16:colId xmlns:a16="http://schemas.microsoft.com/office/drawing/2014/main" val="3618385725"/>
                    </a:ext>
                  </a:extLst>
                </a:gridCol>
              </a:tblGrid>
              <a:tr h="827483">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39791898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0150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Network Security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4/27/2007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343898348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4594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Plumbing Apprenticeship</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8963963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3594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Plumbing Apprenticeship, Level 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73254217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3596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Plumbing Apprenticeship, Level II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98571838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3597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Plumbing Apprenticeship, Level III</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5064977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ASUTR</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3598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Plumbing Apprenticeship, Level IV</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10/28/2016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582862603"/>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NPC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4900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Welding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4/25/2003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280884096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3095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Aviation - Commercial Pilot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1/26/2018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4065176412"/>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Aviation - Instrument Rating</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1/26/2018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199042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2090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Aviation - Private Pilot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1/26/2018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87541230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3090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Aviation-Professional Pilot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4/25/2014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03368515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0308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Business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4/30/2010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68201771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4591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Business Management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8/4/2006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2200295633"/>
                  </a:ext>
                </a:extLst>
              </a:tr>
            </a:tbl>
          </a:graphicData>
        </a:graphic>
      </p:graphicFrame>
    </p:spTree>
    <p:extLst>
      <p:ext uri="{BB962C8B-B14F-4D97-AF65-F5344CB8AC3E}">
        <p14:creationId xmlns:p14="http://schemas.microsoft.com/office/powerpoint/2010/main" val="29396765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04319-F5ED-FC9A-3B34-42FC2199E97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1AFAF37-3906-5E4E-496E-E1FDE7220CEA}"/>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2-Year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3A3A7EFA-20B5-D8BE-DB1A-9DE4080A4488}"/>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7" name="Table 6">
            <a:extLst>
              <a:ext uri="{FF2B5EF4-FFF2-40B4-BE49-F238E27FC236}">
                <a16:creationId xmlns:a16="http://schemas.microsoft.com/office/drawing/2014/main" id="{590638E7-AD53-3E7F-2FBE-05FFCFDD7251}"/>
              </a:ext>
            </a:extLst>
          </p:cNvPr>
          <p:cNvGraphicFramePr>
            <a:graphicFrameLocks noGrp="1"/>
          </p:cNvGraphicFramePr>
          <p:nvPr/>
        </p:nvGraphicFramePr>
        <p:xfrm>
          <a:off x="204215" y="1211892"/>
          <a:ext cx="11710416" cy="5000625"/>
        </p:xfrm>
        <a:graphic>
          <a:graphicData uri="http://schemas.openxmlformats.org/drawingml/2006/table">
            <a:tbl>
              <a:tblPr firstRow="1" bandRow="1">
                <a:tableStyleId>{5C22544A-7EE6-4342-B048-85BDC9FD1C3A}</a:tableStyleId>
              </a:tblPr>
              <a:tblGrid>
                <a:gridCol w="1213104">
                  <a:extLst>
                    <a:ext uri="{9D8B030D-6E8A-4147-A177-3AD203B41FA5}">
                      <a16:colId xmlns:a16="http://schemas.microsoft.com/office/drawing/2014/main" val="105073882"/>
                    </a:ext>
                  </a:extLst>
                </a:gridCol>
                <a:gridCol w="896112">
                  <a:extLst>
                    <a:ext uri="{9D8B030D-6E8A-4147-A177-3AD203B41FA5}">
                      <a16:colId xmlns:a16="http://schemas.microsoft.com/office/drawing/2014/main" val="280251733"/>
                    </a:ext>
                  </a:extLst>
                </a:gridCol>
                <a:gridCol w="960120">
                  <a:extLst>
                    <a:ext uri="{9D8B030D-6E8A-4147-A177-3AD203B41FA5}">
                      <a16:colId xmlns:a16="http://schemas.microsoft.com/office/drawing/2014/main" val="2033861777"/>
                    </a:ext>
                  </a:extLst>
                </a:gridCol>
                <a:gridCol w="4526280">
                  <a:extLst>
                    <a:ext uri="{9D8B030D-6E8A-4147-A177-3AD203B41FA5}">
                      <a16:colId xmlns:a16="http://schemas.microsoft.com/office/drawing/2014/main" val="1850095654"/>
                    </a:ext>
                  </a:extLst>
                </a:gridCol>
                <a:gridCol w="1417320">
                  <a:extLst>
                    <a:ext uri="{9D8B030D-6E8A-4147-A177-3AD203B41FA5}">
                      <a16:colId xmlns:a16="http://schemas.microsoft.com/office/drawing/2014/main" val="902540830"/>
                    </a:ext>
                  </a:extLst>
                </a:gridCol>
                <a:gridCol w="1403477">
                  <a:extLst>
                    <a:ext uri="{9D8B030D-6E8A-4147-A177-3AD203B41FA5}">
                      <a16:colId xmlns:a16="http://schemas.microsoft.com/office/drawing/2014/main" val="799123555"/>
                    </a:ext>
                  </a:extLst>
                </a:gridCol>
                <a:gridCol w="1294003">
                  <a:extLst>
                    <a:ext uri="{9D8B030D-6E8A-4147-A177-3AD203B41FA5}">
                      <a16:colId xmlns:a16="http://schemas.microsoft.com/office/drawing/2014/main" val="3618385725"/>
                    </a:ext>
                  </a:extLst>
                </a:gridCol>
              </a:tblGrid>
              <a:tr h="827483">
                <a:tc>
                  <a:txBody>
                    <a:bodyPr/>
                    <a:lstStyle/>
                    <a:p>
                      <a:pPr algn="ctr"/>
                      <a:endParaRPr lang="en-US"/>
                    </a:p>
                    <a:p>
                      <a:pPr algn="ctr"/>
                      <a:endParaRPr lang="en-US"/>
                    </a:p>
                    <a:p>
                      <a:pPr algn="ctr"/>
                      <a:r>
                        <a:rPr lang="en-US"/>
                        <a:t>Institution</a:t>
                      </a:r>
                    </a:p>
                  </a:txBody>
                  <a:tcPr/>
                </a:tc>
                <a:tc>
                  <a:txBody>
                    <a:bodyPr/>
                    <a:lstStyle/>
                    <a:p>
                      <a:pPr algn="ctr"/>
                      <a:endParaRPr lang="en-US"/>
                    </a:p>
                    <a:p>
                      <a:pPr algn="ctr"/>
                      <a:r>
                        <a:rPr lang="en-US"/>
                        <a:t>Degree Code</a:t>
                      </a:r>
                    </a:p>
                  </a:txBody>
                  <a:tcPr/>
                </a:tc>
                <a:tc>
                  <a:txBody>
                    <a:bodyPr/>
                    <a:lstStyle/>
                    <a:p>
                      <a:pPr algn="ctr"/>
                      <a:endParaRPr lang="en-US"/>
                    </a:p>
                    <a:p>
                      <a:pPr algn="ctr"/>
                      <a:endParaRPr lang="en-US"/>
                    </a:p>
                    <a:p>
                      <a:pPr algn="ctr"/>
                      <a:r>
                        <a:rPr lang="en-US"/>
                        <a:t>Award</a:t>
                      </a:r>
                    </a:p>
                  </a:txBody>
                  <a:tcPr/>
                </a:tc>
                <a:tc>
                  <a:txBody>
                    <a:bodyPr/>
                    <a:lstStyle/>
                    <a:p>
                      <a:pPr algn="ctr"/>
                      <a:endParaRPr lang="en-US"/>
                    </a:p>
                    <a:p>
                      <a:pPr algn="ctr"/>
                      <a:r>
                        <a:rPr lang="en-US"/>
                        <a:t>Program Name</a:t>
                      </a:r>
                    </a:p>
                  </a:txBody>
                  <a:tcPr/>
                </a:tc>
                <a:tc>
                  <a:txBody>
                    <a:bodyPr/>
                    <a:lstStyle/>
                    <a:p>
                      <a:pPr algn="ctr"/>
                      <a:r>
                        <a:rPr lang="en-US"/>
                        <a:t>Program Approval Date</a:t>
                      </a:r>
                    </a:p>
                  </a:txBody>
                  <a:tcPr/>
                </a:tc>
                <a:tc>
                  <a:txBody>
                    <a:bodyPr/>
                    <a:lstStyle/>
                    <a:p>
                      <a:pPr algn="ctr"/>
                      <a:r>
                        <a:rPr lang="en-US"/>
                        <a:t>Date of Last Program Review</a:t>
                      </a:r>
                    </a:p>
                  </a:txBody>
                  <a:tcPr/>
                </a:tc>
                <a:tc>
                  <a:txBody>
                    <a:bodyPr/>
                    <a:lstStyle/>
                    <a:p>
                      <a:pPr algn="ctr"/>
                      <a:endParaRPr lang="en-US"/>
                    </a:p>
                    <a:p>
                      <a:pPr algn="ctr"/>
                      <a:r>
                        <a:rPr lang="en-US"/>
                        <a:t>Notice </a:t>
                      </a:r>
                    </a:p>
                    <a:p>
                      <a:pPr algn="ctr"/>
                      <a:r>
                        <a:rPr lang="en-US"/>
                        <a:t>Year</a:t>
                      </a:r>
                    </a:p>
                  </a:txBody>
                  <a:tcPr/>
                </a:tc>
                <a:extLst>
                  <a:ext uri="{0D108BD9-81ED-4DB2-BD59-A6C34878D82A}">
                    <a16:rowId xmlns:a16="http://schemas.microsoft.com/office/drawing/2014/main" val="39791898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0730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Business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8963963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1430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Corrections &amp; Criminal Justice</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7/1/2010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73254217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3430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Criminal Justice &amp; Corrections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7/29/2011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2011</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98571838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4580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Culinary Arts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1/1/1985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5064977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4835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Culinary Arts/Hospitality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8/6/2004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582862603"/>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4919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Early Childhood Development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10/1/1999</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1048699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4497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Early Childhood Education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2/1/2008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280884096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0517</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General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10/1/1995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4065176412"/>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1835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Hospitality Management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4/25/2014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2020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199042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4773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Information Science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1/30/2015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187541230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0670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Health Information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03368515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2510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Health Information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2/1/2013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682017711"/>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2710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Health Professions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2/1/2008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345461398"/>
                  </a:ext>
                </a:extLst>
              </a:tr>
            </a:tbl>
          </a:graphicData>
        </a:graphic>
      </p:graphicFrame>
    </p:spTree>
    <p:extLst>
      <p:ext uri="{BB962C8B-B14F-4D97-AF65-F5344CB8AC3E}">
        <p14:creationId xmlns:p14="http://schemas.microsoft.com/office/powerpoint/2010/main" val="66868513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00830-4BC5-4E61-447D-0E05A38D437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00481CA-B8EE-5181-28C9-6F94C4831BB5}"/>
              </a:ext>
            </a:extLst>
          </p:cNvPr>
          <p:cNvSpPr>
            <a:spLocks noGrp="1"/>
          </p:cNvSpPr>
          <p:nvPr>
            <p:ph type="title"/>
          </p:nvPr>
        </p:nvSpPr>
        <p:spPr>
          <a:xfrm>
            <a:off x="0" y="1"/>
            <a:ext cx="12192000" cy="987552"/>
          </a:xfrm>
          <a:solidFill>
            <a:schemeClr val="accent1">
              <a:lumMod val="50000"/>
            </a:schemeClr>
          </a:solidFill>
        </p:spPr>
        <p:txBody>
          <a:bodyPr vert="horz" lIns="91440" tIns="45720" rIns="91440" bIns="45720" rtlCol="0" anchor="ctr">
            <a:normAutofit/>
          </a:bodyPr>
          <a:lstStyle/>
          <a:p>
            <a:pPr algn="ctr" fontAlgn="base"/>
            <a:r>
              <a:rPr lang="en-US" sz="3200" b="1">
                <a:solidFill>
                  <a:schemeClr val="bg1"/>
                </a:solidFill>
                <a:latin typeface="Arial" panose="020B0604020202020204" pitchFamily="34" charset="0"/>
                <a:cs typeface="Arial" panose="020B0604020202020204" pitchFamily="34" charset="0"/>
              </a:rPr>
              <a:t>2-Year Institutions Programs Identified </a:t>
            </a:r>
            <a:br>
              <a:rPr lang="en-US" sz="3200" b="1">
                <a:solidFill>
                  <a:schemeClr val="bg1"/>
                </a:solidFill>
                <a:latin typeface="Arial" panose="020B0604020202020204" pitchFamily="34" charset="0"/>
                <a:cs typeface="Arial" panose="020B0604020202020204" pitchFamily="34" charset="0"/>
              </a:rPr>
            </a:br>
            <a:r>
              <a:rPr lang="en-US" sz="3200" b="1">
                <a:solidFill>
                  <a:schemeClr val="bg1"/>
                </a:solidFill>
                <a:latin typeface="Arial" panose="020B0604020202020204" pitchFamily="34" charset="0"/>
                <a:cs typeface="Arial" panose="020B0604020202020204" pitchFamily="34" charset="0"/>
              </a:rPr>
              <a:t>for Non-Compliance</a:t>
            </a:r>
            <a:endParaRPr lang="en-US" sz="3200">
              <a:solidFill>
                <a:schemeClr val="bg1"/>
              </a:solidFill>
              <a:latin typeface="Arial" panose="020B0604020202020204" pitchFamily="34" charset="0"/>
              <a:cs typeface="Arial" panose="020B0604020202020204" pitchFamily="34" charset="0"/>
            </a:endParaRPr>
          </a:p>
        </p:txBody>
      </p:sp>
      <p:sp>
        <p:nvSpPr>
          <p:cNvPr id="8" name="TextBox 2">
            <a:extLst>
              <a:ext uri="{FF2B5EF4-FFF2-40B4-BE49-F238E27FC236}">
                <a16:creationId xmlns:a16="http://schemas.microsoft.com/office/drawing/2014/main" id="{7802167F-E299-2DEE-DC95-178BBACB203F}"/>
              </a:ext>
            </a:extLst>
          </p:cNvPr>
          <p:cNvSpPr txBox="1"/>
          <p:nvPr/>
        </p:nvSpPr>
        <p:spPr>
          <a:xfrm>
            <a:off x="3710589" y="6427331"/>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graphicFrame>
        <p:nvGraphicFramePr>
          <p:cNvPr id="7" name="Table 6">
            <a:extLst>
              <a:ext uri="{FF2B5EF4-FFF2-40B4-BE49-F238E27FC236}">
                <a16:creationId xmlns:a16="http://schemas.microsoft.com/office/drawing/2014/main" id="{8A16953A-A126-B716-C637-E6FF73340EA2}"/>
              </a:ext>
            </a:extLst>
          </p:cNvPr>
          <p:cNvGraphicFramePr>
            <a:graphicFrameLocks noGrp="1"/>
          </p:cNvGraphicFramePr>
          <p:nvPr/>
        </p:nvGraphicFramePr>
        <p:xfrm>
          <a:off x="128016" y="1211892"/>
          <a:ext cx="11786614" cy="3114675"/>
        </p:xfrm>
        <a:graphic>
          <a:graphicData uri="http://schemas.openxmlformats.org/drawingml/2006/table">
            <a:tbl>
              <a:tblPr firstRow="1" bandRow="1">
                <a:tableStyleId>{5C22544A-7EE6-4342-B048-85BDC9FD1C3A}</a:tableStyleId>
              </a:tblPr>
              <a:tblGrid>
                <a:gridCol w="1325880">
                  <a:extLst>
                    <a:ext uri="{9D8B030D-6E8A-4147-A177-3AD203B41FA5}">
                      <a16:colId xmlns:a16="http://schemas.microsoft.com/office/drawing/2014/main" val="105073882"/>
                    </a:ext>
                  </a:extLst>
                </a:gridCol>
                <a:gridCol w="987552">
                  <a:extLst>
                    <a:ext uri="{9D8B030D-6E8A-4147-A177-3AD203B41FA5}">
                      <a16:colId xmlns:a16="http://schemas.microsoft.com/office/drawing/2014/main" val="280251733"/>
                    </a:ext>
                  </a:extLst>
                </a:gridCol>
                <a:gridCol w="960120">
                  <a:extLst>
                    <a:ext uri="{9D8B030D-6E8A-4147-A177-3AD203B41FA5}">
                      <a16:colId xmlns:a16="http://schemas.microsoft.com/office/drawing/2014/main" val="2033861777"/>
                    </a:ext>
                  </a:extLst>
                </a:gridCol>
                <a:gridCol w="4224528">
                  <a:extLst>
                    <a:ext uri="{9D8B030D-6E8A-4147-A177-3AD203B41FA5}">
                      <a16:colId xmlns:a16="http://schemas.microsoft.com/office/drawing/2014/main" val="1850095654"/>
                    </a:ext>
                  </a:extLst>
                </a:gridCol>
                <a:gridCol w="1316736">
                  <a:extLst>
                    <a:ext uri="{9D8B030D-6E8A-4147-A177-3AD203B41FA5}">
                      <a16:colId xmlns:a16="http://schemas.microsoft.com/office/drawing/2014/main" val="902540830"/>
                    </a:ext>
                  </a:extLst>
                </a:gridCol>
                <a:gridCol w="1669375">
                  <a:extLst>
                    <a:ext uri="{9D8B030D-6E8A-4147-A177-3AD203B41FA5}">
                      <a16:colId xmlns:a16="http://schemas.microsoft.com/office/drawing/2014/main" val="799123555"/>
                    </a:ext>
                  </a:extLst>
                </a:gridCol>
                <a:gridCol w="1302423">
                  <a:extLst>
                    <a:ext uri="{9D8B030D-6E8A-4147-A177-3AD203B41FA5}">
                      <a16:colId xmlns:a16="http://schemas.microsoft.com/office/drawing/2014/main" val="3618385725"/>
                    </a:ext>
                  </a:extLst>
                </a:gridCol>
              </a:tblGrid>
              <a:tr h="827483">
                <a:tc>
                  <a:txBody>
                    <a:bodyPr/>
                    <a:lstStyle/>
                    <a:p>
                      <a:pPr algn="ctr"/>
                      <a:endParaRPr lang="en-US" sz="1800">
                        <a:latin typeface="Arial" panose="020B0604020202020204" pitchFamily="34" charset="0"/>
                        <a:cs typeface="Arial" panose="020B0604020202020204" pitchFamily="34" charset="0"/>
                      </a:endParaRPr>
                    </a:p>
                    <a:p>
                      <a:pPr algn="ctr"/>
                      <a:endParaRPr lang="en-US" sz="1800">
                        <a:latin typeface="Arial" panose="020B0604020202020204" pitchFamily="34" charset="0"/>
                        <a:cs typeface="Arial" panose="020B0604020202020204" pitchFamily="34" charset="0"/>
                      </a:endParaRPr>
                    </a:p>
                    <a:p>
                      <a:pPr algn="ctr"/>
                      <a:r>
                        <a:rPr lang="en-US" sz="1800">
                          <a:latin typeface="Arial" panose="020B0604020202020204" pitchFamily="34" charset="0"/>
                          <a:cs typeface="Arial" panose="020B0604020202020204" pitchFamily="34" charset="0"/>
                        </a:rPr>
                        <a:t>Institution</a:t>
                      </a:r>
                    </a:p>
                  </a:txBody>
                  <a:tcPr/>
                </a:tc>
                <a:tc>
                  <a:txBody>
                    <a:bodyPr/>
                    <a:lstStyle/>
                    <a:p>
                      <a:pPr algn="ctr"/>
                      <a:endParaRPr lang="en-US" sz="1800">
                        <a:latin typeface="Arial" panose="020B0604020202020204" pitchFamily="34" charset="0"/>
                        <a:cs typeface="Arial" panose="020B0604020202020204" pitchFamily="34" charset="0"/>
                      </a:endParaRPr>
                    </a:p>
                    <a:p>
                      <a:pPr algn="ctr"/>
                      <a:r>
                        <a:rPr lang="en-US" sz="1800">
                          <a:latin typeface="Arial" panose="020B0604020202020204" pitchFamily="34" charset="0"/>
                          <a:cs typeface="Arial" panose="020B0604020202020204" pitchFamily="34" charset="0"/>
                        </a:rPr>
                        <a:t>Degree Code</a:t>
                      </a:r>
                    </a:p>
                  </a:txBody>
                  <a:tcPr/>
                </a:tc>
                <a:tc>
                  <a:txBody>
                    <a:bodyPr/>
                    <a:lstStyle/>
                    <a:p>
                      <a:pPr algn="ctr"/>
                      <a:endParaRPr lang="en-US" sz="1800">
                        <a:latin typeface="Arial" panose="020B0604020202020204" pitchFamily="34" charset="0"/>
                        <a:cs typeface="Arial" panose="020B0604020202020204" pitchFamily="34" charset="0"/>
                      </a:endParaRPr>
                    </a:p>
                    <a:p>
                      <a:pPr algn="ctr"/>
                      <a:endParaRPr lang="en-US" sz="1800">
                        <a:latin typeface="Arial" panose="020B0604020202020204" pitchFamily="34" charset="0"/>
                        <a:cs typeface="Arial" panose="020B0604020202020204" pitchFamily="34" charset="0"/>
                      </a:endParaRPr>
                    </a:p>
                    <a:p>
                      <a:pPr algn="ctr"/>
                      <a:r>
                        <a:rPr lang="en-US" sz="1800">
                          <a:latin typeface="Arial" panose="020B0604020202020204" pitchFamily="34" charset="0"/>
                          <a:cs typeface="Arial" panose="020B0604020202020204" pitchFamily="34" charset="0"/>
                        </a:rPr>
                        <a:t>Award</a:t>
                      </a:r>
                    </a:p>
                  </a:txBody>
                  <a:tcPr/>
                </a:tc>
                <a:tc>
                  <a:txBody>
                    <a:bodyPr/>
                    <a:lstStyle/>
                    <a:p>
                      <a:pPr algn="ctr"/>
                      <a:endParaRPr lang="en-US" sz="1800">
                        <a:latin typeface="Arial" panose="020B0604020202020204" pitchFamily="34" charset="0"/>
                        <a:cs typeface="Arial" panose="020B0604020202020204" pitchFamily="34" charset="0"/>
                      </a:endParaRPr>
                    </a:p>
                    <a:p>
                      <a:pPr algn="ctr"/>
                      <a:r>
                        <a:rPr lang="en-US" sz="1800">
                          <a:latin typeface="Arial" panose="020B0604020202020204" pitchFamily="34" charset="0"/>
                          <a:cs typeface="Arial" panose="020B0604020202020204" pitchFamily="34" charset="0"/>
                        </a:rPr>
                        <a:t>Program Name</a:t>
                      </a:r>
                    </a:p>
                  </a:txBody>
                  <a:tcPr/>
                </a:tc>
                <a:tc>
                  <a:txBody>
                    <a:bodyPr/>
                    <a:lstStyle/>
                    <a:p>
                      <a:pPr algn="ctr"/>
                      <a:r>
                        <a:rPr lang="en-US" sz="1800">
                          <a:latin typeface="Arial" panose="020B0604020202020204" pitchFamily="34" charset="0"/>
                          <a:cs typeface="Arial" panose="020B0604020202020204" pitchFamily="34" charset="0"/>
                        </a:rPr>
                        <a:t>Program Approval Date</a:t>
                      </a:r>
                    </a:p>
                  </a:txBody>
                  <a:tcPr/>
                </a:tc>
                <a:tc>
                  <a:txBody>
                    <a:bodyPr/>
                    <a:lstStyle/>
                    <a:p>
                      <a:pPr algn="ctr"/>
                      <a:r>
                        <a:rPr lang="en-US" sz="1800">
                          <a:latin typeface="Arial" panose="020B0604020202020204" pitchFamily="34" charset="0"/>
                          <a:cs typeface="Arial" panose="020B0604020202020204" pitchFamily="34" charset="0"/>
                        </a:rPr>
                        <a:t>Date of Last Program Review</a:t>
                      </a:r>
                    </a:p>
                  </a:txBody>
                  <a:tcPr/>
                </a:tc>
                <a:tc>
                  <a:txBody>
                    <a:bodyPr/>
                    <a:lstStyle/>
                    <a:p>
                      <a:pPr algn="ctr"/>
                      <a:endParaRPr lang="en-US" sz="1800">
                        <a:latin typeface="Arial" panose="020B0604020202020204" pitchFamily="34" charset="0"/>
                        <a:cs typeface="Arial" panose="020B0604020202020204" pitchFamily="34" charset="0"/>
                      </a:endParaRPr>
                    </a:p>
                    <a:p>
                      <a:pPr algn="ctr"/>
                      <a:r>
                        <a:rPr lang="en-US"/>
                        <a:t>Notice </a:t>
                      </a:r>
                    </a:p>
                    <a:p>
                      <a:pPr algn="ctr"/>
                      <a:r>
                        <a:rPr lang="en-US"/>
                        <a:t>Year</a:t>
                      </a:r>
                    </a:p>
                  </a:txBody>
                  <a:tcPr/>
                </a:tc>
                <a:extLst>
                  <a:ext uri="{0D108BD9-81ED-4DB2-BD59-A6C34878D82A}">
                    <a16:rowId xmlns:a16="http://schemas.microsoft.com/office/drawing/2014/main" val="39791898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0018</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Information Science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8/4/2006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2006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8963963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OZC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1270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Pre-Health Sciences</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7/27/2012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2012</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II</a:t>
                      </a:r>
                    </a:p>
                  </a:txBody>
                  <a:tcPr marL="9525" marR="9525" marT="9525" marB="0"/>
                </a:tc>
                <a:extLst>
                  <a:ext uri="{0D108BD9-81ED-4DB2-BD59-A6C34878D82A}">
                    <a16:rowId xmlns:a16="http://schemas.microsoft.com/office/drawing/2014/main" val="1732542176"/>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PCCUA</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4894</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CP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CDL/Truck Driving</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4/22/2016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98571838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SAUT</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0116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HVAC &amp; Refrigeration</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4/22/2016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2016</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506497748"/>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SEAC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0280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Business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7/1/1993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1993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582862603"/>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SEAC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0835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AAS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Surgical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3104869927"/>
                  </a:ext>
                </a:extLst>
              </a:tr>
              <a:tr h="146533">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SEAC</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4890</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TC      </a:t>
                      </a:r>
                    </a:p>
                  </a:txBody>
                  <a:tcPr marL="9525" marR="9525" marT="9525" marB="0"/>
                </a:tc>
                <a:tc>
                  <a:txBody>
                    <a:bodyPr/>
                    <a:lstStyle/>
                    <a:p>
                      <a:pPr algn="l" rtl="0" fontAlgn="t">
                        <a:buNone/>
                      </a:pPr>
                      <a:r>
                        <a:rPr lang="en-US" sz="2000" b="0" i="0" u="none" strike="noStrike">
                          <a:solidFill>
                            <a:srgbClr val="000000"/>
                          </a:solidFill>
                          <a:effectLst/>
                          <a:latin typeface="Arial" panose="020B0604020202020204" pitchFamily="34" charset="0"/>
                          <a:cs typeface="Arial" panose="020B0604020202020204" pitchFamily="34" charset="0"/>
                        </a:rPr>
                        <a:t>Surgical Technology</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4/1/1995</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2013</a:t>
                      </a:r>
                    </a:p>
                  </a:txBody>
                  <a:tcPr marL="9525" marR="9525" marT="9525" marB="0"/>
                </a:tc>
                <a:tc>
                  <a:txBody>
                    <a:bodyPr/>
                    <a:lstStyle/>
                    <a:p>
                      <a:pPr algn="ctr" rtl="0" fontAlgn="t">
                        <a:buNone/>
                      </a:pPr>
                      <a:r>
                        <a:rPr lang="en-US" sz="2000" b="0" i="0" u="none" strike="noStrike">
                          <a:solidFill>
                            <a:srgbClr val="000000"/>
                          </a:solidFill>
                          <a:effectLst/>
                          <a:latin typeface="Arial" panose="020B0604020202020204" pitchFamily="34" charset="0"/>
                          <a:cs typeface="Arial" panose="020B0604020202020204" pitchFamily="34" charset="0"/>
                        </a:rPr>
                        <a:t>Year I</a:t>
                      </a:r>
                    </a:p>
                  </a:txBody>
                  <a:tcPr marL="9525" marR="9525" marT="9525" marB="0"/>
                </a:tc>
                <a:extLst>
                  <a:ext uri="{0D108BD9-81ED-4DB2-BD59-A6C34878D82A}">
                    <a16:rowId xmlns:a16="http://schemas.microsoft.com/office/drawing/2014/main" val="2808840968"/>
                  </a:ext>
                </a:extLst>
              </a:tr>
            </a:tbl>
          </a:graphicData>
        </a:graphic>
      </p:graphicFrame>
    </p:spTree>
    <p:extLst>
      <p:ext uri="{BB962C8B-B14F-4D97-AF65-F5344CB8AC3E}">
        <p14:creationId xmlns:p14="http://schemas.microsoft.com/office/powerpoint/2010/main" val="7491525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1313-0AFD-161A-6989-C4839B18BE4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0ABF11B-96D9-1C38-4F20-5788EF79BA5C}"/>
              </a:ext>
            </a:extLst>
          </p:cNvPr>
          <p:cNvSpPr>
            <a:spLocks noGrp="1"/>
          </p:cNvSpPr>
          <p:nvPr>
            <p:ph type="title"/>
          </p:nvPr>
        </p:nvSpPr>
        <p:spPr>
          <a:xfrm>
            <a:off x="0" y="0"/>
            <a:ext cx="12192000" cy="1325563"/>
          </a:xfrm>
          <a:solidFill>
            <a:schemeClr val="accent1">
              <a:lumMod val="50000"/>
            </a:schemeClr>
          </a:solidFill>
        </p:spPr>
        <p:txBody>
          <a:bodyPr vert="horz" lIns="91440" tIns="45720" rIns="91440" bIns="45720" rtlCol="0" anchor="ctr">
            <a:normAutofit/>
          </a:bodyPr>
          <a:lstStyle/>
          <a:p>
            <a:pPr algn="ctr" fontAlgn="base"/>
            <a:r>
              <a:rPr lang="en-US" sz="3600" b="1">
                <a:solidFill>
                  <a:schemeClr val="bg1"/>
                </a:solidFill>
                <a:latin typeface="Arial" panose="020B0604020202020204" pitchFamily="34" charset="0"/>
                <a:cs typeface="Arial" panose="020B0604020202020204" pitchFamily="34" charset="0"/>
              </a:rPr>
              <a:t>Academic Program Review Compliance Timeline </a:t>
            </a:r>
            <a:br>
              <a:rPr lang="en-US" sz="3600" b="1">
                <a:solidFill>
                  <a:schemeClr val="bg1"/>
                </a:solidFill>
                <a:latin typeface="Arial" panose="020B0604020202020204" pitchFamily="34" charset="0"/>
                <a:cs typeface="Arial" panose="020B0604020202020204" pitchFamily="34" charset="0"/>
              </a:rPr>
            </a:br>
            <a:r>
              <a:rPr lang="en-US" sz="3600" b="1">
                <a:solidFill>
                  <a:schemeClr val="bg1"/>
                </a:solidFill>
                <a:latin typeface="Arial" panose="020B0604020202020204" pitchFamily="34" charset="0"/>
                <a:cs typeface="Arial" panose="020B0604020202020204" pitchFamily="34" charset="0"/>
              </a:rPr>
              <a:t>and Funding Implications</a:t>
            </a:r>
            <a:endParaRPr lang="en-US" sz="360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490314DE-FA70-E3CE-8FA1-F82205448DFA}"/>
              </a:ext>
            </a:extLst>
          </p:cNvPr>
          <p:cNvSpPr>
            <a:spLocks noGrp="1"/>
          </p:cNvSpPr>
          <p:nvPr>
            <p:ph idx="1"/>
          </p:nvPr>
        </p:nvSpPr>
        <p:spPr>
          <a:xfrm>
            <a:off x="156971" y="1746504"/>
            <a:ext cx="11804904" cy="4236182"/>
          </a:xfrm>
        </p:spPr>
        <p:txBody>
          <a:bodyPr>
            <a:noAutofit/>
          </a:bodyPr>
          <a:lstStyle/>
          <a:p>
            <a:pPr marL="0" indent="0" algn="ctr">
              <a:buNone/>
            </a:pPr>
            <a:r>
              <a:rPr lang="en-US" sz="2400">
                <a:latin typeface="Arial" panose="020B0604020202020204" pitchFamily="34" charset="0"/>
                <a:cs typeface="Arial" panose="020B0604020202020204" pitchFamily="34" charset="0"/>
              </a:rPr>
              <a:t>These programs will be subject to a two-year notice period, during which the respective institutions are expected to bring the programs into compliance with the policy requirements. At the conclusion of this two-year period, any programs that continue to not meet the minimum standards will be recommended for deletion from the approved program inventory.</a:t>
            </a:r>
          </a:p>
          <a:p>
            <a:endParaRPr lang="en-US" sz="2400">
              <a:latin typeface="Arial" panose="020B0604020202020204" pitchFamily="34" charset="0"/>
              <a:cs typeface="Arial" panose="020B0604020202020204" pitchFamily="34" charset="0"/>
            </a:endParaRPr>
          </a:p>
          <a:p>
            <a:endParaRPr lang="en-US" sz="2400">
              <a:latin typeface="Arial" panose="020B0604020202020204" pitchFamily="34" charset="0"/>
              <a:cs typeface="Arial" panose="020B0604020202020204" pitchFamily="34" charset="0"/>
            </a:endParaRPr>
          </a:p>
          <a:p>
            <a:pPr marL="0" indent="0">
              <a:buNone/>
            </a:pPr>
            <a:endParaRPr lang="en-US" sz="1000">
              <a:latin typeface="Arial" panose="020B0604020202020204" pitchFamily="34" charset="0"/>
              <a:cs typeface="Arial" panose="020B0604020202020204" pitchFamily="34" charset="0"/>
            </a:endParaRPr>
          </a:p>
          <a:p>
            <a:pPr marL="0" indent="0" fontAlgn="base">
              <a:buNone/>
            </a:pPr>
            <a:endParaRPr lang="en-US" sz="800" b="1">
              <a:latin typeface="Arial" panose="020B0604020202020204" pitchFamily="34" charset="0"/>
              <a:cs typeface="Arial" panose="020B0604020202020204" pitchFamily="34" charset="0"/>
            </a:endParaRPr>
          </a:p>
        </p:txBody>
      </p:sp>
      <p:sp>
        <p:nvSpPr>
          <p:cNvPr id="2" name="TextBox 2">
            <a:extLst>
              <a:ext uri="{FF2B5EF4-FFF2-40B4-BE49-F238E27FC236}">
                <a16:creationId xmlns:a16="http://schemas.microsoft.com/office/drawing/2014/main" id="{98C00045-94B7-C684-BF7B-30A47BACD5AE}"/>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21</a:t>
            </a:r>
          </a:p>
        </p:txBody>
      </p:sp>
    </p:spTree>
    <p:extLst>
      <p:ext uri="{BB962C8B-B14F-4D97-AF65-F5344CB8AC3E}">
        <p14:creationId xmlns:p14="http://schemas.microsoft.com/office/powerpoint/2010/main" val="162999281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CEDC7-FA21-B1B9-BAE5-BC92DF0829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AC6603-C1BE-A9C4-0C61-6B6A16BC034D}"/>
              </a:ext>
            </a:extLst>
          </p:cNvPr>
          <p:cNvSpPr>
            <a:spLocks noGrp="1"/>
          </p:cNvSpPr>
          <p:nvPr>
            <p:ph type="title"/>
          </p:nvPr>
        </p:nvSpPr>
        <p:spPr>
          <a:xfrm>
            <a:off x="0" y="2766218"/>
            <a:ext cx="12192000" cy="1325563"/>
          </a:xfrm>
          <a:solidFill>
            <a:srgbClr val="00194C"/>
          </a:solidFill>
        </p:spPr>
        <p:txBody>
          <a:bodyPr>
            <a:normAutofit/>
          </a:bodyPr>
          <a:lstStyle/>
          <a:p>
            <a:pPr algn="ctr"/>
            <a:r>
              <a:rPr lang="en-US" sz="4000" b="1">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72828257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a:extLst>
            <a:ext uri="{FF2B5EF4-FFF2-40B4-BE49-F238E27FC236}">
              <a16:creationId xmlns:a16="http://schemas.microsoft.com/office/drawing/2014/main" id="{08CC5D06-643B-C6A8-C681-9AC3741D89C4}"/>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DC776418-5ACC-85F8-A32F-AA1B0081E4B6}"/>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1E22D8E2-C53B-74E1-BAFD-DB97B5F3065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B9C8442D-B8A9-4AE2-2084-527487A493D6}"/>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AD559889-5C99-B3C9-522F-1B1FD29DB477}"/>
              </a:ext>
            </a:extLst>
          </p:cNvPr>
          <p:cNvSpPr>
            <a:spLocks noGrp="1"/>
          </p:cNvSpPr>
          <p:nvPr>
            <p:ph type="title"/>
          </p:nvPr>
        </p:nvSpPr>
        <p:spPr>
          <a:xfrm>
            <a:off x="3998133" y="3719146"/>
            <a:ext cx="7975206" cy="1147968"/>
          </a:xfrm>
        </p:spPr>
        <p:txBody>
          <a:bodyPr>
            <a:noAutofit/>
          </a:bodyPr>
          <a:lstStyle/>
          <a:p>
            <a:pPr algn="ctr"/>
            <a:r>
              <a:rPr lang="en-US" sz="3600">
                <a:latin typeface="Arial" panose="020B0604020202020204" pitchFamily="34" charset="0"/>
                <a:cs typeface="Arial" panose="020B0604020202020204" pitchFamily="34" charset="0"/>
              </a:rPr>
              <a:t>AGENDA ITEM NO. 22:</a:t>
            </a:r>
            <a:r>
              <a:rPr lang="en-US" sz="3600" b="0">
                <a:latin typeface="Arial" panose="020B0604020202020204" pitchFamily="34" charset="0"/>
                <a:cs typeface="Arial" panose="020B0604020202020204" pitchFamily="34" charset="0"/>
              </a:rPr>
              <a:t>​</a:t>
            </a:r>
            <a:br>
              <a:rPr lang="en-US" sz="3600" b="0"/>
            </a:br>
            <a:r>
              <a:rPr lang="en-US" sz="3600" cap="all">
                <a:latin typeface="Arial" panose="020B0604020202020204" pitchFamily="34" charset="0"/>
                <a:cs typeface="Arial" panose="020B0604020202020204" pitchFamily="34" charset="0"/>
              </a:rPr>
              <a:t>concurrent enrollment Initial authorization</a:t>
            </a:r>
          </a:p>
        </p:txBody>
      </p:sp>
      <p:sp>
        <p:nvSpPr>
          <p:cNvPr id="8" name="Text Placeholder 7">
            <a:extLst>
              <a:ext uri="{FF2B5EF4-FFF2-40B4-BE49-F238E27FC236}">
                <a16:creationId xmlns:a16="http://schemas.microsoft.com/office/drawing/2014/main" id="{FAB028A8-050A-01E0-9B02-069445DA55E1}"/>
              </a:ext>
            </a:extLst>
          </p:cNvPr>
          <p:cNvSpPr>
            <a:spLocks noGrp="1"/>
          </p:cNvSpPr>
          <p:nvPr>
            <p:ph type="body" sz="quarter" idx="16"/>
          </p:nvPr>
        </p:nvSpPr>
        <p:spPr>
          <a:xfrm>
            <a:off x="3798049" y="5389302"/>
            <a:ext cx="8375374" cy="885492"/>
          </a:xfrm>
        </p:spPr>
        <p:txBody>
          <a:bodyPr/>
          <a:lstStyle/>
          <a:p>
            <a:pPr algn="ctr"/>
            <a:r>
              <a:rPr lang="en-US">
                <a:latin typeface="Arial" panose="020B0604020202020204" pitchFamily="34" charset="0"/>
                <a:cs typeface="Arial" panose="020B0604020202020204" pitchFamily="34" charset="0"/>
              </a:rPr>
              <a:t>Mason Campbell</a:t>
            </a:r>
          </a:p>
          <a:p>
            <a:pPr algn="ctr"/>
            <a:r>
              <a:rPr lang="en-US">
                <a:latin typeface="Arial" panose="020B0604020202020204" pitchFamily="34" charset="0"/>
                <a:cs typeface="Arial" panose="020B0604020202020204" pitchFamily="34" charset="0"/>
              </a:rPr>
              <a:t>Assistant Commissioner of Academic Affairs</a:t>
            </a:r>
          </a:p>
        </p:txBody>
      </p:sp>
    </p:spTree>
    <p:extLst>
      <p:ext uri="{BB962C8B-B14F-4D97-AF65-F5344CB8AC3E}">
        <p14:creationId xmlns:p14="http://schemas.microsoft.com/office/powerpoint/2010/main" val="156084085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8067D-563B-86D6-2C3E-DBEAAF872BC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7F00A33-A21F-D978-3613-68417949088F}"/>
              </a:ext>
            </a:extLst>
          </p:cNvPr>
          <p:cNvSpPr>
            <a:spLocks noGrp="1"/>
          </p:cNvSpPr>
          <p:nvPr>
            <p:ph type="title"/>
          </p:nvPr>
        </p:nvSpPr>
        <p:spPr>
          <a:xfrm>
            <a:off x="0" y="0"/>
            <a:ext cx="12192000" cy="1325563"/>
          </a:xfrm>
          <a:solidFill>
            <a:schemeClr val="accent1">
              <a:lumMod val="50000"/>
            </a:schemeClr>
          </a:solidFill>
        </p:spPr>
        <p:txBody>
          <a:bodyPr vert="horz" lIns="91440" tIns="45720" rIns="91440" bIns="45720" rtlCol="0" anchor="ctr">
            <a:normAutofit/>
          </a:bodyPr>
          <a:lstStyle/>
          <a:p>
            <a:pPr algn="ctr" fontAlgn="base"/>
            <a:r>
              <a:rPr lang="en-US" sz="2800" b="1">
                <a:solidFill>
                  <a:schemeClr val="bg1"/>
                </a:solidFill>
                <a:latin typeface="Arial" panose="020B0604020202020204" pitchFamily="34" charset="0"/>
                <a:cs typeface="Arial" panose="020B0604020202020204" pitchFamily="34" charset="0"/>
              </a:rPr>
              <a:t>Arkansas Higher Education Coordinating Board Recommendation for </a:t>
            </a:r>
            <a:r>
              <a:rPr lang="en-US" sz="2800">
                <a:solidFill>
                  <a:schemeClr val="bg1"/>
                </a:solidFill>
                <a:latin typeface="Arial" panose="020B0604020202020204" pitchFamily="34" charset="0"/>
                <a:cs typeface="Arial" panose="020B0604020202020204" pitchFamily="34" charset="0"/>
              </a:rPr>
              <a:t> </a:t>
            </a:r>
            <a:br>
              <a:rPr lang="en-US" sz="2800">
                <a:solidFill>
                  <a:schemeClr val="bg1"/>
                </a:solidFill>
                <a:latin typeface="Arial" panose="020B0604020202020204" pitchFamily="34" charset="0"/>
                <a:cs typeface="Arial" panose="020B0604020202020204" pitchFamily="34" charset="0"/>
              </a:rPr>
            </a:br>
            <a:r>
              <a:rPr lang="en-US" sz="2800" b="1">
                <a:solidFill>
                  <a:schemeClr val="bg1"/>
                </a:solidFill>
                <a:latin typeface="Arial" panose="020B0604020202020204" pitchFamily="34" charset="0"/>
                <a:cs typeface="Arial" panose="020B0604020202020204" pitchFamily="34" charset="0"/>
              </a:rPr>
              <a:t>Initial Authorization of Concurrent Enrollment Programs</a:t>
            </a:r>
            <a:endParaRPr lang="en-US" sz="2800">
              <a:solidFill>
                <a:schemeClr val="bg1"/>
              </a:solidFill>
              <a:latin typeface="Arial" panose="020B060402020202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A2433B5A-04DE-0C1D-3050-8359C8D0734A}"/>
              </a:ext>
            </a:extLst>
          </p:cNvPr>
          <p:cNvSpPr>
            <a:spLocks noGrp="1"/>
          </p:cNvSpPr>
          <p:nvPr>
            <p:ph idx="1"/>
          </p:nvPr>
        </p:nvSpPr>
        <p:spPr>
          <a:xfrm>
            <a:off x="164592" y="1396118"/>
            <a:ext cx="11804904" cy="4766534"/>
          </a:xfrm>
        </p:spPr>
        <p:txBody>
          <a:bodyPr>
            <a:noAutofit/>
          </a:bodyPr>
          <a:lstStyle/>
          <a:p>
            <a:pPr fontAlgn="base"/>
            <a:r>
              <a:rPr lang="en-US" sz="2400">
                <a:latin typeface="Arial" panose="020B0604020202020204" pitchFamily="34" charset="0"/>
                <a:cs typeface="Arial" panose="020B0604020202020204" pitchFamily="34" charset="0"/>
              </a:rPr>
              <a:t>In accordance with the Concurrent Enrollment policy, an institution with Arkansas Higher Education Coordinating Board initial authorization for the Concurrent Enrollment Program can offer courses for concurrent enrollment for a period of up to seven (7) years. Institutions that wish to continue to offer courses for concurrent enrollment must request AHECB reauthorization.  </a:t>
            </a:r>
          </a:p>
          <a:p>
            <a:pPr fontAlgn="base"/>
            <a:endParaRPr lang="en-US" sz="1000">
              <a:latin typeface="Arial" panose="020B0604020202020204" pitchFamily="34" charset="0"/>
              <a:cs typeface="Arial" panose="020B0604020202020204" pitchFamily="34" charset="0"/>
            </a:endParaRPr>
          </a:p>
          <a:p>
            <a:pPr fontAlgn="base"/>
            <a:r>
              <a:rPr lang="en-US" sz="2400">
                <a:latin typeface="Arial" panose="020B0604020202020204" pitchFamily="34" charset="0"/>
                <a:cs typeface="Arial" panose="020B0604020202020204" pitchFamily="34" charset="0"/>
              </a:rPr>
              <a:t>The Concurrent Enrollment Policy outlines clear criteria for continued authorization, focusing on the quality of instruction, student support, and institutional oversight.</a:t>
            </a:r>
          </a:p>
          <a:p>
            <a:pPr fontAlgn="base"/>
            <a:endParaRPr lang="en-US" sz="1000"/>
          </a:p>
          <a:p>
            <a:pPr fontAlgn="base"/>
            <a:r>
              <a:rPr lang="en-US" sz="2400">
                <a:latin typeface="Arial" panose="020B0604020202020204" pitchFamily="34" charset="0"/>
                <a:cs typeface="Arial" panose="020B0604020202020204" pitchFamily="34" charset="0"/>
              </a:rPr>
              <a:t>Each institution recommended for initial authorization has submitted the required documentation, which has been reviewed by a three-member team selected by the Arkansas Division of Higher Education (ADHE). The positive evaluations from these reviews form the basis of this recommendation. ADHE staff recommends continued authorization for the following programs for a period of five (5) years.</a:t>
            </a:r>
          </a:p>
        </p:txBody>
      </p:sp>
      <p:sp>
        <p:nvSpPr>
          <p:cNvPr id="2" name="TextBox 2">
            <a:extLst>
              <a:ext uri="{FF2B5EF4-FFF2-40B4-BE49-F238E27FC236}">
                <a16:creationId xmlns:a16="http://schemas.microsoft.com/office/drawing/2014/main" id="{AD8A799B-3ED5-FE40-1AEC-893B91723DDA}"/>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22</a:t>
            </a:r>
          </a:p>
        </p:txBody>
      </p:sp>
    </p:spTree>
    <p:extLst>
      <p:ext uri="{BB962C8B-B14F-4D97-AF65-F5344CB8AC3E}">
        <p14:creationId xmlns:p14="http://schemas.microsoft.com/office/powerpoint/2010/main" val="2743979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3"/>
        <p:cNvGrpSpPr/>
        <p:nvPr/>
      </p:nvGrpSpPr>
      <p:grpSpPr>
        <a:xfrm>
          <a:off x="0" y="0"/>
          <a:ext cx="0" cy="0"/>
          <a:chOff x="0" y="0"/>
          <a:chExt cx="0" cy="0"/>
        </a:xfrm>
      </p:grpSpPr>
      <p:pic>
        <p:nvPicPr>
          <p:cNvPr id="234" name="Google Shape;234;p42" title="Screenshot_2026-01-30_at_5.16.38_PM-removebg-preview.png"/>
          <p:cNvPicPr preferRelativeResize="0"/>
          <p:nvPr/>
        </p:nvPicPr>
        <p:blipFill>
          <a:blip r:embed="rId4">
            <a:alphaModFix/>
          </a:blip>
          <a:stretch>
            <a:fillRect/>
          </a:stretch>
        </p:blipFill>
        <p:spPr>
          <a:xfrm>
            <a:off x="3827134" y="1516433"/>
            <a:ext cx="4205133" cy="3355067"/>
          </a:xfrm>
          <a:prstGeom prst="rect">
            <a:avLst/>
          </a:prstGeom>
          <a:noFill/>
          <a:ln>
            <a:noFill/>
          </a:ln>
        </p:spPr>
      </p:pic>
      <p:sp>
        <p:nvSpPr>
          <p:cNvPr id="235" name="Google Shape;235;p42"/>
          <p:cNvSpPr txBox="1"/>
          <p:nvPr/>
        </p:nvSpPr>
        <p:spPr>
          <a:xfrm>
            <a:off x="842395" y="5076175"/>
            <a:ext cx="10507200" cy="1569620"/>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800" b="1" kern="0">
                <a:solidFill>
                  <a:srgbClr val="F6EDCE"/>
                </a:solidFill>
                <a:latin typeface="Arial"/>
                <a:cs typeface="Arial"/>
                <a:sym typeface="Arial"/>
              </a:rPr>
              <a:t>School of Conservation Leadership Designation Program</a:t>
            </a:r>
            <a:endParaRPr sz="5067" b="1" kern="0">
              <a:solidFill>
                <a:srgbClr val="000000"/>
              </a:solidFill>
              <a:latin typeface="Arial"/>
              <a:cs typeface="Arial"/>
              <a:sym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18004-8DAC-2D81-2D61-8554C4D92CB3}"/>
            </a:ext>
          </a:extLst>
        </p:cNvPr>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EAA1BBF0-CF91-C923-8ADE-FA4596B6CD67}"/>
              </a:ext>
            </a:extLst>
          </p:cNvPr>
          <p:cNvGraphicFramePr>
            <a:graphicFrameLocks noGrp="1"/>
          </p:cNvGraphicFramePr>
          <p:nvPr>
            <p:ph idx="1"/>
            <p:extLst>
              <p:ext uri="{D42A27DB-BD31-4B8C-83A1-F6EECF244321}">
                <p14:modId xmlns:p14="http://schemas.microsoft.com/office/powerpoint/2010/main" val="1211233879"/>
              </p:ext>
            </p:extLst>
          </p:nvPr>
        </p:nvGraphicFramePr>
        <p:xfrm>
          <a:off x="115823" y="64008"/>
          <a:ext cx="11945113" cy="2989836"/>
        </p:xfrm>
        <a:graphic>
          <a:graphicData uri="http://schemas.openxmlformats.org/drawingml/2006/table">
            <a:tbl>
              <a:tblPr firstRow="1" bandRow="1">
                <a:tableStyleId>{5C22544A-7EE6-4342-B048-85BDC9FD1C3A}</a:tableStyleId>
              </a:tblPr>
              <a:tblGrid>
                <a:gridCol w="4995673">
                  <a:extLst>
                    <a:ext uri="{9D8B030D-6E8A-4147-A177-3AD203B41FA5}">
                      <a16:colId xmlns:a16="http://schemas.microsoft.com/office/drawing/2014/main" val="3469267260"/>
                    </a:ext>
                  </a:extLst>
                </a:gridCol>
                <a:gridCol w="2990088">
                  <a:extLst>
                    <a:ext uri="{9D8B030D-6E8A-4147-A177-3AD203B41FA5}">
                      <a16:colId xmlns:a16="http://schemas.microsoft.com/office/drawing/2014/main" val="1418547262"/>
                    </a:ext>
                  </a:extLst>
                </a:gridCol>
                <a:gridCol w="1536192">
                  <a:extLst>
                    <a:ext uri="{9D8B030D-6E8A-4147-A177-3AD203B41FA5}">
                      <a16:colId xmlns:a16="http://schemas.microsoft.com/office/drawing/2014/main" val="201644135"/>
                    </a:ext>
                  </a:extLst>
                </a:gridCol>
                <a:gridCol w="2423160">
                  <a:extLst>
                    <a:ext uri="{9D8B030D-6E8A-4147-A177-3AD203B41FA5}">
                      <a16:colId xmlns:a16="http://schemas.microsoft.com/office/drawing/2014/main" val="2746451614"/>
                    </a:ext>
                  </a:extLst>
                </a:gridCol>
              </a:tblGrid>
              <a:tr h="358551">
                <a:tc gridSpan="4">
                  <a:txBody>
                    <a:bodyPr/>
                    <a:lstStyle/>
                    <a:p>
                      <a:pPr algn="ctr" rtl="0" fontAlgn="base">
                        <a:lnSpc>
                          <a:spcPct val="100000"/>
                        </a:lnSpc>
                        <a:buNone/>
                      </a:pPr>
                      <a:r>
                        <a:rPr lang="en-US" sz="2000" b="1">
                          <a:solidFill>
                            <a:schemeClr val="tx1"/>
                          </a:solidFill>
                          <a:latin typeface="Arial" panose="020B0604020202020204" pitchFamily="34" charset="0"/>
                          <a:cs typeface="Arial" panose="020B0604020202020204" pitchFamily="34" charset="0"/>
                        </a:rPr>
                        <a:t>Arkansas Concurrent Enrollment Programs (CEPs) Approved </a:t>
                      </a:r>
                      <a:br>
                        <a:rPr lang="en-US" sz="2000" b="1">
                          <a:solidFill>
                            <a:schemeClr val="tx1"/>
                          </a:solidFill>
                          <a:latin typeface="Arial" panose="020B0604020202020204" pitchFamily="34" charset="0"/>
                          <a:cs typeface="Arial" panose="020B0604020202020204" pitchFamily="34" charset="0"/>
                        </a:rPr>
                      </a:br>
                      <a:r>
                        <a:rPr lang="en-US" sz="2000" b="1">
                          <a:solidFill>
                            <a:schemeClr val="tx1"/>
                          </a:solidFill>
                          <a:latin typeface="Arial" panose="020B0604020202020204" pitchFamily="34" charset="0"/>
                          <a:cs typeface="Arial" panose="020B0604020202020204" pitchFamily="34" charset="0"/>
                        </a:rPr>
                        <a:t>by the Arkansas Higher Education Coordinating Board </a:t>
                      </a:r>
                      <a:endParaRPr lang="en-US" sz="2000" b="0" i="0" u="none">
                        <a:solidFill>
                          <a:schemeClr val="tx1"/>
                        </a:solidFill>
                        <a:effectLst/>
                        <a:latin typeface="Arial" panose="020B0604020202020204" pitchFamily="34" charset="0"/>
                        <a:cs typeface="Arial" panose="020B0604020202020204" pitchFamily="34" charset="0"/>
                      </a:endParaRPr>
                    </a:p>
                  </a:txBody>
                  <a:tcPr>
                    <a:solidFill>
                      <a:schemeClr val="accent1">
                        <a:lumMod val="60000"/>
                        <a:lumOff val="40000"/>
                      </a:schemeClr>
                    </a:solidFill>
                  </a:tcPr>
                </a:tc>
                <a:tc hMerge="1">
                  <a:txBody>
                    <a:bodyPr/>
                    <a:lstStyle/>
                    <a:p>
                      <a:pPr algn="ctr" rtl="0" fontAlgn="base">
                        <a:lnSpc>
                          <a:spcPts val="1425"/>
                        </a:lnSpc>
                        <a:buNone/>
                      </a:pPr>
                      <a:endParaRPr lang="en-US" sz="1400" b="0" i="0" u="none">
                        <a:solidFill>
                          <a:schemeClr val="tx1"/>
                        </a:solidFill>
                        <a:effectLst/>
                        <a:latin typeface="Arial" panose="020B0604020202020204" pitchFamily="34" charset="0"/>
                        <a:cs typeface="Arial" panose="020B0604020202020204" pitchFamily="34" charset="0"/>
                      </a:endParaRPr>
                    </a:p>
                  </a:txBody>
                  <a:tcPr>
                    <a:solidFill>
                      <a:schemeClr val="accent1">
                        <a:lumMod val="60000"/>
                        <a:lumOff val="40000"/>
                      </a:schemeClr>
                    </a:solidFill>
                  </a:tcPr>
                </a:tc>
                <a:tc hMerge="1">
                  <a:txBody>
                    <a:bodyPr/>
                    <a:lstStyle/>
                    <a:p>
                      <a:pPr algn="ctr" rtl="0" fontAlgn="base">
                        <a:lnSpc>
                          <a:spcPts val="1425"/>
                        </a:lnSpc>
                        <a:buNone/>
                      </a:pPr>
                      <a:endParaRPr lang="en-US" sz="1400" b="0" i="0" u="none">
                        <a:solidFill>
                          <a:schemeClr val="tx1"/>
                        </a:solidFill>
                        <a:effectLst/>
                        <a:latin typeface="Arial" panose="020B0604020202020204" pitchFamily="34" charset="0"/>
                        <a:cs typeface="Arial" panose="020B0604020202020204" pitchFamily="34" charset="0"/>
                      </a:endParaRPr>
                    </a:p>
                  </a:txBody>
                  <a:tcPr>
                    <a:solidFill>
                      <a:schemeClr val="accent1">
                        <a:lumMod val="60000"/>
                        <a:lumOff val="40000"/>
                      </a:schemeClr>
                    </a:solidFill>
                  </a:tcPr>
                </a:tc>
                <a:tc hMerge="1">
                  <a:txBody>
                    <a:bodyPr/>
                    <a:lstStyle/>
                    <a:p>
                      <a:pPr algn="ctr" rtl="0" fontAlgn="base">
                        <a:lnSpc>
                          <a:spcPts val="1425"/>
                        </a:lnSpc>
                        <a:buNone/>
                      </a:pPr>
                      <a:endParaRPr lang="en-US" sz="1400" b="0" i="0" u="none">
                        <a:solidFill>
                          <a:schemeClr val="tx1"/>
                        </a:solidFill>
                        <a:effectLst/>
                        <a:latin typeface="Arial" panose="020B0604020202020204" pitchFamily="34" charset="0"/>
                        <a:cs typeface="Arial" panose="020B0604020202020204" pitchFamily="34" charset="0"/>
                      </a:endParaRPr>
                    </a:p>
                  </a:txBody>
                  <a:tcPr>
                    <a:solidFill>
                      <a:schemeClr val="accent1">
                        <a:lumMod val="60000"/>
                        <a:lumOff val="40000"/>
                      </a:schemeClr>
                    </a:solidFill>
                  </a:tcPr>
                </a:tc>
                <a:extLst>
                  <a:ext uri="{0D108BD9-81ED-4DB2-BD59-A6C34878D82A}">
                    <a16:rowId xmlns:a16="http://schemas.microsoft.com/office/drawing/2014/main" val="2252414102"/>
                  </a:ext>
                </a:extLst>
              </a:tr>
              <a:tr h="228641">
                <a:tc>
                  <a:txBody>
                    <a:bodyPr/>
                    <a:lstStyle/>
                    <a:p>
                      <a:pPr marL="0" marR="0" lvl="0" indent="0" algn="ctr" defTabSz="914400" rtl="0" eaLnBrk="1" fontAlgn="base" latinLnBrk="0" hangingPunct="1">
                        <a:lnSpc>
                          <a:spcPts val="1425"/>
                        </a:lnSpc>
                        <a:spcBef>
                          <a:spcPts val="0"/>
                        </a:spcBef>
                        <a:spcAft>
                          <a:spcPts val="0"/>
                        </a:spcAft>
                        <a:buClrTx/>
                        <a:buSzTx/>
                        <a:buFontTx/>
                        <a:buNone/>
                        <a:tabLst/>
                        <a:defRPr/>
                      </a:pPr>
                      <a:endParaRPr lang="en-US" sz="2000" b="1" i="0" u="none">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ts val="1425"/>
                        </a:lnSpc>
                        <a:spcBef>
                          <a:spcPts val="0"/>
                        </a:spcBef>
                        <a:spcAft>
                          <a:spcPts val="0"/>
                        </a:spcAft>
                        <a:buClrTx/>
                        <a:buSzTx/>
                        <a:buFontTx/>
                        <a:buNone/>
                        <a:tabLst/>
                        <a:defRPr/>
                      </a:pPr>
                      <a:endParaRPr lang="en-US" sz="2000" b="1" i="0" u="none">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ts val="1425"/>
                        </a:lnSpc>
                        <a:spcBef>
                          <a:spcPts val="0"/>
                        </a:spcBef>
                        <a:spcAft>
                          <a:spcPts val="0"/>
                        </a:spcAft>
                        <a:buClrTx/>
                        <a:buSzTx/>
                        <a:buFontTx/>
                        <a:buNone/>
                        <a:tabLst/>
                        <a:defRPr/>
                      </a:pPr>
                      <a:endParaRPr lang="en-US" sz="2000" b="1" i="0" u="none">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ts val="1425"/>
                        </a:lnSpc>
                        <a:spcBef>
                          <a:spcPts val="0"/>
                        </a:spcBef>
                        <a:spcAft>
                          <a:spcPts val="0"/>
                        </a:spcAft>
                        <a:buClrTx/>
                        <a:buSzTx/>
                        <a:buFontTx/>
                        <a:buNone/>
                        <a:tabLst/>
                        <a:defRPr/>
                      </a:pPr>
                      <a:endParaRPr lang="en-US" sz="2000" b="1" i="0" u="none">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ts val="1425"/>
                        </a:lnSpc>
                        <a:spcBef>
                          <a:spcPts val="0"/>
                        </a:spcBef>
                        <a:spcAft>
                          <a:spcPts val="0"/>
                        </a:spcAft>
                        <a:buClrTx/>
                        <a:buSzTx/>
                        <a:buFontTx/>
                        <a:buNone/>
                        <a:tabLst/>
                        <a:defRPr/>
                      </a:pPr>
                      <a:r>
                        <a:rPr lang="en-US" sz="2000" b="1" i="0" u="none">
                          <a:solidFill>
                            <a:schemeClr val="tx1"/>
                          </a:solidFill>
                          <a:effectLst/>
                          <a:latin typeface="Arial" panose="020B0604020202020204" pitchFamily="34" charset="0"/>
                          <a:cs typeface="Arial" panose="020B0604020202020204" pitchFamily="34" charset="0"/>
                        </a:rPr>
                        <a:t>Institution</a:t>
                      </a:r>
                      <a:r>
                        <a:rPr lang="en-US" sz="2000" b="0" i="0" u="none">
                          <a:solidFill>
                            <a:schemeClr val="tx1"/>
                          </a:solidFill>
                          <a:effectLst/>
                          <a:latin typeface="Arial" panose="020B0604020202020204" pitchFamily="34" charset="0"/>
                          <a:cs typeface="Arial" panose="020B0604020202020204" pitchFamily="34" charset="0"/>
                        </a:rPr>
                        <a:t> </a:t>
                      </a:r>
                    </a:p>
                  </a:txBody>
                  <a:tcPr>
                    <a:solidFill>
                      <a:schemeClr val="accent1">
                        <a:lumMod val="60000"/>
                        <a:lumOff val="40000"/>
                      </a:schemeClr>
                    </a:solidFill>
                  </a:tcPr>
                </a:tc>
                <a:tc>
                  <a:txBody>
                    <a:bodyPr/>
                    <a:lstStyle/>
                    <a:p>
                      <a:pPr algn="ctr" rtl="0" fontAlgn="base">
                        <a:lnSpc>
                          <a:spcPct val="100000"/>
                        </a:lnSpc>
                        <a:spcBef>
                          <a:spcPts val="0"/>
                        </a:spcBef>
                        <a:spcAft>
                          <a:spcPts val="0"/>
                        </a:spcAft>
                        <a:buNone/>
                      </a:pPr>
                      <a:endParaRPr lang="en-US" sz="2000" b="1" i="0" u="none">
                        <a:solidFill>
                          <a:schemeClr val="tx1"/>
                        </a:solidFill>
                        <a:effectLst/>
                        <a:latin typeface="Arial" panose="020B0604020202020204" pitchFamily="34" charset="0"/>
                        <a:cs typeface="Arial" panose="020B0604020202020204" pitchFamily="34" charset="0"/>
                      </a:endParaRPr>
                    </a:p>
                    <a:p>
                      <a:pPr algn="ctr" rtl="0" fontAlgn="base">
                        <a:lnSpc>
                          <a:spcPct val="100000"/>
                        </a:lnSpc>
                        <a:spcBef>
                          <a:spcPts val="0"/>
                        </a:spcBef>
                        <a:spcAft>
                          <a:spcPts val="0"/>
                        </a:spcAft>
                        <a:buNone/>
                      </a:pPr>
                      <a:r>
                        <a:rPr lang="en-US" sz="2000" b="1" i="0" u="none">
                          <a:solidFill>
                            <a:schemeClr val="tx1"/>
                          </a:solidFill>
                          <a:effectLst/>
                          <a:latin typeface="Arial" panose="020B0604020202020204" pitchFamily="34" charset="0"/>
                          <a:cs typeface="Arial" panose="020B0604020202020204" pitchFamily="34" charset="0"/>
                        </a:rPr>
                        <a:t>Concurrent Enrollment</a:t>
                      </a:r>
                    </a:p>
                    <a:p>
                      <a:pPr algn="ctr" rtl="0" fontAlgn="base">
                        <a:lnSpc>
                          <a:spcPct val="100000"/>
                        </a:lnSpc>
                        <a:spcBef>
                          <a:spcPts val="0"/>
                        </a:spcBef>
                        <a:spcAft>
                          <a:spcPts val="0"/>
                        </a:spcAft>
                        <a:buNone/>
                      </a:pPr>
                      <a:r>
                        <a:rPr lang="en-US" sz="2000" b="1" i="0" u="none">
                          <a:solidFill>
                            <a:schemeClr val="tx1"/>
                          </a:solidFill>
                          <a:effectLst/>
                          <a:latin typeface="Arial" panose="020B0604020202020204" pitchFamily="34" charset="0"/>
                          <a:cs typeface="Arial" panose="020B0604020202020204" pitchFamily="34" charset="0"/>
                        </a:rPr>
                        <a:t>Partnership</a:t>
                      </a:r>
                    </a:p>
                  </a:txBody>
                  <a:tcPr>
                    <a:solidFill>
                      <a:schemeClr val="accent1">
                        <a:lumMod val="60000"/>
                        <a:lumOff val="40000"/>
                      </a:schemeClr>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lang="en-US" sz="2000" b="1" i="0" u="none">
                        <a:solidFill>
                          <a:schemeClr val="tx1"/>
                        </a:solidFill>
                        <a:effectLst/>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US" sz="2000" b="1" i="0" u="none">
                          <a:solidFill>
                            <a:schemeClr val="tx1"/>
                          </a:solidFill>
                          <a:effectLst/>
                          <a:latin typeface="Arial" panose="020B0604020202020204" pitchFamily="34" charset="0"/>
                          <a:cs typeface="Arial" panose="020B0604020202020204" pitchFamily="34" charset="0"/>
                        </a:rPr>
                        <a:t>Initially Accredited</a:t>
                      </a:r>
                      <a:endParaRPr lang="en-US" sz="2000" b="0" i="0" u="none">
                        <a:solidFill>
                          <a:schemeClr val="tx1"/>
                        </a:solidFill>
                        <a:effectLst/>
                        <a:latin typeface="Arial" panose="020B0604020202020204" pitchFamily="34" charset="0"/>
                        <a:cs typeface="Arial" panose="020B0604020202020204" pitchFamily="34" charset="0"/>
                      </a:endParaRPr>
                    </a:p>
                  </a:txBody>
                  <a:tcPr>
                    <a:solidFill>
                      <a:schemeClr val="accent1">
                        <a:lumMod val="60000"/>
                        <a:lumOff val="40000"/>
                      </a:schemeClr>
                    </a:solidFill>
                  </a:tcPr>
                </a:tc>
                <a:tc>
                  <a:txBody>
                    <a:bodyPr/>
                    <a:lstStyle/>
                    <a:p>
                      <a:pPr algn="ctr" rtl="0" fontAlgn="base">
                        <a:lnSpc>
                          <a:spcPct val="100000"/>
                        </a:lnSpc>
                        <a:spcBef>
                          <a:spcPts val="0"/>
                        </a:spcBef>
                        <a:spcAft>
                          <a:spcPts val="0"/>
                        </a:spcAft>
                        <a:buNone/>
                      </a:pPr>
                      <a:r>
                        <a:rPr lang="en-US" sz="2000" b="1" i="0" u="none">
                          <a:solidFill>
                            <a:schemeClr val="tx1"/>
                          </a:solidFill>
                          <a:effectLst/>
                          <a:latin typeface="Arial" panose="020B0604020202020204" pitchFamily="34" charset="0"/>
                          <a:cs typeface="Arial" panose="020B0604020202020204" pitchFamily="34" charset="0"/>
                        </a:rPr>
                        <a:t>Accredited Through </a:t>
                      </a:r>
                      <a:r>
                        <a:rPr lang="en-US" sz="2000" b="0" i="0" u="none">
                          <a:solidFill>
                            <a:schemeClr val="tx1"/>
                          </a:solidFill>
                          <a:effectLst/>
                          <a:latin typeface="Arial" panose="020B0604020202020204" pitchFamily="34" charset="0"/>
                          <a:cs typeface="Arial" panose="020B0604020202020204" pitchFamily="34" charset="0"/>
                        </a:rPr>
                        <a:t> </a:t>
                      </a:r>
                    </a:p>
                    <a:p>
                      <a:pPr algn="ctr" rtl="0" fontAlgn="base">
                        <a:lnSpc>
                          <a:spcPct val="100000"/>
                        </a:lnSpc>
                        <a:spcBef>
                          <a:spcPts val="0"/>
                        </a:spcBef>
                        <a:spcAft>
                          <a:spcPts val="0"/>
                        </a:spcAft>
                        <a:buNone/>
                      </a:pPr>
                      <a:r>
                        <a:rPr lang="en-US" sz="2000" b="1" i="0" u="none">
                          <a:solidFill>
                            <a:schemeClr val="tx1"/>
                          </a:solidFill>
                          <a:effectLst/>
                          <a:latin typeface="Arial" panose="020B0604020202020204" pitchFamily="34" charset="0"/>
                          <a:cs typeface="Arial" panose="020B0604020202020204" pitchFamily="34" charset="0"/>
                        </a:rPr>
                        <a:t>Academic Year</a:t>
                      </a:r>
                      <a:r>
                        <a:rPr lang="en-US" sz="2000" b="0" i="0" u="none">
                          <a:solidFill>
                            <a:schemeClr val="tx1"/>
                          </a:solidFill>
                          <a:effectLst/>
                          <a:latin typeface="Arial" panose="020B0604020202020204" pitchFamily="34" charset="0"/>
                          <a:cs typeface="Arial" panose="020B0604020202020204" pitchFamily="34" charset="0"/>
                        </a:rPr>
                        <a:t> </a:t>
                      </a:r>
                    </a:p>
                  </a:txBody>
                  <a:tcPr>
                    <a:solidFill>
                      <a:schemeClr val="accent1">
                        <a:lumMod val="60000"/>
                        <a:lumOff val="40000"/>
                      </a:schemeClr>
                    </a:solidFill>
                  </a:tcPr>
                </a:tc>
                <a:extLst>
                  <a:ext uri="{0D108BD9-81ED-4DB2-BD59-A6C34878D82A}">
                    <a16:rowId xmlns:a16="http://schemas.microsoft.com/office/drawing/2014/main" val="4252750695"/>
                  </a:ext>
                </a:extLst>
              </a:tr>
              <a:tr h="155892">
                <a:tc>
                  <a:txBody>
                    <a:bodyPr/>
                    <a:lstStyle/>
                    <a:p>
                      <a:pPr marL="0" marR="0">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Arkansas Baptist College</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Concurrent Courses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2026</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2030-2031</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31127942"/>
                  </a:ext>
                </a:extLst>
              </a:tr>
              <a:tr h="155892">
                <a:tc>
                  <a:txBody>
                    <a:bodyPr/>
                    <a:lstStyle/>
                    <a:p>
                      <a:pPr marL="0" marR="0">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Northwest Arkansas Community College</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Concurrent Courses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2026</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2030-2031</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502842950"/>
                  </a:ext>
                </a:extLst>
              </a:tr>
              <a:tr h="155892">
                <a:tc>
                  <a:txBody>
                    <a:bodyPr/>
                    <a:lstStyle/>
                    <a:p>
                      <a:pPr marL="0" marR="0">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Philander Smith University</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Concurrent Courses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2026</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2030-2031</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2266137042"/>
                  </a:ext>
                </a:extLst>
              </a:tr>
              <a:tr h="155892">
                <a:tc>
                  <a:txBody>
                    <a:bodyPr/>
                    <a:lstStyle/>
                    <a:p>
                      <a:pPr marL="0" marR="0">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Shorter College</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Concurrent Courses</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2026</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0" marR="0" algn="ctr">
                        <a:lnSpc>
                          <a:spcPct val="115000"/>
                        </a:lnSpc>
                        <a:spcAft>
                          <a:spcPts val="800"/>
                        </a:spcAft>
                        <a:buNone/>
                      </a:pPr>
                      <a:r>
                        <a:rPr lang="en-US" sz="2000" kern="100">
                          <a:solidFill>
                            <a:srgbClr val="222222"/>
                          </a:solidFill>
                          <a:effectLst/>
                          <a:latin typeface="Arial" panose="020B0604020202020204" pitchFamily="34" charset="0"/>
                          <a:ea typeface="Aptos" panose="020B0004020202020204" pitchFamily="34" charset="0"/>
                          <a:cs typeface="Arial" panose="020B0604020202020204" pitchFamily="34" charset="0"/>
                        </a:rPr>
                        <a:t>2030-2031</a:t>
                      </a:r>
                      <a:endParaRPr lang="en-US"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361530434"/>
                  </a:ext>
                </a:extLst>
              </a:tr>
            </a:tbl>
          </a:graphicData>
        </a:graphic>
      </p:graphicFrame>
      <p:sp>
        <p:nvSpPr>
          <p:cNvPr id="5" name="TextBox 2">
            <a:extLst>
              <a:ext uri="{FF2B5EF4-FFF2-40B4-BE49-F238E27FC236}">
                <a16:creationId xmlns:a16="http://schemas.microsoft.com/office/drawing/2014/main" id="{F78F5D42-9EFB-47C1-F1C4-C368ECA9B373}"/>
              </a:ext>
            </a:extLst>
          </p:cNvPr>
          <p:cNvSpPr txBox="1"/>
          <p:nvPr/>
        </p:nvSpPr>
        <p:spPr>
          <a:xfrm>
            <a:off x="3710589" y="6363323"/>
            <a:ext cx="469766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Academic Affairs Agenda Item No. 22</a:t>
            </a:r>
          </a:p>
        </p:txBody>
      </p:sp>
    </p:spTree>
    <p:extLst>
      <p:ext uri="{BB962C8B-B14F-4D97-AF65-F5344CB8AC3E}">
        <p14:creationId xmlns:p14="http://schemas.microsoft.com/office/powerpoint/2010/main" val="410965710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7DCA4-6250-976B-2F2C-D31127F5CCB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C402495-5FE6-295A-A3A1-6EEF952AFA29}"/>
              </a:ext>
            </a:extLst>
          </p:cNvPr>
          <p:cNvSpPr>
            <a:spLocks noGrp="1"/>
          </p:cNvSpPr>
          <p:nvPr>
            <p:ph type="title"/>
          </p:nvPr>
        </p:nvSpPr>
        <p:spPr>
          <a:xfrm>
            <a:off x="0" y="2766218"/>
            <a:ext cx="12192000" cy="1325563"/>
          </a:xfrm>
          <a:solidFill>
            <a:srgbClr val="00194C"/>
          </a:solidFill>
        </p:spPr>
        <p:txBody>
          <a:bodyPr>
            <a:normAutofit/>
          </a:bodyPr>
          <a:lstStyle/>
          <a:p>
            <a:pPr algn="ctr"/>
            <a:r>
              <a:rPr lang="en-US" sz="4000" b="1">
                <a:solidFill>
                  <a:schemeClr val="bg1"/>
                </a:solidFill>
                <a:latin typeface="Arial" panose="020B0604020202020204" pitchFamily="34" charset="0"/>
                <a:cs typeface="Arial" panose="020B0604020202020204" pitchFamily="34" charset="0"/>
              </a:rPr>
              <a:t>Questions?</a:t>
            </a:r>
          </a:p>
        </p:txBody>
      </p:sp>
    </p:spTree>
    <p:extLst>
      <p:ext uri="{BB962C8B-B14F-4D97-AF65-F5344CB8AC3E}">
        <p14:creationId xmlns:p14="http://schemas.microsoft.com/office/powerpoint/2010/main" val="152123780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6764F18-9B71-4D59-80A4-C9436CB2F479}"/>
              </a:ext>
            </a:extLst>
          </p:cNvPr>
          <p:cNvSpPr>
            <a:spLocks noGrp="1" noRot="1" noMove="1" noResize="1" noEditPoints="1" noAdjustHandles="1" noChangeArrowheads="1" noChangeShapeType="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4" name="Slide Number Placeholder 3">
            <a:extLst>
              <a:ext uri="{FF2B5EF4-FFF2-40B4-BE49-F238E27FC236}">
                <a16:creationId xmlns:a16="http://schemas.microsoft.com/office/drawing/2014/main" id="{7553D90E-F2EA-4BA1-ACBD-9D3D0EB22C8A}"/>
              </a:ext>
            </a:extLst>
          </p:cNvPr>
          <p:cNvSpPr>
            <a:spLocks noGrp="1" noRot="1" noMove="1" noResize="1" noEditPoints="1" noAdjustHandles="1" noChangeArrowheads="1" noChangeShapeType="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77B263E0-CBC2-79E8-CEBA-26778482542E}"/>
              </a:ext>
            </a:extLst>
          </p:cNvPr>
          <p:cNvSpPr txBox="1"/>
          <p:nvPr/>
        </p:nvSpPr>
        <p:spPr>
          <a:xfrm>
            <a:off x="1993469" y="4556125"/>
            <a:ext cx="8205061" cy="1231106"/>
          </a:xfrm>
          <a:prstGeom prst="rect">
            <a:avLst/>
          </a:prstGeom>
          <a:noFill/>
        </p:spPr>
        <p:txBody>
          <a:bodyPr wrap="square" rtlCol="0">
            <a:spAutoFit/>
          </a:bodyPr>
          <a:lstStyle/>
          <a:p>
            <a:pPr marL="120551" marR="0" lvl="0" indent="-120551" algn="l" defTabSz="192881"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a:ln>
                  <a:noFill/>
                </a:ln>
                <a:solidFill>
                  <a:srgbClr val="FFFFFF"/>
                </a:solidFill>
                <a:effectLst/>
                <a:uLnTx/>
                <a:uFillTx/>
                <a:latin typeface="Georgia"/>
                <a:ea typeface="+mn-ea"/>
                <a:cs typeface="+mn-cs"/>
              </a:rPr>
              <a:t>Follow-up questions can be sent to: </a:t>
            </a:r>
            <a:r>
              <a:rPr kumimoji="0" lang="en-US" sz="2000" b="0" i="0" u="none" strike="noStrike" kern="1200" cap="none" spc="0" normalizeH="0" baseline="0" noProof="0">
                <a:ln>
                  <a:noFill/>
                </a:ln>
                <a:solidFill>
                  <a:srgbClr val="FFFFFF"/>
                </a:solidFill>
                <a:effectLst/>
                <a:uLnTx/>
                <a:uFillTx/>
                <a:latin typeface="Georgia"/>
                <a:ea typeface="+mn-ea"/>
                <a:cs typeface="+mn-cs"/>
                <a:hlinkClick r:id="rId3">
                  <a:extLst>
                    <a:ext uri="{A12FA001-AC4F-418D-AE19-62706E023703}">
                      <ahyp:hlinkClr xmlns:ahyp="http://schemas.microsoft.com/office/drawing/2018/hyperlinkcolor" val="tx"/>
                    </a:ext>
                  </a:extLst>
                </a:hlinkClick>
              </a:rPr>
              <a:t>Nichole.Abernathy@adhe.edu</a:t>
            </a:r>
            <a:r>
              <a:rPr kumimoji="0" lang="en-US" sz="2000" b="0" i="0" u="none" strike="noStrike" kern="1200" cap="none" spc="0" normalizeH="0" baseline="0" noProof="0">
                <a:ln>
                  <a:noFill/>
                </a:ln>
                <a:solidFill>
                  <a:srgbClr val="FFFFFF"/>
                </a:solidFill>
                <a:effectLst/>
                <a:uLnTx/>
                <a:uFillTx/>
                <a:latin typeface="Georgia"/>
                <a:ea typeface="+mn-ea"/>
                <a:cs typeface="+mn-cs"/>
              </a:rPr>
              <a:t> </a:t>
            </a:r>
          </a:p>
          <a:p>
            <a:pPr marL="0" marR="0" lvl="0" indent="0" algn="l" defTabSz="192881"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Georgia"/>
              <a:ea typeface="+mn-ea"/>
              <a:cs typeface="+mn-cs"/>
            </a:endParaRPr>
          </a:p>
          <a:p>
            <a:pPr marL="120551" marR="0" lvl="0" indent="-120551" algn="l" defTabSz="192881"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a:ln>
                  <a:noFill/>
                </a:ln>
                <a:solidFill>
                  <a:srgbClr val="FFFFFF"/>
                </a:solidFill>
                <a:effectLst/>
                <a:uLnTx/>
                <a:uFillTx/>
                <a:latin typeface="Georgia"/>
                <a:ea typeface="+mn-ea"/>
                <a:cs typeface="+mn-cs"/>
              </a:rPr>
              <a:t>Presentations will be posted on the ADHE website at: </a:t>
            </a:r>
          </a:p>
          <a:p>
            <a:pPr marL="0" marR="0" lvl="0" indent="0" algn="l" defTabSz="192881"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Georgia"/>
                <a:ea typeface="+mn-ea"/>
                <a:cs typeface="+mn-cs"/>
                <a:hlinkClick r:id="rId4">
                  <a:extLst>
                    <a:ext uri="{A12FA001-AC4F-418D-AE19-62706E023703}">
                      <ahyp:hlinkClr xmlns:ahyp="http://schemas.microsoft.com/office/drawing/2018/hyperlinkcolor" val="tx"/>
                    </a:ext>
                  </a:extLst>
                </a:hlinkClick>
              </a:rPr>
              <a:t>https://www.adhe.edu/about-adhe/coordinating-board/board-presentations</a:t>
            </a:r>
            <a:r>
              <a:rPr kumimoji="0" lang="en-US" sz="1400" b="0" i="0" u="none" strike="noStrike" kern="1200" cap="none" spc="0" normalizeH="0" baseline="0" noProof="0">
                <a:ln>
                  <a:noFill/>
                </a:ln>
                <a:solidFill>
                  <a:srgbClr val="FFFFFF"/>
                </a:solidFill>
                <a:effectLst/>
                <a:uLnTx/>
                <a:uFillTx/>
                <a:latin typeface="Georgia"/>
                <a:ea typeface="+mn-ea"/>
                <a:cs typeface="+mn-cs"/>
              </a:rPr>
              <a:t> </a:t>
            </a:r>
          </a:p>
        </p:txBody>
      </p:sp>
      <p:sp>
        <p:nvSpPr>
          <p:cNvPr id="5" name="Title 6">
            <a:extLst>
              <a:ext uri="{FF2B5EF4-FFF2-40B4-BE49-F238E27FC236}">
                <a16:creationId xmlns:a16="http://schemas.microsoft.com/office/drawing/2014/main" id="{40DC619F-52B4-6D8C-CE32-508FE75E354E}"/>
              </a:ext>
            </a:extLst>
          </p:cNvPr>
          <p:cNvSpPr>
            <a:spLocks noGrp="1"/>
          </p:cNvSpPr>
          <p:nvPr>
            <p:ph type="title"/>
          </p:nvPr>
        </p:nvSpPr>
        <p:spPr>
          <a:xfrm>
            <a:off x="1387099" y="1232117"/>
            <a:ext cx="9144000" cy="1510074"/>
          </a:xfrm>
        </p:spPr>
        <p:txBody>
          <a:bodyPr>
            <a:normAutofit/>
          </a:bodyPr>
          <a:lstStyle/>
          <a:p>
            <a:pPr algn="ctr"/>
            <a:r>
              <a:rPr lang="en-US" sz="2800" kern="1400" spc="400">
                <a:latin typeface="Times New Roman" panose="02020603050405020304" pitchFamily="18" charset="0"/>
                <a:cs typeface="Times New Roman" panose="02020603050405020304" pitchFamily="18" charset="0"/>
              </a:rPr>
              <a:t>PUBLIC COMMENTS/</a:t>
            </a:r>
            <a:br>
              <a:rPr lang="en-US" sz="2800" kern="1400" spc="400">
                <a:latin typeface="Times New Roman" panose="02020603050405020304" pitchFamily="18" charset="0"/>
                <a:cs typeface="Times New Roman" panose="02020603050405020304" pitchFamily="18" charset="0"/>
              </a:rPr>
            </a:br>
            <a:r>
              <a:rPr lang="en-US" sz="2800" kern="1400" spc="400">
                <a:latin typeface="Times New Roman" panose="02020603050405020304" pitchFamily="18" charset="0"/>
                <a:cs typeface="Times New Roman" panose="02020603050405020304" pitchFamily="18" charset="0"/>
              </a:rPr>
              <a:t>ANNOUNCEMENTS</a:t>
            </a:r>
            <a:br>
              <a:rPr lang="en-US" sz="2800" kern="1400" spc="250"/>
            </a:br>
            <a:endParaRPr lang="en-US" sz="2800" kern="1400" spc="250"/>
          </a:p>
        </p:txBody>
      </p:sp>
    </p:spTree>
    <p:extLst>
      <p:ext uri="{BB962C8B-B14F-4D97-AF65-F5344CB8AC3E}">
        <p14:creationId xmlns:p14="http://schemas.microsoft.com/office/powerpoint/2010/main" val="2973707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9"/>
        <p:cNvGrpSpPr/>
        <p:nvPr/>
      </p:nvGrpSpPr>
      <p:grpSpPr>
        <a:xfrm>
          <a:off x="0" y="0"/>
          <a:ext cx="0" cy="0"/>
          <a:chOff x="0" y="0"/>
          <a:chExt cx="0" cy="0"/>
        </a:xfrm>
      </p:grpSpPr>
      <p:sp>
        <p:nvSpPr>
          <p:cNvPr id="240" name="Google Shape;240;p43"/>
          <p:cNvSpPr/>
          <p:nvPr/>
        </p:nvSpPr>
        <p:spPr>
          <a:xfrm>
            <a:off x="5977217" y="3244335"/>
            <a:ext cx="237600" cy="3692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kern="0">
                <a:solidFill>
                  <a:srgbClr val="000000"/>
                </a:solidFill>
                <a:latin typeface="Calibri"/>
                <a:ea typeface="Calibri"/>
                <a:cs typeface="Calibri"/>
                <a:sym typeface="Calibri"/>
              </a:rPr>
              <a:t> </a:t>
            </a:r>
            <a:endParaRPr sz="1467" kern="0">
              <a:solidFill>
                <a:srgbClr val="000000"/>
              </a:solidFill>
              <a:latin typeface="Arial"/>
              <a:cs typeface="Arial"/>
              <a:sym typeface="Arial"/>
            </a:endParaRPr>
          </a:p>
        </p:txBody>
      </p:sp>
      <p:sp>
        <p:nvSpPr>
          <p:cNvPr id="241" name="Google Shape;241;p43"/>
          <p:cNvSpPr/>
          <p:nvPr/>
        </p:nvSpPr>
        <p:spPr>
          <a:xfrm>
            <a:off x="486400" y="1337000"/>
            <a:ext cx="10461200" cy="1031200"/>
          </a:xfrm>
          <a:prstGeom prst="rect">
            <a:avLst/>
          </a:prstGeom>
          <a:noFill/>
          <a:ln>
            <a:noFill/>
          </a:ln>
        </p:spPr>
        <p:txBody>
          <a:bodyPr spcFirstLastPara="1" wrap="square" lIns="91433" tIns="45700" rIns="91433" bIns="45700" anchor="t" anchorCtr="0">
            <a:noAutofit/>
          </a:bodyPr>
          <a:lstStyle/>
          <a:p>
            <a:pPr defTabSz="1219170">
              <a:spcBef>
                <a:spcPts val="667"/>
              </a:spcBef>
              <a:buClr>
                <a:srgbClr val="000000"/>
              </a:buClr>
            </a:pPr>
            <a:r>
              <a:rPr lang="en" sz="3200" b="1" kern="0">
                <a:solidFill>
                  <a:srgbClr val="4D3526"/>
                </a:solidFill>
                <a:latin typeface="Arial"/>
                <a:cs typeface="Arial"/>
                <a:sym typeface="Arial"/>
              </a:rPr>
              <a:t>School of Conservation Leadership:</a:t>
            </a:r>
            <a:endParaRPr sz="3200" b="1" kern="0">
              <a:solidFill>
                <a:srgbClr val="4D3526"/>
              </a:solidFill>
              <a:latin typeface="Arial"/>
              <a:cs typeface="Arial"/>
              <a:sym typeface="Arial"/>
            </a:endParaRPr>
          </a:p>
          <a:p>
            <a:pPr defTabSz="1219170">
              <a:spcBef>
                <a:spcPts val="667"/>
              </a:spcBef>
              <a:buClr>
                <a:srgbClr val="000000"/>
              </a:buClr>
            </a:pPr>
            <a:endParaRPr sz="3200" b="1" kern="0">
              <a:solidFill>
                <a:srgbClr val="4D3526"/>
              </a:solidFill>
              <a:latin typeface="Arial"/>
              <a:cs typeface="Arial"/>
              <a:sym typeface="Arial"/>
            </a:endParaRPr>
          </a:p>
          <a:p>
            <a:pPr marL="609585" indent="-507987" defTabSz="1219170">
              <a:spcBef>
                <a:spcPts val="667"/>
              </a:spcBef>
              <a:buClr>
                <a:srgbClr val="4D3526"/>
              </a:buClr>
              <a:buSzPts val="2400"/>
              <a:buFont typeface="Arial"/>
              <a:buChar char="●"/>
            </a:pPr>
            <a:r>
              <a:rPr lang="en" sz="3200" b="1" kern="0">
                <a:solidFill>
                  <a:srgbClr val="4D3526"/>
                </a:solidFill>
                <a:latin typeface="Arial"/>
                <a:cs typeface="Arial"/>
                <a:sym typeface="Arial"/>
              </a:rPr>
              <a:t>3-Year Designation Recognizing Conservation in Education</a:t>
            </a:r>
            <a:endParaRPr sz="3200" b="1" kern="0">
              <a:solidFill>
                <a:srgbClr val="4D3526"/>
              </a:solidFill>
              <a:latin typeface="Arial"/>
              <a:cs typeface="Arial"/>
              <a:sym typeface="Arial"/>
            </a:endParaRPr>
          </a:p>
          <a:p>
            <a:pPr marL="609585" indent="-507987" defTabSz="1219170">
              <a:buClr>
                <a:srgbClr val="4D3526"/>
              </a:buClr>
              <a:buSzPts val="2400"/>
              <a:buFont typeface="Arial"/>
              <a:buChar char="●"/>
            </a:pPr>
            <a:r>
              <a:rPr lang="en" sz="3200" b="1" kern="0">
                <a:solidFill>
                  <a:srgbClr val="4D3526"/>
                </a:solidFill>
                <a:latin typeface="Arial"/>
                <a:cs typeface="Arial"/>
                <a:sym typeface="Arial"/>
              </a:rPr>
              <a:t>Requires Implementation of 11 Conservation Focused Requirements into Learning</a:t>
            </a:r>
            <a:endParaRPr sz="3200" b="1" kern="0">
              <a:solidFill>
                <a:srgbClr val="4D3526"/>
              </a:solidFill>
              <a:latin typeface="Arial"/>
              <a:cs typeface="Arial"/>
              <a:sym typeface="Arial"/>
            </a:endParaRPr>
          </a:p>
          <a:p>
            <a:pPr marL="609585" indent="-507987" defTabSz="1219170">
              <a:buClr>
                <a:srgbClr val="4D3526"/>
              </a:buClr>
              <a:buSzPts val="2400"/>
              <a:buFont typeface="Arial"/>
              <a:buChar char="●"/>
            </a:pPr>
            <a:r>
              <a:rPr lang="en" sz="3200" b="1" kern="0">
                <a:solidFill>
                  <a:srgbClr val="4D3526"/>
                </a:solidFill>
                <a:latin typeface="Arial"/>
                <a:cs typeface="Arial"/>
                <a:sym typeface="Arial"/>
              </a:rPr>
              <a:t>Designed with Flexibility for Schools</a:t>
            </a:r>
            <a:endParaRPr sz="3200" b="1" kern="0">
              <a:solidFill>
                <a:srgbClr val="4D3526"/>
              </a:solidFill>
              <a:latin typeface="Arial"/>
              <a:cs typeface="Arial"/>
              <a:sym typeface="Arial"/>
            </a:endParaRPr>
          </a:p>
          <a:p>
            <a:pPr marL="609585" indent="-507987" defTabSz="1219170">
              <a:buClr>
                <a:srgbClr val="4D3526"/>
              </a:buClr>
              <a:buSzPts val="2400"/>
              <a:buFont typeface="Arial"/>
              <a:buChar char="●"/>
            </a:pPr>
            <a:r>
              <a:rPr lang="en" sz="3200" b="1" kern="0">
                <a:solidFill>
                  <a:srgbClr val="4D3526"/>
                </a:solidFill>
                <a:latin typeface="Arial"/>
                <a:cs typeface="Arial"/>
                <a:sym typeface="Arial"/>
              </a:rPr>
              <a:t>Offers Support through Professional Development and Equipment at No Cost</a:t>
            </a:r>
            <a:endParaRPr sz="3200" b="1" kern="0">
              <a:solidFill>
                <a:srgbClr val="4D3526"/>
              </a:solidFill>
              <a:latin typeface="Arial"/>
              <a:cs typeface="Arial"/>
              <a:sym typeface="Arial"/>
            </a:endParaRPr>
          </a:p>
        </p:txBody>
      </p:sp>
      <p:pic>
        <p:nvPicPr>
          <p:cNvPr id="242" name="Google Shape;242;p43" title="Screenshot_2026-01-30_at_5.16.38_PM-removebg-preview.png"/>
          <p:cNvPicPr preferRelativeResize="0"/>
          <p:nvPr/>
        </p:nvPicPr>
        <p:blipFill>
          <a:blip r:embed="rId4">
            <a:alphaModFix/>
          </a:blip>
          <a:stretch>
            <a:fillRect/>
          </a:stretch>
        </p:blipFill>
        <p:spPr>
          <a:xfrm>
            <a:off x="9506339" y="4704467"/>
            <a:ext cx="2563101" cy="2044967"/>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sp>
        <p:nvSpPr>
          <p:cNvPr id="247" name="Google Shape;247;p44"/>
          <p:cNvSpPr txBox="1"/>
          <p:nvPr/>
        </p:nvSpPr>
        <p:spPr>
          <a:xfrm>
            <a:off x="2504661" y="1288529"/>
            <a:ext cx="9687200" cy="961826"/>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3200" b="1" kern="0">
                <a:solidFill>
                  <a:srgbClr val="D8A037"/>
                </a:solidFill>
                <a:latin typeface="Arial"/>
                <a:ea typeface="Arial"/>
                <a:cs typeface="Arial"/>
                <a:sym typeface="Arial"/>
              </a:rPr>
              <a:t>YEAR 2 – 25- 26 SCHOOL YEAR</a:t>
            </a:r>
            <a:endParaRPr sz="1467" kern="0">
              <a:solidFill>
                <a:srgbClr val="000000"/>
              </a:solidFill>
              <a:latin typeface="Arial"/>
              <a:cs typeface="Arial"/>
              <a:sym typeface="Arial"/>
            </a:endParaRPr>
          </a:p>
          <a:p>
            <a:pPr defTabSz="1219170">
              <a:spcBef>
                <a:spcPts val="667"/>
              </a:spcBef>
              <a:buClr>
                <a:srgbClr val="000000"/>
              </a:buClr>
            </a:pPr>
            <a:endParaRPr sz="1867" kern="0">
              <a:solidFill>
                <a:srgbClr val="000000"/>
              </a:solidFill>
              <a:latin typeface="Arial"/>
              <a:ea typeface="Arial"/>
              <a:cs typeface="Arial"/>
              <a:sym typeface="Arial"/>
            </a:endParaRPr>
          </a:p>
        </p:txBody>
      </p:sp>
      <p:sp>
        <p:nvSpPr>
          <p:cNvPr id="248" name="Google Shape;248;p44"/>
          <p:cNvSpPr/>
          <p:nvPr/>
        </p:nvSpPr>
        <p:spPr>
          <a:xfrm>
            <a:off x="2686521" y="2423153"/>
            <a:ext cx="8087600" cy="6464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3600" b="1" kern="0">
                <a:solidFill>
                  <a:srgbClr val="000000"/>
                </a:solidFill>
                <a:latin typeface="Arial"/>
                <a:ea typeface="Arial"/>
                <a:cs typeface="Arial"/>
                <a:sym typeface="Arial"/>
              </a:rPr>
              <a:t>176% GROWTH FROM YEAR 1</a:t>
            </a:r>
            <a:endParaRPr sz="1467" kern="0">
              <a:solidFill>
                <a:srgbClr val="000000"/>
              </a:solidFill>
              <a:latin typeface="Arial"/>
              <a:cs typeface="Arial"/>
              <a:sym typeface="Arial"/>
            </a:endParaRPr>
          </a:p>
        </p:txBody>
      </p:sp>
      <p:sp>
        <p:nvSpPr>
          <p:cNvPr id="249" name="Google Shape;249;p44"/>
          <p:cNvSpPr/>
          <p:nvPr/>
        </p:nvSpPr>
        <p:spPr>
          <a:xfrm>
            <a:off x="2686520" y="3265392"/>
            <a:ext cx="9319600" cy="23852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2400" b="1" kern="0">
                <a:solidFill>
                  <a:srgbClr val="000000"/>
                </a:solidFill>
                <a:latin typeface="Arial"/>
                <a:ea typeface="Arial"/>
                <a:cs typeface="Arial"/>
                <a:sym typeface="Arial"/>
              </a:rPr>
              <a:t>58 SCHOOLS COMPLETED PHASE 1 REQUIREMENTS AND ARE NOW IMPLEMENTING CONSERVATION FOCUSED LEARNING</a:t>
            </a:r>
            <a:endParaRPr sz="1467" kern="0">
              <a:solidFill>
                <a:srgbClr val="000000"/>
              </a:solidFill>
              <a:latin typeface="Arial"/>
              <a:cs typeface="Arial"/>
              <a:sym typeface="Arial"/>
            </a:endParaRPr>
          </a:p>
          <a:p>
            <a:pPr marL="287859" indent="-287859" defTabSz="1219170">
              <a:spcBef>
                <a:spcPts val="667"/>
              </a:spcBef>
              <a:buClr>
                <a:srgbClr val="D8A037"/>
              </a:buClr>
              <a:buSzPts val="2200"/>
              <a:buFont typeface="Arial"/>
              <a:buChar char="•"/>
            </a:pPr>
            <a:r>
              <a:rPr lang="en" sz="2400" kern="0">
                <a:solidFill>
                  <a:srgbClr val="000000"/>
                </a:solidFill>
                <a:latin typeface="Arial"/>
                <a:ea typeface="Arial"/>
                <a:cs typeface="Arial"/>
                <a:sym typeface="Arial"/>
              </a:rPr>
              <a:t>Virtual, Private, Public, Charter Schools in Cohort 2</a:t>
            </a:r>
            <a:endParaRPr sz="1467" kern="0">
              <a:solidFill>
                <a:srgbClr val="000000"/>
              </a:solidFill>
              <a:latin typeface="Arial"/>
              <a:cs typeface="Arial"/>
              <a:sym typeface="Arial"/>
            </a:endParaRPr>
          </a:p>
          <a:p>
            <a:pPr marL="287859" indent="-287859" defTabSz="1219170">
              <a:buClr>
                <a:srgbClr val="D8A037"/>
              </a:buClr>
              <a:buSzPts val="2200"/>
              <a:buFont typeface="Arial"/>
              <a:buChar char="•"/>
            </a:pPr>
            <a:r>
              <a:rPr lang="en" sz="2400" kern="0">
                <a:solidFill>
                  <a:srgbClr val="000000"/>
                </a:solidFill>
                <a:latin typeface="Arial"/>
                <a:ea typeface="Arial"/>
                <a:cs typeface="Arial"/>
                <a:sym typeface="Arial"/>
              </a:rPr>
              <a:t>Each Region of the State is Represented</a:t>
            </a:r>
            <a:endParaRPr sz="1467" kern="0">
              <a:solidFill>
                <a:srgbClr val="000000"/>
              </a:solidFill>
              <a:latin typeface="Arial"/>
              <a:cs typeface="Arial"/>
              <a:sym typeface="Arial"/>
            </a:endParaRPr>
          </a:p>
          <a:p>
            <a:pPr marL="287859" indent="-287859" defTabSz="1219170">
              <a:buClr>
                <a:srgbClr val="D8A037"/>
              </a:buClr>
              <a:buSzPts val="2200"/>
              <a:buFont typeface="Arial"/>
              <a:buChar char="•"/>
            </a:pPr>
            <a:r>
              <a:rPr lang="en" sz="2400" kern="0">
                <a:solidFill>
                  <a:srgbClr val="000000"/>
                </a:solidFill>
                <a:latin typeface="Arial"/>
                <a:ea typeface="Arial"/>
                <a:cs typeface="Arial"/>
                <a:sym typeface="Arial"/>
              </a:rPr>
              <a:t>24 Counties Impacted</a:t>
            </a:r>
            <a:endParaRPr sz="1467" kern="0">
              <a:solidFill>
                <a:srgbClr val="000000"/>
              </a:solidFill>
              <a:latin typeface="Arial"/>
              <a:cs typeface="Arial"/>
              <a:sym typeface="Arial"/>
            </a:endParaRPr>
          </a:p>
        </p:txBody>
      </p:sp>
      <p:sp>
        <p:nvSpPr>
          <p:cNvPr id="250" name="Google Shape;250;p44"/>
          <p:cNvSpPr/>
          <p:nvPr/>
        </p:nvSpPr>
        <p:spPr>
          <a:xfrm>
            <a:off x="2686520" y="5757061"/>
            <a:ext cx="9041600" cy="9540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3600" b="1" kern="0">
                <a:solidFill>
                  <a:srgbClr val="000000"/>
                </a:solidFill>
                <a:latin typeface="Arial"/>
                <a:ea typeface="Arial"/>
                <a:cs typeface="Arial"/>
                <a:sym typeface="Arial"/>
              </a:rPr>
              <a:t>3</a:t>
            </a:r>
            <a:r>
              <a:rPr lang="en" sz="3600" b="1" kern="0">
                <a:solidFill>
                  <a:srgbClr val="000000"/>
                </a:solidFill>
                <a:latin typeface="Arial"/>
                <a:cs typeface="Arial"/>
                <a:sym typeface="Arial"/>
              </a:rPr>
              <a:t>3,709</a:t>
            </a:r>
            <a:r>
              <a:rPr lang="en" sz="3600" b="1" kern="0">
                <a:solidFill>
                  <a:srgbClr val="000000"/>
                </a:solidFill>
                <a:latin typeface="Arial"/>
                <a:ea typeface="Arial"/>
                <a:cs typeface="Arial"/>
                <a:sym typeface="Arial"/>
              </a:rPr>
              <a:t> </a:t>
            </a:r>
            <a:r>
              <a:rPr lang="en" sz="2000" b="1" kern="0">
                <a:solidFill>
                  <a:srgbClr val="000000"/>
                </a:solidFill>
                <a:latin typeface="Arial"/>
                <a:ea typeface="Arial"/>
                <a:cs typeface="Arial"/>
                <a:sym typeface="Arial"/>
              </a:rPr>
              <a:t>STUDENTS ARE LEARNING CONSERVATION THROUGH SCHOOL OF CONSERVATION LEADERSHIP</a:t>
            </a:r>
            <a:endParaRPr sz="1467" kern="0">
              <a:solidFill>
                <a:srgbClr val="000000"/>
              </a:solidFill>
              <a:latin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4"/>
        <p:cNvGrpSpPr/>
        <p:nvPr/>
      </p:nvGrpSpPr>
      <p:grpSpPr>
        <a:xfrm>
          <a:off x="0" y="0"/>
          <a:ext cx="0" cy="0"/>
          <a:chOff x="0" y="0"/>
          <a:chExt cx="0" cy="0"/>
        </a:xfrm>
      </p:grpSpPr>
      <p:sp>
        <p:nvSpPr>
          <p:cNvPr id="255" name="Google Shape;255;p45"/>
          <p:cNvSpPr txBox="1"/>
          <p:nvPr/>
        </p:nvSpPr>
        <p:spPr>
          <a:xfrm>
            <a:off x="4154900" y="947133"/>
            <a:ext cx="7805600" cy="5214592"/>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2800" b="1" kern="0">
                <a:solidFill>
                  <a:srgbClr val="F3DEC0"/>
                </a:solidFill>
                <a:latin typeface="Arial"/>
                <a:cs typeface="Arial"/>
                <a:sym typeface="Arial"/>
              </a:rPr>
              <a:t>Year 3 - 26-27 school year</a:t>
            </a:r>
            <a:endParaRPr sz="2800" b="1" kern="0">
              <a:solidFill>
                <a:srgbClr val="F3DEC0"/>
              </a:solidFill>
              <a:latin typeface="Arial"/>
              <a:cs typeface="Arial"/>
              <a:sym typeface="Arial"/>
            </a:endParaRPr>
          </a:p>
          <a:p>
            <a:pPr defTabSz="1219170">
              <a:buClr>
                <a:srgbClr val="000000"/>
              </a:buClr>
            </a:pPr>
            <a:endParaRPr sz="667" b="1" kern="0">
              <a:solidFill>
                <a:srgbClr val="F3DEC0"/>
              </a:solidFill>
              <a:latin typeface="Arial"/>
              <a:cs typeface="Arial"/>
              <a:sym typeface="Arial"/>
            </a:endParaRPr>
          </a:p>
          <a:p>
            <a:pPr marL="609585" indent="-474121" defTabSz="1219170">
              <a:spcBef>
                <a:spcPts val="667"/>
              </a:spcBef>
              <a:buClr>
                <a:srgbClr val="D8A037"/>
              </a:buClr>
              <a:buSzPts val="2000"/>
              <a:buFont typeface="Arial"/>
              <a:buChar char="●"/>
            </a:pPr>
            <a:r>
              <a:rPr lang="en" sz="4000" b="1" kern="0">
                <a:solidFill>
                  <a:srgbClr val="F3DEC0"/>
                </a:solidFill>
                <a:latin typeface="Arial"/>
                <a:cs typeface="Arial"/>
                <a:sym typeface="Arial"/>
              </a:rPr>
              <a:t>99 </a:t>
            </a:r>
            <a:r>
              <a:rPr lang="en" sz="1867" b="1" kern="0">
                <a:solidFill>
                  <a:srgbClr val="F3DEC0"/>
                </a:solidFill>
                <a:latin typeface="Arial"/>
                <a:cs typeface="Arial"/>
                <a:sym typeface="Arial"/>
              </a:rPr>
              <a:t>Schools currently implementing for the 26-27 school year</a:t>
            </a:r>
            <a:endParaRPr sz="1867" b="1" kern="0">
              <a:solidFill>
                <a:srgbClr val="F3DEC0"/>
              </a:solidFill>
              <a:latin typeface="Arial"/>
              <a:cs typeface="Arial"/>
              <a:sym typeface="Arial"/>
            </a:endParaRPr>
          </a:p>
          <a:p>
            <a:pPr marL="609585" defTabSz="1219170">
              <a:spcBef>
                <a:spcPts val="667"/>
              </a:spcBef>
              <a:buClr>
                <a:srgbClr val="000000"/>
              </a:buClr>
            </a:pPr>
            <a:endParaRPr sz="1067" b="1" kern="0">
              <a:solidFill>
                <a:srgbClr val="F3DEC0"/>
              </a:solidFill>
              <a:latin typeface="Arial"/>
              <a:cs typeface="Arial"/>
              <a:sym typeface="Arial"/>
            </a:endParaRPr>
          </a:p>
          <a:p>
            <a:pPr marL="609585" indent="-474121" defTabSz="1219170">
              <a:spcBef>
                <a:spcPts val="667"/>
              </a:spcBef>
              <a:buClr>
                <a:srgbClr val="D8A037"/>
              </a:buClr>
              <a:buSzPts val="2000"/>
              <a:buFont typeface="Arial"/>
              <a:buChar char="●"/>
            </a:pPr>
            <a:r>
              <a:rPr lang="en" sz="1867" b="1" kern="0">
                <a:solidFill>
                  <a:srgbClr val="F3DEC0"/>
                </a:solidFill>
                <a:latin typeface="Arial"/>
                <a:cs typeface="Arial"/>
                <a:sym typeface="Arial"/>
              </a:rPr>
              <a:t>Priority deadline ended on May 29th.  Now approving participation on a school by school basis until capacity is reached.</a:t>
            </a:r>
            <a:endParaRPr sz="1867" b="1" kern="0">
              <a:solidFill>
                <a:srgbClr val="F3DEC0"/>
              </a:solidFill>
              <a:latin typeface="Arial"/>
              <a:cs typeface="Arial"/>
              <a:sym typeface="Arial"/>
            </a:endParaRPr>
          </a:p>
          <a:p>
            <a:pPr marL="609585" defTabSz="1219170">
              <a:spcBef>
                <a:spcPts val="667"/>
              </a:spcBef>
              <a:buClr>
                <a:srgbClr val="000000"/>
              </a:buClr>
            </a:pPr>
            <a:endParaRPr sz="667" b="1" kern="0">
              <a:solidFill>
                <a:srgbClr val="F3DEC0"/>
              </a:solidFill>
              <a:latin typeface="Arial"/>
              <a:cs typeface="Arial"/>
              <a:sym typeface="Arial"/>
            </a:endParaRPr>
          </a:p>
          <a:p>
            <a:pPr marL="609585" indent="-474121" defTabSz="1219170">
              <a:spcBef>
                <a:spcPts val="667"/>
              </a:spcBef>
              <a:buClr>
                <a:srgbClr val="D8A037"/>
              </a:buClr>
              <a:buSzPts val="2000"/>
              <a:buFont typeface="Arial"/>
              <a:buChar char="●"/>
            </a:pPr>
            <a:r>
              <a:rPr lang="en" sz="1867" b="1" kern="0">
                <a:solidFill>
                  <a:srgbClr val="F3DEC0"/>
                </a:solidFill>
                <a:latin typeface="Arial"/>
                <a:cs typeface="Arial"/>
                <a:sym typeface="Arial"/>
              </a:rPr>
              <a:t>AGFC is committing </a:t>
            </a:r>
            <a:r>
              <a:rPr lang="en" sz="3333" b="1" kern="0">
                <a:solidFill>
                  <a:srgbClr val="F3DEC0"/>
                </a:solidFill>
                <a:latin typeface="Arial"/>
                <a:cs typeface="Arial"/>
                <a:sym typeface="Arial"/>
              </a:rPr>
              <a:t>5</a:t>
            </a:r>
            <a:r>
              <a:rPr lang="en" sz="1867" b="1" kern="0">
                <a:solidFill>
                  <a:srgbClr val="F3DEC0"/>
                </a:solidFill>
                <a:latin typeface="Arial"/>
                <a:cs typeface="Arial"/>
                <a:sym typeface="Arial"/>
              </a:rPr>
              <a:t> additional staff coordinator positions to support the growth and professional development needs of our schools. </a:t>
            </a:r>
            <a:endParaRPr sz="133" b="1" kern="0">
              <a:solidFill>
                <a:srgbClr val="F3DEC0"/>
              </a:solidFill>
              <a:latin typeface="Arial"/>
              <a:cs typeface="Arial"/>
              <a:sym typeface="Arial"/>
            </a:endParaRPr>
          </a:p>
          <a:p>
            <a:pPr marL="609585" indent="-313259" defTabSz="1219170">
              <a:buClr>
                <a:srgbClr val="F3DEC0"/>
              </a:buClr>
              <a:buSzPts val="100"/>
              <a:buFont typeface="Arial"/>
              <a:buChar char="●"/>
            </a:pPr>
            <a:endParaRPr sz="133" b="1" kern="0">
              <a:solidFill>
                <a:srgbClr val="F3DEC0"/>
              </a:solidFill>
              <a:latin typeface="Arial"/>
              <a:cs typeface="Arial"/>
              <a:sym typeface="Arial"/>
            </a:endParaRPr>
          </a:p>
          <a:p>
            <a:pPr marL="609585" defTabSz="1219170">
              <a:spcBef>
                <a:spcPts val="667"/>
              </a:spcBef>
              <a:buClr>
                <a:srgbClr val="000000"/>
              </a:buClr>
            </a:pPr>
            <a:endParaRPr sz="133" b="1" kern="0">
              <a:solidFill>
                <a:srgbClr val="F3DEC0"/>
              </a:solidFill>
              <a:latin typeface="Arial"/>
              <a:cs typeface="Arial"/>
              <a:sym typeface="Arial"/>
            </a:endParaRPr>
          </a:p>
          <a:p>
            <a:pPr marL="609585" indent="-474121" defTabSz="1219170">
              <a:spcBef>
                <a:spcPts val="667"/>
              </a:spcBef>
              <a:buClr>
                <a:srgbClr val="D8A037"/>
              </a:buClr>
              <a:buSzPts val="2000"/>
              <a:buFont typeface="Arial"/>
              <a:buChar char="●"/>
            </a:pPr>
            <a:r>
              <a:rPr lang="en" sz="3333" b="1" kern="0">
                <a:solidFill>
                  <a:srgbClr val="F3DEC0"/>
                </a:solidFill>
                <a:latin typeface="Arial"/>
                <a:cs typeface="Arial"/>
                <a:sym typeface="Arial"/>
              </a:rPr>
              <a:t>20 </a:t>
            </a:r>
            <a:r>
              <a:rPr lang="en" sz="1867" b="1" kern="0">
                <a:solidFill>
                  <a:srgbClr val="F3DEC0"/>
                </a:solidFill>
                <a:latin typeface="Arial"/>
                <a:cs typeface="Arial"/>
                <a:sym typeface="Arial"/>
              </a:rPr>
              <a:t>previously designated schools will be offered the opportunity to serve as a “mentor” school for 26-27 schools.</a:t>
            </a:r>
            <a:endParaRPr sz="1867" b="1" kern="0">
              <a:solidFill>
                <a:srgbClr val="F3DEC0"/>
              </a:solidFill>
              <a:latin typeface="Arial"/>
              <a:cs typeface="Arial"/>
              <a:sym typeface="Arial"/>
            </a:endParaRPr>
          </a:p>
        </p:txBody>
      </p:sp>
      <p:pic>
        <p:nvPicPr>
          <p:cNvPr id="256" name="Google Shape;256;p45" title="IMG_3709.HEIC"/>
          <p:cNvPicPr preferRelativeResize="0"/>
          <p:nvPr/>
        </p:nvPicPr>
        <p:blipFill rotWithShape="1">
          <a:blip r:embed="rId4">
            <a:alphaModFix/>
          </a:blip>
          <a:srcRect l="29362" r="29358"/>
          <a:stretch/>
        </p:blipFill>
        <p:spPr>
          <a:xfrm>
            <a:off x="198835" y="203201"/>
            <a:ext cx="3550877" cy="6451604"/>
          </a:xfrm>
          <a:prstGeom prst="rect">
            <a:avLst/>
          </a:prstGeom>
          <a:noFill/>
          <a:ln w="76200" cap="flat" cmpd="sng">
            <a:solidFill>
              <a:srgbClr val="D8A037"/>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0"/>
        <p:cNvGrpSpPr/>
        <p:nvPr/>
      </p:nvGrpSpPr>
      <p:grpSpPr>
        <a:xfrm>
          <a:off x="0" y="0"/>
          <a:ext cx="0" cy="0"/>
          <a:chOff x="0" y="0"/>
          <a:chExt cx="0" cy="0"/>
        </a:xfrm>
      </p:grpSpPr>
      <p:sp>
        <p:nvSpPr>
          <p:cNvPr id="261" name="Google Shape;261;p46"/>
          <p:cNvSpPr/>
          <p:nvPr/>
        </p:nvSpPr>
        <p:spPr>
          <a:xfrm>
            <a:off x="7292267" y="902741"/>
            <a:ext cx="4809600" cy="21560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b="1" kern="0">
                <a:solidFill>
                  <a:srgbClr val="000000"/>
                </a:solidFill>
                <a:latin typeface="Arial"/>
                <a:cs typeface="Arial"/>
                <a:sym typeface="Arial"/>
              </a:rPr>
              <a:t>Year 1:</a:t>
            </a:r>
            <a:endParaRPr sz="1867" b="1" kern="0">
              <a:solidFill>
                <a:srgbClr val="000000"/>
              </a:solidFill>
              <a:latin typeface="Arial"/>
              <a:cs typeface="Arial"/>
              <a:sym typeface="Arial"/>
            </a:endParaRPr>
          </a:p>
          <a:p>
            <a:pPr marL="287859" indent="-237061" defTabSz="1219170">
              <a:spcBef>
                <a:spcPts val="667"/>
              </a:spcBef>
              <a:buClr>
                <a:srgbClr val="D8A037"/>
              </a:buClr>
              <a:buSzPts val="1600"/>
              <a:buFont typeface="Arial"/>
              <a:buChar char="•"/>
            </a:pPr>
            <a:r>
              <a:rPr lang="en" sz="1600" b="1" kern="0">
                <a:solidFill>
                  <a:srgbClr val="000000"/>
                </a:solidFill>
                <a:latin typeface="Arial"/>
                <a:cs typeface="Arial"/>
                <a:sym typeface="Arial"/>
              </a:rPr>
              <a:t>21</a:t>
            </a:r>
            <a:r>
              <a:rPr lang="en" sz="1600" kern="0">
                <a:solidFill>
                  <a:srgbClr val="000000"/>
                </a:solidFill>
                <a:latin typeface="Arial"/>
                <a:cs typeface="Arial"/>
                <a:sym typeface="Arial"/>
              </a:rPr>
              <a:t> Schools started implementation / 14 designated </a:t>
            </a:r>
            <a:endParaRPr sz="1600" kern="0">
              <a:solidFill>
                <a:srgbClr val="000000"/>
              </a:solidFill>
              <a:latin typeface="Arial"/>
              <a:cs typeface="Arial"/>
              <a:sym typeface="Arial"/>
            </a:endParaRPr>
          </a:p>
          <a:p>
            <a:pPr marL="287859" indent="-237061" defTabSz="1219170">
              <a:spcBef>
                <a:spcPts val="667"/>
              </a:spcBef>
              <a:buClr>
                <a:srgbClr val="D8A037"/>
              </a:buClr>
              <a:buSzPts val="1600"/>
              <a:buFont typeface="Arial"/>
              <a:buChar char="•"/>
            </a:pPr>
            <a:r>
              <a:rPr lang="en" sz="1600" b="1" kern="0">
                <a:solidFill>
                  <a:srgbClr val="000000"/>
                </a:solidFill>
                <a:latin typeface="Arial"/>
                <a:cs typeface="Arial"/>
                <a:sym typeface="Arial"/>
              </a:rPr>
              <a:t>9</a:t>
            </a:r>
            <a:r>
              <a:rPr lang="en" sz="1600" kern="0">
                <a:solidFill>
                  <a:srgbClr val="000000"/>
                </a:solidFill>
                <a:latin typeface="Arial"/>
                <a:cs typeface="Arial"/>
                <a:sym typeface="Arial"/>
              </a:rPr>
              <a:t> Counties</a:t>
            </a:r>
            <a:endParaRPr sz="667" kern="0">
              <a:solidFill>
                <a:srgbClr val="000000"/>
              </a:solidFill>
              <a:latin typeface="Arial"/>
              <a:cs typeface="Arial"/>
              <a:sym typeface="Arial"/>
            </a:endParaRPr>
          </a:p>
          <a:p>
            <a:pPr marL="287859" indent="-237061" defTabSz="1219170">
              <a:buClr>
                <a:srgbClr val="D8A037"/>
              </a:buClr>
              <a:buSzPts val="1600"/>
              <a:buFont typeface="Arial"/>
              <a:buChar char="•"/>
            </a:pPr>
            <a:r>
              <a:rPr lang="en" sz="1600" kern="0">
                <a:solidFill>
                  <a:srgbClr val="000000"/>
                </a:solidFill>
                <a:latin typeface="Arial"/>
                <a:cs typeface="Arial"/>
                <a:sym typeface="Arial"/>
              </a:rPr>
              <a:t>Hours outside were not required</a:t>
            </a:r>
            <a:endParaRPr sz="667" kern="0">
              <a:solidFill>
                <a:srgbClr val="000000"/>
              </a:solidFill>
              <a:latin typeface="Arial"/>
              <a:cs typeface="Arial"/>
              <a:sym typeface="Arial"/>
            </a:endParaRPr>
          </a:p>
        </p:txBody>
      </p:sp>
      <p:sp>
        <p:nvSpPr>
          <p:cNvPr id="262" name="Google Shape;262;p46"/>
          <p:cNvSpPr/>
          <p:nvPr/>
        </p:nvSpPr>
        <p:spPr>
          <a:xfrm>
            <a:off x="7332529" y="2753636"/>
            <a:ext cx="4809600" cy="21560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b="1" kern="0">
                <a:solidFill>
                  <a:srgbClr val="000000"/>
                </a:solidFill>
                <a:latin typeface="Arial"/>
                <a:cs typeface="Arial"/>
                <a:sym typeface="Arial"/>
              </a:rPr>
              <a:t>Year 2:</a:t>
            </a:r>
            <a:endParaRPr sz="1867" b="1" kern="0">
              <a:solidFill>
                <a:srgbClr val="000000"/>
              </a:solidFill>
              <a:latin typeface="Arial"/>
              <a:cs typeface="Arial"/>
              <a:sym typeface="Arial"/>
            </a:endParaRPr>
          </a:p>
          <a:p>
            <a:pPr marL="287859" indent="-237061" defTabSz="1219170">
              <a:spcBef>
                <a:spcPts val="667"/>
              </a:spcBef>
              <a:buClr>
                <a:srgbClr val="D8A037"/>
              </a:buClr>
              <a:buSzPts val="1600"/>
              <a:buFont typeface="Arial"/>
              <a:buChar char="•"/>
            </a:pPr>
            <a:r>
              <a:rPr lang="en" sz="1600" b="1" kern="0">
                <a:solidFill>
                  <a:srgbClr val="000000"/>
                </a:solidFill>
                <a:latin typeface="Arial"/>
                <a:cs typeface="Arial"/>
                <a:sym typeface="Arial"/>
              </a:rPr>
              <a:t>65 </a:t>
            </a:r>
            <a:r>
              <a:rPr lang="en" sz="1600" kern="0">
                <a:solidFill>
                  <a:srgbClr val="000000"/>
                </a:solidFill>
                <a:latin typeface="Arial"/>
                <a:cs typeface="Arial"/>
                <a:sym typeface="Arial"/>
              </a:rPr>
              <a:t>Schools started implementation / 31 designated</a:t>
            </a:r>
            <a:endParaRPr sz="667" kern="0">
              <a:solidFill>
                <a:srgbClr val="000000"/>
              </a:solidFill>
              <a:latin typeface="Arial"/>
              <a:cs typeface="Arial"/>
              <a:sym typeface="Arial"/>
            </a:endParaRPr>
          </a:p>
          <a:p>
            <a:pPr marL="287859" indent="-237061" defTabSz="1219170">
              <a:buClr>
                <a:srgbClr val="D8A037"/>
              </a:buClr>
              <a:buSzPts val="1600"/>
              <a:buFont typeface="Arial"/>
              <a:buChar char="•"/>
            </a:pPr>
            <a:r>
              <a:rPr lang="en" sz="1600" b="1" kern="0">
                <a:solidFill>
                  <a:srgbClr val="000000"/>
                </a:solidFill>
                <a:latin typeface="Arial"/>
                <a:cs typeface="Arial"/>
                <a:sym typeface="Arial"/>
              </a:rPr>
              <a:t>25</a:t>
            </a:r>
            <a:r>
              <a:rPr lang="en" sz="1600" kern="0">
                <a:solidFill>
                  <a:srgbClr val="000000"/>
                </a:solidFill>
                <a:latin typeface="Arial"/>
                <a:cs typeface="Arial"/>
                <a:sym typeface="Arial"/>
              </a:rPr>
              <a:t> Counties</a:t>
            </a:r>
            <a:endParaRPr sz="1600" kern="0">
              <a:solidFill>
                <a:srgbClr val="000000"/>
              </a:solidFill>
              <a:latin typeface="Arial"/>
              <a:cs typeface="Arial"/>
              <a:sym typeface="Arial"/>
            </a:endParaRPr>
          </a:p>
          <a:p>
            <a:pPr marL="287859" indent="-270927" defTabSz="1219170">
              <a:buClr>
                <a:srgbClr val="D8A037"/>
              </a:buClr>
              <a:buSzPts val="2000"/>
              <a:buFont typeface="Arial"/>
              <a:buChar char="•"/>
            </a:pPr>
            <a:r>
              <a:rPr lang="en" sz="2133" b="1" i="1" kern="0">
                <a:solidFill>
                  <a:srgbClr val="000000"/>
                </a:solidFill>
                <a:latin typeface="Arial"/>
                <a:cs typeface="Arial"/>
                <a:sym typeface="Arial"/>
              </a:rPr>
              <a:t>18,350</a:t>
            </a:r>
            <a:r>
              <a:rPr lang="en" sz="1600" kern="0">
                <a:solidFill>
                  <a:srgbClr val="000000"/>
                </a:solidFill>
                <a:latin typeface="Arial"/>
                <a:cs typeface="Arial"/>
                <a:sym typeface="Arial"/>
              </a:rPr>
              <a:t> minimum required hours of outdoor learning</a:t>
            </a:r>
            <a:endParaRPr sz="667" kern="0">
              <a:solidFill>
                <a:srgbClr val="000000"/>
              </a:solidFill>
              <a:latin typeface="Arial"/>
              <a:cs typeface="Arial"/>
              <a:sym typeface="Arial"/>
            </a:endParaRPr>
          </a:p>
        </p:txBody>
      </p:sp>
      <p:sp>
        <p:nvSpPr>
          <p:cNvPr id="263" name="Google Shape;263;p46"/>
          <p:cNvSpPr/>
          <p:nvPr/>
        </p:nvSpPr>
        <p:spPr>
          <a:xfrm>
            <a:off x="7333231" y="4798935"/>
            <a:ext cx="4809600" cy="21560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b="1" kern="0">
                <a:solidFill>
                  <a:srgbClr val="000000"/>
                </a:solidFill>
                <a:latin typeface="Arial"/>
                <a:cs typeface="Arial"/>
                <a:sym typeface="Arial"/>
              </a:rPr>
              <a:t>Year 3:</a:t>
            </a:r>
            <a:endParaRPr sz="1867" b="1" kern="0">
              <a:solidFill>
                <a:srgbClr val="000000"/>
              </a:solidFill>
              <a:latin typeface="Arial"/>
              <a:cs typeface="Arial"/>
              <a:sym typeface="Arial"/>
            </a:endParaRPr>
          </a:p>
          <a:p>
            <a:pPr marL="287859" indent="-237061" defTabSz="1219170">
              <a:spcBef>
                <a:spcPts val="667"/>
              </a:spcBef>
              <a:buClr>
                <a:srgbClr val="D8A037"/>
              </a:buClr>
              <a:buSzPts val="1600"/>
              <a:buFont typeface="Arial"/>
              <a:buChar char="•"/>
            </a:pPr>
            <a:r>
              <a:rPr lang="en" sz="1600" b="1" kern="0">
                <a:solidFill>
                  <a:srgbClr val="000000"/>
                </a:solidFill>
                <a:latin typeface="Arial"/>
                <a:cs typeface="Arial"/>
                <a:sym typeface="Arial"/>
              </a:rPr>
              <a:t>94 </a:t>
            </a:r>
            <a:r>
              <a:rPr lang="en" sz="1600" kern="0">
                <a:solidFill>
                  <a:srgbClr val="000000"/>
                </a:solidFill>
                <a:latin typeface="Arial"/>
                <a:cs typeface="Arial"/>
                <a:sym typeface="Arial"/>
              </a:rPr>
              <a:t>Schools planning to start implementation as of May 29, 2026</a:t>
            </a:r>
            <a:endParaRPr sz="1600" kern="0">
              <a:solidFill>
                <a:srgbClr val="000000"/>
              </a:solidFill>
              <a:latin typeface="Arial"/>
              <a:cs typeface="Arial"/>
              <a:sym typeface="Arial"/>
            </a:endParaRPr>
          </a:p>
          <a:p>
            <a:pPr marL="287859" indent="-237061" defTabSz="1219170">
              <a:spcBef>
                <a:spcPts val="667"/>
              </a:spcBef>
              <a:buClr>
                <a:srgbClr val="D8A037"/>
              </a:buClr>
              <a:buSzPts val="1600"/>
              <a:buFont typeface="Arial"/>
              <a:buChar char="•"/>
            </a:pPr>
            <a:r>
              <a:rPr lang="en" sz="1600" b="1" kern="0">
                <a:solidFill>
                  <a:srgbClr val="000000"/>
                </a:solidFill>
                <a:latin typeface="Arial"/>
                <a:cs typeface="Arial"/>
                <a:sym typeface="Arial"/>
              </a:rPr>
              <a:t>43 </a:t>
            </a:r>
            <a:r>
              <a:rPr lang="en" sz="1600" kern="0">
                <a:solidFill>
                  <a:srgbClr val="000000"/>
                </a:solidFill>
                <a:latin typeface="Arial"/>
                <a:cs typeface="Arial"/>
                <a:sym typeface="Arial"/>
              </a:rPr>
              <a:t>Counties</a:t>
            </a:r>
            <a:endParaRPr sz="1600" kern="0">
              <a:solidFill>
                <a:srgbClr val="000000"/>
              </a:solidFill>
              <a:latin typeface="Arial"/>
              <a:cs typeface="Arial"/>
              <a:sym typeface="Arial"/>
            </a:endParaRPr>
          </a:p>
          <a:p>
            <a:pPr marL="287859" indent="-270927" defTabSz="1219170">
              <a:buClr>
                <a:srgbClr val="D8A037"/>
              </a:buClr>
              <a:buSzPts val="2000"/>
              <a:buFont typeface="Arial"/>
              <a:buChar char="•"/>
            </a:pPr>
            <a:r>
              <a:rPr lang="en" sz="2133" b="1" i="1" kern="0">
                <a:solidFill>
                  <a:srgbClr val="000000"/>
                </a:solidFill>
                <a:latin typeface="Arial"/>
                <a:cs typeface="Arial"/>
                <a:sym typeface="Arial"/>
              </a:rPr>
              <a:t>41,450</a:t>
            </a:r>
            <a:r>
              <a:rPr lang="en" sz="1600" kern="0">
                <a:solidFill>
                  <a:srgbClr val="000000"/>
                </a:solidFill>
                <a:latin typeface="Arial"/>
                <a:cs typeface="Arial"/>
                <a:sym typeface="Arial"/>
              </a:rPr>
              <a:t> minimum required hours of outdoor learning</a:t>
            </a:r>
            <a:endParaRPr sz="667" kern="0">
              <a:solidFill>
                <a:srgbClr val="000000"/>
              </a:solidFill>
              <a:latin typeface="Arial"/>
              <a:cs typeface="Arial"/>
              <a:sym typeface="Arial"/>
            </a:endParaRPr>
          </a:p>
        </p:txBody>
      </p:sp>
      <p:grpSp>
        <p:nvGrpSpPr>
          <p:cNvPr id="264" name="Google Shape;264;p46"/>
          <p:cNvGrpSpPr/>
          <p:nvPr/>
        </p:nvGrpSpPr>
        <p:grpSpPr>
          <a:xfrm>
            <a:off x="331787" y="556934"/>
            <a:ext cx="7164599" cy="6481865"/>
            <a:chOff x="248840" y="417700"/>
            <a:chExt cx="5373449" cy="4861399"/>
          </a:xfrm>
        </p:grpSpPr>
        <p:sp>
          <p:nvSpPr>
            <p:cNvPr id="265" name="Google Shape;265;p46"/>
            <p:cNvSpPr/>
            <p:nvPr/>
          </p:nvSpPr>
          <p:spPr>
            <a:xfrm>
              <a:off x="4083477" y="2433251"/>
              <a:ext cx="178200" cy="2769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kern="0">
                  <a:solidFill>
                    <a:srgbClr val="000000"/>
                  </a:solidFill>
                  <a:latin typeface="Calibri"/>
                  <a:ea typeface="Calibri"/>
                  <a:cs typeface="Calibri"/>
                  <a:sym typeface="Calibri"/>
                </a:rPr>
                <a:t> </a:t>
              </a:r>
              <a:endParaRPr sz="1467" kern="0">
                <a:solidFill>
                  <a:srgbClr val="000000"/>
                </a:solidFill>
                <a:latin typeface="Arial"/>
                <a:cs typeface="Arial"/>
                <a:sym typeface="Arial"/>
              </a:endParaRPr>
            </a:p>
          </p:txBody>
        </p:sp>
        <p:pic>
          <p:nvPicPr>
            <p:cNvPr id="266" name="Google Shape;266;p46" title="2025 Nature Center Map--Colors-No Labels.png"/>
            <p:cNvPicPr preferRelativeResize="0"/>
            <p:nvPr/>
          </p:nvPicPr>
          <p:blipFill>
            <a:blip r:embed="rId4">
              <a:alphaModFix/>
            </a:blip>
            <a:stretch>
              <a:fillRect/>
            </a:stretch>
          </p:blipFill>
          <p:spPr>
            <a:xfrm>
              <a:off x="248840" y="417700"/>
              <a:ext cx="5373449" cy="4861399"/>
            </a:xfrm>
            <a:prstGeom prst="rect">
              <a:avLst/>
            </a:prstGeom>
            <a:noFill/>
            <a:ln>
              <a:noFill/>
            </a:ln>
          </p:spPr>
        </p:pic>
        <p:sp>
          <p:nvSpPr>
            <p:cNvPr id="267" name="Google Shape;267;p46"/>
            <p:cNvSpPr/>
            <p:nvPr/>
          </p:nvSpPr>
          <p:spPr>
            <a:xfrm>
              <a:off x="686215" y="8500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68" name="Google Shape;268;p46"/>
            <p:cNvSpPr/>
            <p:nvPr/>
          </p:nvSpPr>
          <p:spPr>
            <a:xfrm>
              <a:off x="2620715" y="27948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69" name="Google Shape;269;p46"/>
            <p:cNvSpPr/>
            <p:nvPr/>
          </p:nvSpPr>
          <p:spPr>
            <a:xfrm>
              <a:off x="1738676" y="1369962"/>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0" name="Google Shape;270;p46"/>
            <p:cNvSpPr/>
            <p:nvPr/>
          </p:nvSpPr>
          <p:spPr>
            <a:xfrm>
              <a:off x="1850108" y="938572"/>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1" name="Google Shape;271;p46"/>
            <p:cNvSpPr/>
            <p:nvPr/>
          </p:nvSpPr>
          <p:spPr>
            <a:xfrm>
              <a:off x="2995965" y="11536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2" name="Google Shape;272;p46"/>
            <p:cNvSpPr/>
            <p:nvPr/>
          </p:nvSpPr>
          <p:spPr>
            <a:xfrm>
              <a:off x="2257340" y="21344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3" name="Google Shape;273;p46"/>
            <p:cNvSpPr/>
            <p:nvPr/>
          </p:nvSpPr>
          <p:spPr>
            <a:xfrm>
              <a:off x="4314740" y="14777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4" name="Google Shape;274;p46"/>
            <p:cNvSpPr/>
            <p:nvPr/>
          </p:nvSpPr>
          <p:spPr>
            <a:xfrm>
              <a:off x="749315" y="13126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5" name="Google Shape;275;p46"/>
            <p:cNvSpPr/>
            <p:nvPr/>
          </p:nvSpPr>
          <p:spPr>
            <a:xfrm>
              <a:off x="1243990" y="13126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6" name="Google Shape;276;p46"/>
            <p:cNvSpPr/>
            <p:nvPr/>
          </p:nvSpPr>
          <p:spPr>
            <a:xfrm>
              <a:off x="686215" y="221815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7" name="Google Shape;277;p46"/>
            <p:cNvSpPr/>
            <p:nvPr/>
          </p:nvSpPr>
          <p:spPr>
            <a:xfrm>
              <a:off x="3551915" y="33265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8" name="Google Shape;278;p46"/>
            <p:cNvSpPr/>
            <p:nvPr/>
          </p:nvSpPr>
          <p:spPr>
            <a:xfrm>
              <a:off x="3151265" y="46875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79" name="Google Shape;279;p46"/>
            <p:cNvSpPr/>
            <p:nvPr/>
          </p:nvSpPr>
          <p:spPr>
            <a:xfrm>
              <a:off x="2576465" y="9385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0" name="Google Shape;280;p46"/>
            <p:cNvSpPr/>
            <p:nvPr/>
          </p:nvSpPr>
          <p:spPr>
            <a:xfrm>
              <a:off x="1438365" y="8500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1" name="Google Shape;281;p46"/>
            <p:cNvSpPr/>
            <p:nvPr/>
          </p:nvSpPr>
          <p:spPr>
            <a:xfrm>
              <a:off x="1738665" y="36186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2" name="Google Shape;282;p46"/>
            <p:cNvSpPr/>
            <p:nvPr/>
          </p:nvSpPr>
          <p:spPr>
            <a:xfrm>
              <a:off x="2856215" y="18558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3" name="Google Shape;283;p46"/>
            <p:cNvSpPr/>
            <p:nvPr/>
          </p:nvSpPr>
          <p:spPr>
            <a:xfrm>
              <a:off x="2760465" y="37801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4" name="Google Shape;284;p46"/>
            <p:cNvSpPr/>
            <p:nvPr/>
          </p:nvSpPr>
          <p:spPr>
            <a:xfrm>
              <a:off x="1673865" y="46875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5" name="Google Shape;285;p46"/>
            <p:cNvSpPr/>
            <p:nvPr/>
          </p:nvSpPr>
          <p:spPr>
            <a:xfrm>
              <a:off x="686215" y="17653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6" name="Google Shape;286;p46"/>
            <p:cNvSpPr/>
            <p:nvPr/>
          </p:nvSpPr>
          <p:spPr>
            <a:xfrm>
              <a:off x="4172565" y="21344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7" name="Google Shape;287;p46"/>
            <p:cNvSpPr/>
            <p:nvPr/>
          </p:nvSpPr>
          <p:spPr>
            <a:xfrm>
              <a:off x="3171748" y="4184848"/>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8" name="Google Shape;288;p46"/>
            <p:cNvSpPr/>
            <p:nvPr/>
          </p:nvSpPr>
          <p:spPr>
            <a:xfrm>
              <a:off x="3091715" y="8500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89" name="Google Shape;289;p46"/>
            <p:cNvSpPr/>
            <p:nvPr/>
          </p:nvSpPr>
          <p:spPr>
            <a:xfrm>
              <a:off x="1769390" y="3028744"/>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0" name="Google Shape;290;p46"/>
            <p:cNvSpPr/>
            <p:nvPr/>
          </p:nvSpPr>
          <p:spPr>
            <a:xfrm>
              <a:off x="4314740" y="11536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1" name="Google Shape;291;p46"/>
            <p:cNvSpPr/>
            <p:nvPr/>
          </p:nvSpPr>
          <p:spPr>
            <a:xfrm>
              <a:off x="2085615" y="33265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2" name="Google Shape;292;p46"/>
            <p:cNvSpPr/>
            <p:nvPr/>
          </p:nvSpPr>
          <p:spPr>
            <a:xfrm>
              <a:off x="2915765" y="3336823"/>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3" name="Google Shape;293;p46"/>
            <p:cNvSpPr/>
            <p:nvPr/>
          </p:nvSpPr>
          <p:spPr>
            <a:xfrm>
              <a:off x="1479490" y="18116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4" name="Google Shape;294;p46"/>
            <p:cNvSpPr/>
            <p:nvPr/>
          </p:nvSpPr>
          <p:spPr>
            <a:xfrm>
              <a:off x="3016448" y="2805073"/>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5" name="Google Shape;295;p46"/>
            <p:cNvSpPr/>
            <p:nvPr/>
          </p:nvSpPr>
          <p:spPr>
            <a:xfrm>
              <a:off x="984815" y="44724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6" name="Google Shape;296;p46"/>
            <p:cNvSpPr/>
            <p:nvPr/>
          </p:nvSpPr>
          <p:spPr>
            <a:xfrm>
              <a:off x="2213290" y="9983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7" name="Google Shape;297;p46"/>
            <p:cNvSpPr/>
            <p:nvPr/>
          </p:nvSpPr>
          <p:spPr>
            <a:xfrm>
              <a:off x="4797331" y="14777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8" name="Google Shape;298;p46"/>
            <p:cNvSpPr/>
            <p:nvPr/>
          </p:nvSpPr>
          <p:spPr>
            <a:xfrm>
              <a:off x="1243990" y="302875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299" name="Google Shape;299;p46"/>
            <p:cNvSpPr/>
            <p:nvPr/>
          </p:nvSpPr>
          <p:spPr>
            <a:xfrm>
              <a:off x="2054889" y="2515540"/>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0" name="Google Shape;300;p46"/>
            <p:cNvSpPr/>
            <p:nvPr/>
          </p:nvSpPr>
          <p:spPr>
            <a:xfrm>
              <a:off x="1255465" y="351095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1" name="Google Shape;301;p46"/>
            <p:cNvSpPr/>
            <p:nvPr/>
          </p:nvSpPr>
          <p:spPr>
            <a:xfrm>
              <a:off x="718590" y="302875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2" name="Google Shape;302;p46"/>
            <p:cNvSpPr/>
            <p:nvPr/>
          </p:nvSpPr>
          <p:spPr>
            <a:xfrm>
              <a:off x="1878656" y="1952998"/>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3" name="Google Shape;303;p46"/>
            <p:cNvSpPr/>
            <p:nvPr/>
          </p:nvSpPr>
          <p:spPr>
            <a:xfrm>
              <a:off x="3858231" y="89758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4" name="Google Shape;304;p46"/>
            <p:cNvSpPr/>
            <p:nvPr/>
          </p:nvSpPr>
          <p:spPr>
            <a:xfrm>
              <a:off x="4172565" y="246415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5" name="Google Shape;305;p46"/>
            <p:cNvSpPr/>
            <p:nvPr/>
          </p:nvSpPr>
          <p:spPr>
            <a:xfrm>
              <a:off x="2233340" y="1380198"/>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6" name="Google Shape;306;p46"/>
            <p:cNvSpPr/>
            <p:nvPr/>
          </p:nvSpPr>
          <p:spPr>
            <a:xfrm>
              <a:off x="2680265" y="14777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7" name="Google Shape;307;p46"/>
            <p:cNvSpPr/>
            <p:nvPr/>
          </p:nvSpPr>
          <p:spPr>
            <a:xfrm>
              <a:off x="2257340" y="4687531"/>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8" name="Google Shape;308;p46"/>
            <p:cNvSpPr/>
            <p:nvPr/>
          </p:nvSpPr>
          <p:spPr>
            <a:xfrm>
              <a:off x="2367440" y="1757319"/>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09" name="Google Shape;309;p46"/>
            <p:cNvSpPr/>
            <p:nvPr/>
          </p:nvSpPr>
          <p:spPr>
            <a:xfrm>
              <a:off x="2610239" y="2294040"/>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7954030-FE79-85FF-3051-41EAB3994713}"/>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6" name="Slide Number Placeholder 5">
            <a:extLst>
              <a:ext uri="{FF2B5EF4-FFF2-40B4-BE49-F238E27FC236}">
                <a16:creationId xmlns:a16="http://schemas.microsoft.com/office/drawing/2014/main" id="{41B3F311-D88C-1C85-961E-21CA8EBFAE8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A7F35983-ED84-3DAF-0F6D-204FF19B61B8}"/>
              </a:ext>
            </a:extLst>
          </p:cNvPr>
          <p:cNvSpPr>
            <a:spLocks noGrp="1"/>
          </p:cNvSpPr>
          <p:nvPr>
            <p:ph type="title"/>
          </p:nvPr>
        </p:nvSpPr>
        <p:spPr>
          <a:xfrm>
            <a:off x="1786265" y="1391837"/>
            <a:ext cx="8333222" cy="1147969"/>
          </a:xfrm>
        </p:spPr>
        <p:txBody>
          <a:bodyPr>
            <a:normAutofit/>
          </a:bodyPr>
          <a:lstStyle/>
          <a:p>
            <a:pPr algn="ctr"/>
            <a:r>
              <a:rPr lang="en-US" sz="6000">
                <a:latin typeface="Times New Roman" panose="02020603050405020304" pitchFamily="18" charset="0"/>
                <a:cs typeface="Times New Roman" panose="02020603050405020304" pitchFamily="18" charset="0"/>
              </a:rPr>
              <a:t>AHECB Members</a:t>
            </a:r>
          </a:p>
        </p:txBody>
      </p:sp>
      <p:sp>
        <p:nvSpPr>
          <p:cNvPr id="2" name="Content Placeholder 2">
            <a:extLst>
              <a:ext uri="{FF2B5EF4-FFF2-40B4-BE49-F238E27FC236}">
                <a16:creationId xmlns:a16="http://schemas.microsoft.com/office/drawing/2014/main" id="{BFD86D3F-0980-7BA8-5DFB-26A8CB506E3D}"/>
              </a:ext>
            </a:extLst>
          </p:cNvPr>
          <p:cNvSpPr txBox="1">
            <a:spLocks/>
          </p:cNvSpPr>
          <p:nvPr/>
        </p:nvSpPr>
        <p:spPr>
          <a:xfrm>
            <a:off x="1707386" y="2974487"/>
            <a:ext cx="11587828" cy="2816887"/>
          </a:xfrm>
          <a:prstGeom prst="rect">
            <a:avLst/>
          </a:prstGeom>
        </p:spPr>
        <p:txBody>
          <a:bodyPr numCol="2">
            <a:noAutofit/>
          </a:bodyPr>
          <a:lst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Dr. Jim Carr, Chair</a:t>
            </a: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Lucas Pointer, Vice Chair</a:t>
            </a: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Dr. Katherine Dudley, Secretary</a:t>
            </a: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endParaRPr lang="en-US" sz="2800">
              <a:solidFill>
                <a:srgbClr val="FFFFFF"/>
              </a:solidFill>
              <a:latin typeface="Times New Roman" panose="02020603050405020304" pitchFamily="18" charset="0"/>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endPar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Graycen Bigger</a:t>
            </a: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Carolyn Rhinehart</a:t>
            </a:r>
          </a:p>
          <a:p>
            <a:pPr marL="514350" marR="0" lvl="0" indent="-514350" algn="l" defTabSz="914400" rtl="0" eaLnBrk="1" fontAlgn="auto" latinLnBrk="0" hangingPunct="1">
              <a:lnSpc>
                <a:spcPct val="90000"/>
              </a:lnSpc>
              <a:spcBef>
                <a:spcPts val="1000"/>
              </a:spcBef>
              <a:spcAft>
                <a:spcPts val="0"/>
              </a:spcAft>
              <a:buClr>
                <a:srgbClr val="FFFFFF"/>
              </a:buClr>
              <a:buSzTx/>
              <a:buFont typeface="+mj-lt"/>
              <a:buAutoNum type="arabicPeriod"/>
              <a:tabLst/>
              <a:defRPr/>
            </a:pPr>
            <a:r>
              <a:rPr kumimoji="0" lang="en-US" sz="28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Chris Woodard</a:t>
            </a:r>
          </a:p>
        </p:txBody>
      </p:sp>
    </p:spTree>
    <p:extLst>
      <p:ext uri="{BB962C8B-B14F-4D97-AF65-F5344CB8AC3E}">
        <p14:creationId xmlns:p14="http://schemas.microsoft.com/office/powerpoint/2010/main" val="982116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3"/>
        <p:cNvGrpSpPr/>
        <p:nvPr/>
      </p:nvGrpSpPr>
      <p:grpSpPr>
        <a:xfrm>
          <a:off x="0" y="0"/>
          <a:ext cx="0" cy="0"/>
          <a:chOff x="0" y="0"/>
          <a:chExt cx="0" cy="0"/>
        </a:xfrm>
      </p:grpSpPr>
      <p:sp>
        <p:nvSpPr>
          <p:cNvPr id="314" name="Google Shape;314;p47"/>
          <p:cNvSpPr txBox="1"/>
          <p:nvPr/>
        </p:nvSpPr>
        <p:spPr>
          <a:xfrm>
            <a:off x="842395" y="5663842"/>
            <a:ext cx="10507200" cy="830956"/>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800" b="1" kern="0">
                <a:solidFill>
                  <a:srgbClr val="F6EDCE"/>
                </a:solidFill>
                <a:latin typeface="Arial"/>
                <a:cs typeface="Arial"/>
                <a:sym typeface="Arial"/>
              </a:rPr>
              <a:t>Leadership Councils</a:t>
            </a:r>
            <a:endParaRPr sz="5067" b="1" kern="0">
              <a:solidFill>
                <a:srgbClr val="000000"/>
              </a:solidFill>
              <a:latin typeface="Arial"/>
              <a:cs typeface="Arial"/>
              <a:sym typeface="Arial"/>
            </a:endParaRPr>
          </a:p>
        </p:txBody>
      </p:sp>
      <p:pic>
        <p:nvPicPr>
          <p:cNvPr id="315" name="Google Shape;315;p47"/>
          <p:cNvPicPr preferRelativeResize="0"/>
          <p:nvPr/>
        </p:nvPicPr>
        <p:blipFill>
          <a:blip r:embed="rId4">
            <a:alphaModFix/>
          </a:blip>
          <a:stretch>
            <a:fillRect/>
          </a:stretch>
        </p:blipFill>
        <p:spPr>
          <a:xfrm>
            <a:off x="4105900" y="1308333"/>
            <a:ext cx="3980201" cy="389926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9"/>
        <p:cNvGrpSpPr/>
        <p:nvPr/>
      </p:nvGrpSpPr>
      <p:grpSpPr>
        <a:xfrm>
          <a:off x="0" y="0"/>
          <a:ext cx="0" cy="0"/>
          <a:chOff x="0" y="0"/>
          <a:chExt cx="0" cy="0"/>
        </a:xfrm>
      </p:grpSpPr>
      <p:sp>
        <p:nvSpPr>
          <p:cNvPr id="320" name="Google Shape;320;p48"/>
          <p:cNvSpPr txBox="1"/>
          <p:nvPr/>
        </p:nvSpPr>
        <p:spPr>
          <a:xfrm>
            <a:off x="4951413" y="59375"/>
            <a:ext cx="7003200" cy="6222726"/>
          </a:xfrm>
          <a:prstGeom prst="rect">
            <a:avLst/>
          </a:prstGeom>
          <a:noFill/>
          <a:ln>
            <a:noFill/>
          </a:ln>
        </p:spPr>
        <p:txBody>
          <a:bodyPr spcFirstLastPara="1" wrap="square" lIns="0" tIns="115567" rIns="0" bIns="0" anchor="t" anchorCtr="0">
            <a:spAutoFit/>
          </a:bodyPr>
          <a:lstStyle/>
          <a:p>
            <a:pPr marL="16933" defTabSz="1219170">
              <a:lnSpc>
                <a:spcPct val="150000"/>
              </a:lnSpc>
              <a:buClr>
                <a:srgbClr val="000000"/>
              </a:buClr>
            </a:pPr>
            <a:r>
              <a:rPr lang="en" sz="3600" b="1" kern="0">
                <a:solidFill>
                  <a:srgbClr val="AFA369"/>
                </a:solidFill>
                <a:latin typeface="Merriweather"/>
                <a:ea typeface="Merriweather"/>
                <a:cs typeface="Merriweather"/>
                <a:sym typeface="Merriweather"/>
              </a:rPr>
              <a:t>Teacher Leader Council</a:t>
            </a:r>
            <a:endParaRPr sz="3600" b="1" kern="0">
              <a:solidFill>
                <a:srgbClr val="AFA369"/>
              </a:solidFill>
              <a:latin typeface="Merriweather"/>
              <a:ea typeface="Merriweather"/>
              <a:cs typeface="Merriweather"/>
              <a:sym typeface="Merriweather"/>
            </a:endParaRPr>
          </a:p>
          <a:p>
            <a:pPr defTabSz="1219170">
              <a:lnSpc>
                <a:spcPct val="125899"/>
              </a:lnSpc>
              <a:buClr>
                <a:srgbClr val="000000"/>
              </a:buClr>
            </a:pPr>
            <a:r>
              <a:rPr lang="en" sz="2400" b="1" kern="0">
                <a:solidFill>
                  <a:srgbClr val="AFA369"/>
                </a:solidFill>
                <a:latin typeface="Arial"/>
                <a:cs typeface="Arial"/>
                <a:sym typeface="Arial"/>
              </a:rPr>
              <a:t>14 Educators in Arkansas - year 1 and 2</a:t>
            </a:r>
            <a:endParaRPr sz="2400" b="1" kern="0">
              <a:solidFill>
                <a:srgbClr val="000000"/>
              </a:solidFill>
              <a:latin typeface="Arial"/>
              <a:cs typeface="Arial"/>
              <a:sym typeface="Arial"/>
            </a:endParaRPr>
          </a:p>
          <a:p>
            <a:pPr defTabSz="1219170">
              <a:lnSpc>
                <a:spcPct val="125899"/>
              </a:lnSpc>
              <a:buClr>
                <a:srgbClr val="000000"/>
              </a:buClr>
            </a:pPr>
            <a:endParaRPr sz="2400" b="1" kern="0">
              <a:solidFill>
                <a:srgbClr val="000000"/>
              </a:solidFill>
              <a:latin typeface="Arial"/>
              <a:cs typeface="Arial"/>
              <a:sym typeface="Arial"/>
            </a:endParaRPr>
          </a:p>
          <a:p>
            <a:pPr marL="457189" indent="-364058" defTabSz="1219170">
              <a:lnSpc>
                <a:spcPct val="125899"/>
              </a:lnSpc>
              <a:buClr>
                <a:srgbClr val="000000"/>
              </a:buClr>
              <a:buSzPts val="1700"/>
              <a:buFont typeface="Arial"/>
              <a:buChar char="●"/>
            </a:pPr>
            <a:r>
              <a:rPr lang="en" sz="2267" b="1" kern="0">
                <a:solidFill>
                  <a:srgbClr val="000000"/>
                </a:solidFill>
                <a:latin typeface="Arial"/>
                <a:cs typeface="Arial"/>
                <a:sym typeface="Arial"/>
              </a:rPr>
              <a:t>Large scale projects</a:t>
            </a:r>
            <a:endParaRPr sz="2267" b="1" kern="0">
              <a:solidFill>
                <a:srgbClr val="000000"/>
              </a:solidFill>
              <a:latin typeface="Arial"/>
              <a:cs typeface="Arial"/>
              <a:sym typeface="Arial"/>
            </a:endParaRPr>
          </a:p>
          <a:p>
            <a:pPr marL="914377" lvl="1"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Elementary Introduction to Hunters Education</a:t>
            </a:r>
            <a:endParaRPr sz="2267" kern="0">
              <a:solidFill>
                <a:srgbClr val="000000"/>
              </a:solidFill>
              <a:latin typeface="Arial"/>
              <a:cs typeface="Arial"/>
              <a:sym typeface="Arial"/>
            </a:endParaRPr>
          </a:p>
          <a:p>
            <a:pPr marL="914377" lvl="1"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Outdoor Leadership Curriculum</a:t>
            </a:r>
            <a:endParaRPr sz="2267" kern="0">
              <a:solidFill>
                <a:srgbClr val="000000"/>
              </a:solidFill>
              <a:latin typeface="Arial"/>
              <a:cs typeface="Arial"/>
              <a:sym typeface="Arial"/>
            </a:endParaRPr>
          </a:p>
          <a:p>
            <a:pPr marL="914377" lvl="1"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Alignment of lessons and programs to AR State Standards for Education </a:t>
            </a:r>
            <a:endParaRPr sz="2267" kern="0">
              <a:solidFill>
                <a:srgbClr val="000000"/>
              </a:solidFill>
              <a:latin typeface="Arial"/>
              <a:cs typeface="Arial"/>
              <a:sym typeface="Arial"/>
            </a:endParaRPr>
          </a:p>
          <a:p>
            <a:pPr marL="914377" defTabSz="1219170">
              <a:lnSpc>
                <a:spcPct val="125899"/>
              </a:lnSpc>
              <a:buClr>
                <a:srgbClr val="000000"/>
              </a:buClr>
            </a:pPr>
            <a:endParaRPr sz="2267" kern="0">
              <a:solidFill>
                <a:srgbClr val="000000"/>
              </a:solidFill>
              <a:latin typeface="Arial"/>
              <a:cs typeface="Arial"/>
              <a:sym typeface="Arial"/>
            </a:endParaRPr>
          </a:p>
          <a:p>
            <a:pPr marL="457189"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Educators will participate in a experiences that they take back to their classrooms</a:t>
            </a:r>
            <a:endParaRPr sz="2267" kern="0">
              <a:solidFill>
                <a:srgbClr val="000000"/>
              </a:solidFill>
              <a:latin typeface="Arial"/>
              <a:cs typeface="Arial"/>
              <a:sym typeface="Arial"/>
            </a:endParaRPr>
          </a:p>
          <a:p>
            <a:pPr marL="457189" defTabSz="1219170">
              <a:lnSpc>
                <a:spcPct val="125899"/>
              </a:lnSpc>
              <a:buClr>
                <a:srgbClr val="000000"/>
              </a:buClr>
            </a:pPr>
            <a:endParaRPr sz="2267" kern="0">
              <a:solidFill>
                <a:srgbClr val="000000"/>
              </a:solidFill>
              <a:latin typeface="Arial"/>
              <a:cs typeface="Arial"/>
              <a:sym typeface="Arial"/>
            </a:endParaRPr>
          </a:p>
          <a:p>
            <a:pPr marL="457189" indent="-347125" defTabSz="1219170">
              <a:lnSpc>
                <a:spcPct val="125899"/>
              </a:lnSpc>
              <a:buClr>
                <a:srgbClr val="000000"/>
              </a:buClr>
              <a:buSzPts val="1500"/>
              <a:buFont typeface="Arial"/>
              <a:buChar char="●"/>
            </a:pPr>
            <a:r>
              <a:rPr lang="en" sz="2000" b="1" kern="0">
                <a:solidFill>
                  <a:srgbClr val="000000"/>
                </a:solidFill>
                <a:latin typeface="Arial"/>
                <a:cs typeface="Arial"/>
                <a:sym typeface="Arial"/>
              </a:rPr>
              <a:t>Starting cohort 3 - 26-27 school year (16 educators)</a:t>
            </a:r>
            <a:endParaRPr sz="2000" kern="0">
              <a:solidFill>
                <a:srgbClr val="000000"/>
              </a:solidFill>
              <a:latin typeface="Arial"/>
              <a:cs typeface="Arial"/>
              <a:sym typeface="Arial"/>
            </a:endParaRPr>
          </a:p>
        </p:txBody>
      </p:sp>
      <p:pic>
        <p:nvPicPr>
          <p:cNvPr id="321" name="Google Shape;321;p48"/>
          <p:cNvPicPr preferRelativeResize="0"/>
          <p:nvPr/>
        </p:nvPicPr>
        <p:blipFill rotWithShape="1">
          <a:blip r:embed="rId4">
            <a:alphaModFix/>
          </a:blip>
          <a:srcRect l="33800" r="17914"/>
          <a:stretch/>
        </p:blipFill>
        <p:spPr>
          <a:xfrm>
            <a:off x="-8352" y="1"/>
            <a:ext cx="4735959" cy="6727249"/>
          </a:xfrm>
          <a:prstGeom prst="rect">
            <a:avLst/>
          </a:prstGeom>
          <a:noFill/>
          <a:ln>
            <a:noFill/>
          </a:ln>
        </p:spPr>
      </p:pic>
      <p:sp>
        <p:nvSpPr>
          <p:cNvPr id="322" name="Google Shape;322;p48"/>
          <p:cNvSpPr/>
          <p:nvPr/>
        </p:nvSpPr>
        <p:spPr>
          <a:xfrm>
            <a:off x="-8352" y="6698700"/>
            <a:ext cx="12192000" cy="159200"/>
          </a:xfrm>
          <a:prstGeom prst="rect">
            <a:avLst/>
          </a:prstGeom>
          <a:solidFill>
            <a:srgbClr val="57574A"/>
          </a:solidFill>
          <a:ln w="7150"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algn="ctr" defTabSz="1219170">
              <a:buClr>
                <a:srgbClr val="000000"/>
              </a:buClr>
            </a:pPr>
            <a:endParaRPr sz="1467" kern="0">
              <a:solidFill>
                <a:srgbClr val="000000"/>
              </a:solidFill>
              <a:latin typeface="Arial"/>
              <a:cs typeface="Arial"/>
              <a:sym typeface="Arial"/>
            </a:endParaRPr>
          </a:p>
        </p:txBody>
      </p:sp>
      <p:sp>
        <p:nvSpPr>
          <p:cNvPr id="323" name="Google Shape;323;p48"/>
          <p:cNvSpPr txBox="1"/>
          <p:nvPr/>
        </p:nvSpPr>
        <p:spPr>
          <a:xfrm>
            <a:off x="8208004" y="6329401"/>
            <a:ext cx="3975600" cy="369318"/>
          </a:xfrm>
          <a:prstGeom prst="rect">
            <a:avLst/>
          </a:prstGeom>
          <a:noFill/>
          <a:ln>
            <a:noFill/>
          </a:ln>
        </p:spPr>
        <p:txBody>
          <a:bodyPr spcFirstLastPara="1" wrap="square" lIns="91433" tIns="91433" rIns="91433" bIns="91433" anchor="t" anchorCtr="0">
            <a:spAutoFit/>
          </a:bodyPr>
          <a:lstStyle/>
          <a:p>
            <a:pPr defTabSz="1219170">
              <a:buClr>
                <a:srgbClr val="000000"/>
              </a:buClr>
            </a:pPr>
            <a:r>
              <a:rPr lang="en" sz="1200" kern="0">
                <a:solidFill>
                  <a:srgbClr val="57574A"/>
                </a:solidFill>
                <a:latin typeface="Arial"/>
                <a:cs typeface="Arial"/>
                <a:sym typeface="Arial"/>
              </a:rPr>
              <a:t>https://www.agfc.com/education/teacher-leader-council/</a:t>
            </a:r>
            <a:endParaRPr sz="1200" kern="0">
              <a:solidFill>
                <a:srgbClr val="57574A"/>
              </a:solidFill>
              <a:latin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7"/>
        <p:cNvGrpSpPr/>
        <p:nvPr/>
      </p:nvGrpSpPr>
      <p:grpSpPr>
        <a:xfrm>
          <a:off x="0" y="0"/>
          <a:ext cx="0" cy="0"/>
          <a:chOff x="0" y="0"/>
          <a:chExt cx="0" cy="0"/>
        </a:xfrm>
      </p:grpSpPr>
      <p:sp>
        <p:nvSpPr>
          <p:cNvPr id="328" name="Google Shape;328;p49"/>
          <p:cNvSpPr txBox="1"/>
          <p:nvPr/>
        </p:nvSpPr>
        <p:spPr>
          <a:xfrm>
            <a:off x="5213537" y="973537"/>
            <a:ext cx="6489200" cy="5083467"/>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2800" b="1" kern="0">
                <a:solidFill>
                  <a:srgbClr val="4D3526"/>
                </a:solidFill>
                <a:latin typeface="Arial"/>
                <a:ea typeface="Arial"/>
                <a:cs typeface="Arial"/>
                <a:sym typeface="Arial"/>
              </a:rPr>
              <a:t>GENERATION CONSERVATION</a:t>
            </a:r>
            <a:endParaRPr sz="1467" kern="0">
              <a:solidFill>
                <a:srgbClr val="000000"/>
              </a:solidFill>
              <a:latin typeface="Arial"/>
              <a:cs typeface="Arial"/>
              <a:sym typeface="Arial"/>
            </a:endParaRPr>
          </a:p>
          <a:p>
            <a:pPr defTabSz="1219170">
              <a:spcBef>
                <a:spcPts val="1867"/>
              </a:spcBef>
              <a:buClr>
                <a:srgbClr val="000000"/>
              </a:buClr>
            </a:pPr>
            <a:r>
              <a:rPr lang="en" sz="1867" b="1" kern="0">
                <a:solidFill>
                  <a:srgbClr val="F3DEC0"/>
                </a:solidFill>
                <a:latin typeface="Arial"/>
                <a:ea typeface="Arial"/>
                <a:cs typeface="Arial"/>
                <a:sym typeface="Arial"/>
              </a:rPr>
              <a:t>STUDENT AMBASSADORS</a:t>
            </a:r>
            <a:endParaRPr sz="1467" kern="0">
              <a:solidFill>
                <a:srgbClr val="000000"/>
              </a:solidFill>
              <a:latin typeface="Arial"/>
              <a:cs typeface="Arial"/>
              <a:sym typeface="Arial"/>
            </a:endParaRPr>
          </a:p>
          <a:p>
            <a:pPr marL="287859" indent="-287859" defTabSz="1219170">
              <a:spcBef>
                <a:spcPts val="667"/>
              </a:spcBef>
              <a:buClr>
                <a:srgbClr val="D8A037"/>
              </a:buClr>
              <a:buSzPts val="1400"/>
              <a:buFont typeface="Arial"/>
              <a:buChar char="•"/>
            </a:pPr>
            <a:r>
              <a:rPr lang="en" sz="1600" b="1" kern="0">
                <a:solidFill>
                  <a:srgbClr val="212121"/>
                </a:solidFill>
                <a:latin typeface="Arial"/>
                <a:cs typeface="Arial"/>
                <a:sym typeface="Arial"/>
              </a:rPr>
              <a:t>Year 1</a:t>
            </a:r>
            <a:r>
              <a:rPr lang="en" sz="1600" b="1" kern="0">
                <a:solidFill>
                  <a:srgbClr val="F3DEC0"/>
                </a:solidFill>
                <a:latin typeface="Arial"/>
                <a:cs typeface="Arial"/>
                <a:sym typeface="Arial"/>
              </a:rPr>
              <a:t> - </a:t>
            </a:r>
            <a:r>
              <a:rPr lang="en" sz="1600" b="1" kern="0">
                <a:solidFill>
                  <a:srgbClr val="F3DEC0"/>
                </a:solidFill>
                <a:latin typeface="Arial"/>
                <a:ea typeface="Arial"/>
                <a:cs typeface="Arial"/>
                <a:sym typeface="Arial"/>
              </a:rPr>
              <a:t>10 students in grades 7-12 </a:t>
            </a:r>
            <a:r>
              <a:rPr lang="en" sz="1600" kern="0">
                <a:solidFill>
                  <a:srgbClr val="F3DEC0"/>
                </a:solidFill>
                <a:latin typeface="Arial"/>
                <a:ea typeface="Arial"/>
                <a:cs typeface="Arial"/>
                <a:sym typeface="Arial"/>
              </a:rPr>
              <a:t>from homeschool, charter, public, and private schools</a:t>
            </a:r>
            <a:endParaRPr sz="1467" kern="0">
              <a:solidFill>
                <a:srgbClr val="000000"/>
              </a:solidFill>
              <a:latin typeface="Arial"/>
              <a:cs typeface="Arial"/>
              <a:sym typeface="Arial"/>
            </a:endParaRPr>
          </a:p>
          <a:p>
            <a:pPr marL="287859" indent="-287859" defTabSz="1219170">
              <a:buClr>
                <a:srgbClr val="D8A037"/>
              </a:buClr>
              <a:buSzPts val="1400"/>
              <a:buFont typeface="Arial"/>
              <a:buChar char="•"/>
            </a:pPr>
            <a:r>
              <a:rPr lang="en" sz="1600" b="1" kern="0">
                <a:solidFill>
                  <a:srgbClr val="F3DEC0"/>
                </a:solidFill>
                <a:latin typeface="Arial"/>
                <a:ea typeface="Arial"/>
                <a:cs typeface="Arial"/>
                <a:sym typeface="Arial"/>
              </a:rPr>
              <a:t>Kick off event </a:t>
            </a:r>
            <a:r>
              <a:rPr lang="en" sz="1600" kern="0">
                <a:solidFill>
                  <a:srgbClr val="F3DEC0"/>
                </a:solidFill>
                <a:latin typeface="Arial"/>
                <a:ea typeface="Arial"/>
                <a:cs typeface="Arial"/>
                <a:sym typeface="Arial"/>
              </a:rPr>
              <a:t>at Ozark Highlands Nature Center focused on conservation and outdoor recreation leadership opportunities and experiences </a:t>
            </a:r>
            <a:endParaRPr sz="1467" kern="0">
              <a:solidFill>
                <a:srgbClr val="000000"/>
              </a:solidFill>
              <a:latin typeface="Arial"/>
              <a:cs typeface="Arial"/>
              <a:sym typeface="Arial"/>
            </a:endParaRPr>
          </a:p>
          <a:p>
            <a:pPr marL="287859" indent="-287859" defTabSz="1219170">
              <a:buClr>
                <a:srgbClr val="D8A037"/>
              </a:buClr>
              <a:buSzPts val="1400"/>
              <a:buFont typeface="Arial"/>
              <a:buChar char="•"/>
            </a:pPr>
            <a:r>
              <a:rPr lang="en" sz="1600" kern="0">
                <a:solidFill>
                  <a:srgbClr val="F3DEC0"/>
                </a:solidFill>
                <a:latin typeface="Arial"/>
                <a:ea typeface="Arial"/>
                <a:cs typeface="Arial"/>
                <a:sym typeface="Arial"/>
              </a:rPr>
              <a:t>Modeled after the Teacher Leader Council </a:t>
            </a:r>
            <a:endParaRPr sz="1467" kern="0">
              <a:solidFill>
                <a:srgbClr val="000000"/>
              </a:solidFill>
              <a:latin typeface="Arial"/>
              <a:cs typeface="Arial"/>
              <a:sym typeface="Arial"/>
            </a:endParaRPr>
          </a:p>
          <a:p>
            <a:pPr marL="287859" indent="-287859" defTabSz="1219170">
              <a:buClr>
                <a:srgbClr val="D8A037"/>
              </a:buClr>
              <a:buSzPts val="1400"/>
              <a:buFont typeface="Arial"/>
              <a:buChar char="•"/>
            </a:pPr>
            <a:r>
              <a:rPr lang="en" sz="1600" kern="0">
                <a:solidFill>
                  <a:srgbClr val="F3DEC0"/>
                </a:solidFill>
                <a:latin typeface="Arial"/>
                <a:ea typeface="Arial"/>
                <a:cs typeface="Arial"/>
                <a:sym typeface="Arial"/>
              </a:rPr>
              <a:t>Experiences planned for the remainder of the school year including virtual and in-person</a:t>
            </a:r>
            <a:endParaRPr sz="1467" kern="0">
              <a:solidFill>
                <a:srgbClr val="000000"/>
              </a:solidFill>
              <a:latin typeface="Arial"/>
              <a:cs typeface="Arial"/>
              <a:sym typeface="Arial"/>
            </a:endParaRPr>
          </a:p>
          <a:p>
            <a:pPr marL="287859" indent="-287859" defTabSz="1219170">
              <a:buClr>
                <a:srgbClr val="D8A037"/>
              </a:buClr>
              <a:buSzPts val="1400"/>
              <a:buFont typeface="Arial"/>
              <a:buChar char="•"/>
            </a:pPr>
            <a:r>
              <a:rPr lang="en" sz="1600" b="1" kern="0">
                <a:solidFill>
                  <a:srgbClr val="F3DEC0"/>
                </a:solidFill>
                <a:latin typeface="Arial"/>
                <a:ea typeface="Arial"/>
                <a:cs typeface="Arial"/>
                <a:sym typeface="Arial"/>
              </a:rPr>
              <a:t>Leaders at Summit </a:t>
            </a:r>
            <a:r>
              <a:rPr lang="en" sz="1600" kern="0">
                <a:solidFill>
                  <a:srgbClr val="F3DEC0"/>
                </a:solidFill>
                <a:latin typeface="Arial"/>
                <a:ea typeface="Arial"/>
                <a:cs typeface="Arial"/>
                <a:sym typeface="Arial"/>
              </a:rPr>
              <a:t>with various roles including; </a:t>
            </a:r>
            <a:endParaRPr sz="1467" kern="0">
              <a:solidFill>
                <a:srgbClr val="000000"/>
              </a:solidFill>
              <a:latin typeface="Arial"/>
              <a:cs typeface="Arial"/>
              <a:sym typeface="Arial"/>
            </a:endParaRPr>
          </a:p>
          <a:p>
            <a:pPr marL="745048" lvl="1" indent="-287859" defTabSz="1219170">
              <a:buClr>
                <a:srgbClr val="D8A037"/>
              </a:buClr>
              <a:buSzPts val="1400"/>
              <a:buFont typeface="Arial"/>
              <a:buChar char="•"/>
            </a:pPr>
            <a:r>
              <a:rPr lang="en" sz="1600" kern="0">
                <a:solidFill>
                  <a:srgbClr val="F3DEC0"/>
                </a:solidFill>
                <a:latin typeface="Arial"/>
                <a:ea typeface="Arial"/>
                <a:cs typeface="Arial"/>
                <a:sym typeface="Arial"/>
              </a:rPr>
              <a:t>Set up</a:t>
            </a:r>
            <a:endParaRPr sz="1467" kern="0">
              <a:solidFill>
                <a:srgbClr val="000000"/>
              </a:solidFill>
              <a:latin typeface="Arial"/>
              <a:cs typeface="Arial"/>
              <a:sym typeface="Arial"/>
            </a:endParaRPr>
          </a:p>
          <a:p>
            <a:pPr marL="745048" lvl="1" indent="-287859" defTabSz="1219170">
              <a:buClr>
                <a:srgbClr val="D8A037"/>
              </a:buClr>
              <a:buSzPts val="1400"/>
              <a:buFont typeface="Arial"/>
              <a:buChar char="•"/>
            </a:pPr>
            <a:r>
              <a:rPr lang="en" sz="1600" kern="0">
                <a:solidFill>
                  <a:srgbClr val="F3DEC0"/>
                </a:solidFill>
                <a:latin typeface="Arial"/>
                <a:ea typeface="Arial"/>
                <a:cs typeface="Arial"/>
                <a:sym typeface="Arial"/>
              </a:rPr>
              <a:t>Registration support</a:t>
            </a:r>
            <a:endParaRPr sz="1467" kern="0">
              <a:solidFill>
                <a:srgbClr val="000000"/>
              </a:solidFill>
              <a:latin typeface="Arial"/>
              <a:cs typeface="Arial"/>
              <a:sym typeface="Arial"/>
            </a:endParaRPr>
          </a:p>
          <a:p>
            <a:pPr marL="745048" lvl="1" indent="-287859" defTabSz="1219170">
              <a:buClr>
                <a:srgbClr val="D8A037"/>
              </a:buClr>
              <a:buSzPts val="1400"/>
              <a:buFont typeface="Arial"/>
              <a:buChar char="•"/>
            </a:pPr>
            <a:r>
              <a:rPr lang="en" sz="1600" kern="0">
                <a:solidFill>
                  <a:srgbClr val="F3DEC0"/>
                </a:solidFill>
                <a:latin typeface="Arial"/>
                <a:ea typeface="Arial"/>
                <a:cs typeface="Arial"/>
                <a:sym typeface="Arial"/>
              </a:rPr>
              <a:t>Stage introductions</a:t>
            </a:r>
            <a:endParaRPr sz="1467" kern="0">
              <a:solidFill>
                <a:srgbClr val="000000"/>
              </a:solidFill>
              <a:latin typeface="Arial"/>
              <a:cs typeface="Arial"/>
              <a:sym typeface="Arial"/>
            </a:endParaRPr>
          </a:p>
          <a:p>
            <a:pPr marL="745048" lvl="1" indent="-287859" defTabSz="1219170">
              <a:buClr>
                <a:srgbClr val="D8A037"/>
              </a:buClr>
              <a:buSzPts val="1400"/>
              <a:buFont typeface="Arial"/>
              <a:buChar char="•"/>
            </a:pPr>
            <a:r>
              <a:rPr lang="en" sz="1600" kern="0">
                <a:solidFill>
                  <a:srgbClr val="F3DEC0"/>
                </a:solidFill>
                <a:latin typeface="Arial"/>
                <a:ea typeface="Arial"/>
                <a:cs typeface="Arial"/>
                <a:sym typeface="Arial"/>
              </a:rPr>
              <a:t>Wayfinding</a:t>
            </a:r>
            <a:endParaRPr sz="1467" kern="0">
              <a:solidFill>
                <a:srgbClr val="000000"/>
              </a:solidFill>
              <a:latin typeface="Arial"/>
              <a:cs typeface="Arial"/>
              <a:sym typeface="Arial"/>
            </a:endParaRPr>
          </a:p>
          <a:p>
            <a:pPr marL="745048" lvl="1" indent="-287859" defTabSz="1219170">
              <a:buClr>
                <a:srgbClr val="D8A037"/>
              </a:buClr>
              <a:buSzPts val="1400"/>
              <a:buFont typeface="Arial"/>
              <a:buChar char="•"/>
            </a:pPr>
            <a:r>
              <a:rPr lang="en" sz="1600" kern="0">
                <a:solidFill>
                  <a:srgbClr val="F3DEC0"/>
                </a:solidFill>
                <a:latin typeface="Arial"/>
                <a:ea typeface="Arial"/>
                <a:cs typeface="Arial"/>
                <a:sym typeface="Arial"/>
              </a:rPr>
              <a:t>Clean up</a:t>
            </a:r>
            <a:endParaRPr sz="1467" kern="0">
              <a:solidFill>
                <a:srgbClr val="000000"/>
              </a:solidFill>
              <a:latin typeface="Arial"/>
              <a:cs typeface="Arial"/>
              <a:sym typeface="Arial"/>
            </a:endParaRPr>
          </a:p>
          <a:p>
            <a:pPr marL="745048" lvl="1" indent="-287859" defTabSz="1219170">
              <a:buClr>
                <a:srgbClr val="D8A037"/>
              </a:buClr>
              <a:buSzPts val="1400"/>
              <a:buFont typeface="Arial"/>
              <a:buChar char="•"/>
            </a:pPr>
            <a:r>
              <a:rPr lang="en" sz="1600" kern="0">
                <a:solidFill>
                  <a:srgbClr val="F3DEC0"/>
                </a:solidFill>
                <a:latin typeface="Arial"/>
                <a:ea typeface="Arial"/>
                <a:cs typeface="Arial"/>
                <a:sym typeface="Arial"/>
              </a:rPr>
              <a:t>Prize hand out</a:t>
            </a:r>
            <a:endParaRPr sz="1600" kern="0">
              <a:solidFill>
                <a:srgbClr val="F3DEC0"/>
              </a:solidFill>
              <a:latin typeface="Arial"/>
              <a:ea typeface="Arial"/>
              <a:cs typeface="Arial"/>
              <a:sym typeface="Arial"/>
            </a:endParaRPr>
          </a:p>
          <a:p>
            <a:pPr marL="457189" indent="-321725" defTabSz="1219170">
              <a:buClr>
                <a:srgbClr val="F3DEC0"/>
              </a:buClr>
              <a:buSzPts val="1200"/>
              <a:buFont typeface="Arial"/>
              <a:buChar char="•"/>
            </a:pPr>
            <a:r>
              <a:rPr lang="en" sz="1600" b="1" kern="0">
                <a:solidFill>
                  <a:srgbClr val="212121"/>
                </a:solidFill>
                <a:latin typeface="Arial"/>
                <a:cs typeface="Arial"/>
                <a:sym typeface="Arial"/>
              </a:rPr>
              <a:t>Year 2</a:t>
            </a:r>
            <a:r>
              <a:rPr lang="en" sz="1600" kern="0">
                <a:solidFill>
                  <a:srgbClr val="F3DEC0"/>
                </a:solidFill>
                <a:latin typeface="Arial"/>
                <a:cs typeface="Arial"/>
                <a:sym typeface="Arial"/>
              </a:rPr>
              <a:t> - 11 students in grades 7-12</a:t>
            </a:r>
            <a:endParaRPr sz="1600" kern="0">
              <a:solidFill>
                <a:srgbClr val="F3DEC0"/>
              </a:solidFill>
              <a:latin typeface="Arial"/>
              <a:cs typeface="Arial"/>
              <a:sym typeface="Arial"/>
            </a:endParaRPr>
          </a:p>
        </p:txBody>
      </p:sp>
      <p:pic>
        <p:nvPicPr>
          <p:cNvPr id="329" name="Google Shape;329;p49"/>
          <p:cNvPicPr preferRelativeResize="0"/>
          <p:nvPr/>
        </p:nvPicPr>
        <p:blipFill rotWithShape="1">
          <a:blip r:embed="rId4">
            <a:alphaModFix/>
          </a:blip>
          <a:srcRect/>
          <a:stretch/>
        </p:blipFill>
        <p:spPr>
          <a:xfrm>
            <a:off x="10417543" y="4536475"/>
            <a:ext cx="1516551" cy="2171701"/>
          </a:xfrm>
          <a:prstGeom prst="rect">
            <a:avLst/>
          </a:prstGeom>
          <a:noFill/>
          <a:ln>
            <a:noFill/>
          </a:ln>
        </p:spPr>
      </p:pic>
      <p:pic>
        <p:nvPicPr>
          <p:cNvPr id="330" name="Google Shape;330;p49" title="IMG_2152.jpg"/>
          <p:cNvPicPr preferRelativeResize="0"/>
          <p:nvPr/>
        </p:nvPicPr>
        <p:blipFill>
          <a:blip r:embed="rId5">
            <a:alphaModFix/>
          </a:blip>
          <a:stretch>
            <a:fillRect/>
          </a:stretch>
        </p:blipFill>
        <p:spPr>
          <a:xfrm>
            <a:off x="203201" y="203200"/>
            <a:ext cx="4838703" cy="6451603"/>
          </a:xfrm>
          <a:prstGeom prst="rect">
            <a:avLst/>
          </a:prstGeom>
          <a:noFill/>
          <a:ln w="28575" cap="flat" cmpd="sng">
            <a:solidFill>
              <a:srgbClr val="F6EDCE"/>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
        <p:cNvGrpSpPr/>
        <p:nvPr/>
      </p:nvGrpSpPr>
      <p:grpSpPr>
        <a:xfrm>
          <a:off x="0" y="0"/>
          <a:ext cx="0" cy="0"/>
          <a:chOff x="0" y="0"/>
          <a:chExt cx="0" cy="0"/>
        </a:xfrm>
      </p:grpSpPr>
      <p:sp>
        <p:nvSpPr>
          <p:cNvPr id="335" name="Google Shape;335;p50"/>
          <p:cNvSpPr txBox="1"/>
          <p:nvPr/>
        </p:nvSpPr>
        <p:spPr>
          <a:xfrm>
            <a:off x="4863633" y="59367"/>
            <a:ext cx="7226800" cy="5786709"/>
          </a:xfrm>
          <a:prstGeom prst="rect">
            <a:avLst/>
          </a:prstGeom>
          <a:noFill/>
          <a:ln>
            <a:noFill/>
          </a:ln>
        </p:spPr>
        <p:txBody>
          <a:bodyPr spcFirstLastPara="1" wrap="square" lIns="0" tIns="115567" rIns="0" bIns="0" anchor="t" anchorCtr="0">
            <a:spAutoFit/>
          </a:bodyPr>
          <a:lstStyle/>
          <a:p>
            <a:pPr marL="16933" defTabSz="1219170">
              <a:lnSpc>
                <a:spcPct val="150000"/>
              </a:lnSpc>
              <a:buClr>
                <a:srgbClr val="000000"/>
              </a:buClr>
            </a:pPr>
            <a:r>
              <a:rPr lang="en" sz="3600" b="1" kern="0">
                <a:solidFill>
                  <a:srgbClr val="AFA369"/>
                </a:solidFill>
                <a:latin typeface="Merriweather"/>
                <a:ea typeface="Merriweather"/>
                <a:cs typeface="Merriweather"/>
                <a:sym typeface="Merriweather"/>
              </a:rPr>
              <a:t>Administrators of Conservation Education (ACEs)</a:t>
            </a:r>
            <a:endParaRPr sz="3600" b="1" kern="0">
              <a:solidFill>
                <a:srgbClr val="AFA369"/>
              </a:solidFill>
              <a:latin typeface="Merriweather"/>
              <a:ea typeface="Merriweather"/>
              <a:cs typeface="Merriweather"/>
              <a:sym typeface="Merriweather"/>
            </a:endParaRPr>
          </a:p>
          <a:p>
            <a:pPr defTabSz="1219170">
              <a:lnSpc>
                <a:spcPct val="125899"/>
              </a:lnSpc>
              <a:buClr>
                <a:srgbClr val="000000"/>
              </a:buClr>
            </a:pPr>
            <a:r>
              <a:rPr lang="en" sz="2400" b="1" kern="0">
                <a:solidFill>
                  <a:srgbClr val="AFA369"/>
                </a:solidFill>
                <a:latin typeface="Arial"/>
                <a:cs typeface="Arial"/>
                <a:sym typeface="Arial"/>
              </a:rPr>
              <a:t>9 Administrators in Arkansas</a:t>
            </a:r>
            <a:endParaRPr sz="2400" b="1" kern="0">
              <a:solidFill>
                <a:srgbClr val="000000"/>
              </a:solidFill>
              <a:latin typeface="Arial"/>
              <a:cs typeface="Arial"/>
              <a:sym typeface="Arial"/>
            </a:endParaRPr>
          </a:p>
          <a:p>
            <a:pPr defTabSz="1219170">
              <a:lnSpc>
                <a:spcPct val="125899"/>
              </a:lnSpc>
              <a:buClr>
                <a:srgbClr val="000000"/>
              </a:buClr>
            </a:pPr>
            <a:endParaRPr sz="2400" b="1" kern="0">
              <a:solidFill>
                <a:srgbClr val="000000"/>
              </a:solidFill>
              <a:latin typeface="Arial"/>
              <a:cs typeface="Arial"/>
              <a:sym typeface="Arial"/>
            </a:endParaRPr>
          </a:p>
          <a:p>
            <a:pPr marL="457189" indent="-364058" defTabSz="1219170">
              <a:lnSpc>
                <a:spcPct val="125899"/>
              </a:lnSpc>
              <a:buClr>
                <a:srgbClr val="000000"/>
              </a:buClr>
              <a:buSzPts val="1700"/>
              <a:buFont typeface="Arial"/>
              <a:buChar char="●"/>
            </a:pPr>
            <a:r>
              <a:rPr lang="en" sz="2267" b="1" kern="0">
                <a:solidFill>
                  <a:srgbClr val="000000"/>
                </a:solidFill>
                <a:latin typeface="Arial"/>
                <a:cs typeface="Arial"/>
                <a:sym typeface="Arial"/>
              </a:rPr>
              <a:t>Year one launch</a:t>
            </a:r>
            <a:endParaRPr sz="2267" b="1" kern="0">
              <a:solidFill>
                <a:srgbClr val="000000"/>
              </a:solidFill>
              <a:latin typeface="Arial"/>
              <a:cs typeface="Arial"/>
              <a:sym typeface="Arial"/>
            </a:endParaRPr>
          </a:p>
          <a:p>
            <a:pPr marL="914377" lvl="1"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26-27 school year - applications open now!</a:t>
            </a:r>
            <a:endParaRPr sz="2267" kern="0">
              <a:solidFill>
                <a:srgbClr val="000000"/>
              </a:solidFill>
              <a:latin typeface="Arial"/>
              <a:cs typeface="Arial"/>
              <a:sym typeface="Arial"/>
            </a:endParaRPr>
          </a:p>
          <a:p>
            <a:pPr marL="914377" lvl="1"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K-16 administrators</a:t>
            </a:r>
            <a:endParaRPr sz="2267" kern="0">
              <a:solidFill>
                <a:srgbClr val="000000"/>
              </a:solidFill>
              <a:latin typeface="Arial"/>
              <a:cs typeface="Arial"/>
              <a:sym typeface="Arial"/>
            </a:endParaRPr>
          </a:p>
          <a:p>
            <a:pPr marL="914377" lvl="1" indent="-364058" defTabSz="1219170">
              <a:lnSpc>
                <a:spcPct val="125899"/>
              </a:lnSpc>
              <a:buClr>
                <a:srgbClr val="000000"/>
              </a:buClr>
              <a:buSzPts val="1700"/>
              <a:buFont typeface="Arial"/>
              <a:buChar char="○"/>
            </a:pPr>
            <a:r>
              <a:rPr lang="en" sz="2267" kern="0">
                <a:solidFill>
                  <a:srgbClr val="000000"/>
                </a:solidFill>
                <a:latin typeface="Arial"/>
                <a:cs typeface="Arial"/>
                <a:sym typeface="Arial"/>
              </a:rPr>
              <a:t>Immersed in experiences to bring conservation and outdoor recreation to their schools and in their communities </a:t>
            </a:r>
            <a:endParaRPr sz="2267" kern="0">
              <a:solidFill>
                <a:srgbClr val="000000"/>
              </a:solidFill>
              <a:latin typeface="Arial"/>
              <a:cs typeface="Arial"/>
              <a:sym typeface="Arial"/>
            </a:endParaRPr>
          </a:p>
          <a:p>
            <a:pPr defTabSz="1219170">
              <a:lnSpc>
                <a:spcPct val="125899"/>
              </a:lnSpc>
              <a:buClr>
                <a:srgbClr val="000000"/>
              </a:buClr>
            </a:pPr>
            <a:endParaRPr sz="2267" kern="0">
              <a:solidFill>
                <a:srgbClr val="000000"/>
              </a:solidFill>
              <a:latin typeface="Arial"/>
              <a:cs typeface="Arial"/>
              <a:sym typeface="Arial"/>
            </a:endParaRPr>
          </a:p>
        </p:txBody>
      </p:sp>
      <p:pic>
        <p:nvPicPr>
          <p:cNvPr id="336" name="Google Shape;336;p50" title="IMG_2548.HEIC"/>
          <p:cNvPicPr preferRelativeResize="0"/>
          <p:nvPr/>
        </p:nvPicPr>
        <p:blipFill rotWithShape="1">
          <a:blip r:embed="rId4">
            <a:alphaModFix/>
          </a:blip>
          <a:srcRect l="44891" r="2307"/>
          <a:stretch/>
        </p:blipFill>
        <p:spPr>
          <a:xfrm>
            <a:off x="-8352" y="1"/>
            <a:ext cx="4735959" cy="6727249"/>
          </a:xfrm>
          <a:prstGeom prst="rect">
            <a:avLst/>
          </a:prstGeom>
          <a:noFill/>
          <a:ln>
            <a:noFill/>
          </a:ln>
        </p:spPr>
      </p:pic>
      <p:sp>
        <p:nvSpPr>
          <p:cNvPr id="337" name="Google Shape;337;p50"/>
          <p:cNvSpPr/>
          <p:nvPr/>
        </p:nvSpPr>
        <p:spPr>
          <a:xfrm>
            <a:off x="-8352" y="6698700"/>
            <a:ext cx="12192000" cy="159200"/>
          </a:xfrm>
          <a:prstGeom prst="rect">
            <a:avLst/>
          </a:prstGeom>
          <a:solidFill>
            <a:srgbClr val="57574A"/>
          </a:solidFill>
          <a:ln w="7150"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algn="ctr" defTabSz="1219170">
              <a:buClr>
                <a:srgbClr val="000000"/>
              </a:buClr>
            </a:pPr>
            <a:endParaRPr sz="1467" kern="0">
              <a:solidFill>
                <a:srgbClr val="000000"/>
              </a:solidFill>
              <a:latin typeface="Arial"/>
              <a:cs typeface="Arial"/>
              <a:sym typeface="Arial"/>
            </a:endParaRPr>
          </a:p>
        </p:txBody>
      </p:sp>
      <p:sp>
        <p:nvSpPr>
          <p:cNvPr id="338" name="Google Shape;338;p50"/>
          <p:cNvSpPr txBox="1"/>
          <p:nvPr/>
        </p:nvSpPr>
        <p:spPr>
          <a:xfrm>
            <a:off x="6635033" y="5305801"/>
            <a:ext cx="5455600" cy="1477287"/>
          </a:xfrm>
          <a:prstGeom prst="rect">
            <a:avLst/>
          </a:prstGeom>
          <a:solidFill>
            <a:srgbClr val="D8A037"/>
          </a:solidFill>
          <a:ln w="76200" cap="flat" cmpd="sng">
            <a:solidFill>
              <a:srgbClr val="8A6226"/>
            </a:solidFill>
            <a:prstDash val="solid"/>
            <a:round/>
            <a:headEnd type="none" w="sm" len="sm"/>
            <a:tailEnd type="none" w="sm" len="sm"/>
          </a:ln>
        </p:spPr>
        <p:txBody>
          <a:bodyPr spcFirstLastPara="1" wrap="square" lIns="121900" tIns="121900" rIns="121900" bIns="121900" anchor="t" anchorCtr="0">
            <a:spAutoFit/>
          </a:bodyPr>
          <a:lstStyle/>
          <a:p>
            <a:pPr algn="r" defTabSz="1219170">
              <a:buClr>
                <a:srgbClr val="000000"/>
              </a:buClr>
            </a:pPr>
            <a:r>
              <a:rPr lang="en" sz="2800" b="1" kern="0">
                <a:solidFill>
                  <a:srgbClr val="454132"/>
                </a:solidFill>
                <a:latin typeface="Arial"/>
                <a:cs typeface="Arial"/>
                <a:sym typeface="Arial"/>
              </a:rPr>
              <a:t>Larami Burge</a:t>
            </a:r>
            <a:endParaRPr sz="2800" b="1" kern="0">
              <a:solidFill>
                <a:srgbClr val="454132"/>
              </a:solidFill>
              <a:latin typeface="Arial"/>
              <a:cs typeface="Arial"/>
              <a:sym typeface="Arial"/>
            </a:endParaRPr>
          </a:p>
          <a:p>
            <a:pPr algn="r" defTabSz="1219170">
              <a:buClr>
                <a:srgbClr val="000000"/>
              </a:buClr>
            </a:pPr>
            <a:r>
              <a:rPr lang="en" sz="2800" kern="0">
                <a:solidFill>
                  <a:srgbClr val="454132"/>
                </a:solidFill>
                <a:latin typeface="Arial"/>
                <a:cs typeface="Arial"/>
                <a:sym typeface="Arial"/>
              </a:rPr>
              <a:t>larami.burge@agfc.ar.gov</a:t>
            </a:r>
            <a:endParaRPr sz="2800" kern="0">
              <a:solidFill>
                <a:srgbClr val="454132"/>
              </a:solidFill>
              <a:latin typeface="Arial"/>
              <a:cs typeface="Arial"/>
              <a:sym typeface="Arial"/>
            </a:endParaRPr>
          </a:p>
          <a:p>
            <a:pPr algn="r" defTabSz="1219170">
              <a:buClr>
                <a:srgbClr val="000000"/>
              </a:buClr>
            </a:pPr>
            <a:r>
              <a:rPr lang="en" sz="2400" kern="0">
                <a:solidFill>
                  <a:srgbClr val="454132"/>
                </a:solidFill>
                <a:latin typeface="Arial"/>
                <a:cs typeface="Arial"/>
                <a:sym typeface="Arial"/>
              </a:rPr>
              <a:t>Generation Conservation Coordinator</a:t>
            </a:r>
            <a:endParaRPr sz="2400" kern="0">
              <a:solidFill>
                <a:srgbClr val="454132"/>
              </a:solidFill>
              <a:latin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2"/>
        <p:cNvGrpSpPr/>
        <p:nvPr/>
      </p:nvGrpSpPr>
      <p:grpSpPr>
        <a:xfrm>
          <a:off x="0" y="0"/>
          <a:ext cx="0" cy="0"/>
          <a:chOff x="0" y="0"/>
          <a:chExt cx="0" cy="0"/>
        </a:xfrm>
      </p:grpSpPr>
      <p:pic>
        <p:nvPicPr>
          <p:cNvPr id="343" name="Google Shape;343;p51"/>
          <p:cNvPicPr preferRelativeResize="0"/>
          <p:nvPr/>
        </p:nvPicPr>
        <p:blipFill rotWithShape="1">
          <a:blip r:embed="rId4">
            <a:alphaModFix/>
          </a:blip>
          <a:srcRect/>
          <a:stretch/>
        </p:blipFill>
        <p:spPr>
          <a:xfrm>
            <a:off x="4581400" y="1332001"/>
            <a:ext cx="2735333" cy="3918567"/>
          </a:xfrm>
          <a:prstGeom prst="rect">
            <a:avLst/>
          </a:prstGeom>
          <a:noFill/>
          <a:ln>
            <a:noFill/>
          </a:ln>
        </p:spPr>
      </p:pic>
      <p:sp>
        <p:nvSpPr>
          <p:cNvPr id="344" name="Google Shape;344;p51"/>
          <p:cNvSpPr txBox="1"/>
          <p:nvPr/>
        </p:nvSpPr>
        <p:spPr>
          <a:xfrm>
            <a:off x="842395" y="5663842"/>
            <a:ext cx="10507200" cy="830956"/>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800" b="1" kern="0">
                <a:solidFill>
                  <a:srgbClr val="F6EDCE"/>
                </a:solidFill>
                <a:latin typeface="Arial"/>
                <a:cs typeface="Arial"/>
                <a:sym typeface="Arial"/>
              </a:rPr>
              <a:t>Generation Conservation Summit</a:t>
            </a:r>
            <a:endParaRPr sz="5067" b="1" kern="0">
              <a:solidFill>
                <a:srgbClr val="000000"/>
              </a:solidFill>
              <a:latin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8"/>
        <p:cNvGrpSpPr/>
        <p:nvPr/>
      </p:nvGrpSpPr>
      <p:grpSpPr>
        <a:xfrm>
          <a:off x="0" y="0"/>
          <a:ext cx="0" cy="0"/>
          <a:chOff x="0" y="0"/>
          <a:chExt cx="0" cy="0"/>
        </a:xfrm>
      </p:grpSpPr>
      <p:sp>
        <p:nvSpPr>
          <p:cNvPr id="349" name="Google Shape;349;p52"/>
          <p:cNvSpPr txBox="1"/>
          <p:nvPr/>
        </p:nvSpPr>
        <p:spPr>
          <a:xfrm>
            <a:off x="8006464" y="1751768"/>
            <a:ext cx="3538400" cy="4494267"/>
          </a:xfrm>
          <a:prstGeom prst="rect">
            <a:avLst/>
          </a:prstGeom>
          <a:noFill/>
          <a:ln>
            <a:noFill/>
          </a:ln>
        </p:spPr>
        <p:txBody>
          <a:bodyPr spcFirstLastPara="1" wrap="square" lIns="121900" tIns="121900" rIns="121900" bIns="121900" anchor="t" anchorCtr="0">
            <a:spAutoFit/>
          </a:bodyPr>
          <a:lstStyle/>
          <a:p>
            <a:pPr marL="609585" indent="-194728" defTabSz="1219170">
              <a:buClr>
                <a:srgbClr val="454132"/>
              </a:buClr>
              <a:buSzPts val="1400"/>
              <a:buFont typeface="Arial"/>
              <a:buChar char="●"/>
            </a:pPr>
            <a:r>
              <a:rPr lang="en" sz="1867" b="1" kern="0">
                <a:solidFill>
                  <a:srgbClr val="454132"/>
                </a:solidFill>
                <a:latin typeface="Arial"/>
                <a:cs typeface="Arial"/>
                <a:sym typeface="Arial"/>
              </a:rPr>
              <a:t>Quiz Bowl (R)</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Rod Casting </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Skills (Operations)</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Social Media Campaign (P)</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STEM in Conservation (P)</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Story Map Design (P)</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Videography</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Wild Game Calling (R)</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Wildlife Identification &amp; Techniques</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Wildlife Radio Tracking</a:t>
            </a:r>
            <a:endParaRPr sz="1867" kern="0">
              <a:solidFill>
                <a:srgbClr val="000000"/>
              </a:solidFill>
              <a:latin typeface="Arial"/>
              <a:cs typeface="Arial"/>
              <a:sym typeface="Arial"/>
            </a:endParaRPr>
          </a:p>
          <a:p>
            <a:pPr defTabSz="1219170">
              <a:buClr>
                <a:srgbClr val="000000"/>
              </a:buClr>
            </a:pPr>
            <a:endParaRPr sz="1733" b="1" kern="0">
              <a:solidFill>
                <a:srgbClr val="454132"/>
              </a:solidFill>
              <a:latin typeface="Arial"/>
              <a:cs typeface="Arial"/>
              <a:sym typeface="Arial"/>
            </a:endParaRPr>
          </a:p>
          <a:p>
            <a:pPr defTabSz="1219170">
              <a:buClr>
                <a:srgbClr val="000000"/>
              </a:buClr>
            </a:pPr>
            <a:endParaRPr sz="1600" kern="0">
              <a:solidFill>
                <a:srgbClr val="000000"/>
              </a:solidFill>
              <a:latin typeface="Arial"/>
              <a:cs typeface="Arial"/>
              <a:sym typeface="Arial"/>
            </a:endParaRPr>
          </a:p>
        </p:txBody>
      </p:sp>
      <p:sp>
        <p:nvSpPr>
          <p:cNvPr id="350" name="Google Shape;350;p52"/>
          <p:cNvSpPr txBox="1"/>
          <p:nvPr/>
        </p:nvSpPr>
        <p:spPr>
          <a:xfrm>
            <a:off x="4323467" y="1751767"/>
            <a:ext cx="4274000" cy="5622717"/>
          </a:xfrm>
          <a:prstGeom prst="rect">
            <a:avLst/>
          </a:prstGeom>
          <a:noFill/>
          <a:ln>
            <a:noFill/>
          </a:ln>
        </p:spPr>
        <p:txBody>
          <a:bodyPr spcFirstLastPara="1" wrap="square" lIns="121900" tIns="121900" rIns="121900" bIns="121900" anchor="t" anchorCtr="0">
            <a:spAutoFit/>
          </a:bodyPr>
          <a:lstStyle/>
          <a:p>
            <a:pPr marL="609585" indent="-194728" defTabSz="1219170">
              <a:buClr>
                <a:srgbClr val="454132"/>
              </a:buClr>
              <a:buSzPts val="1400"/>
              <a:buFont typeface="Arial"/>
              <a:buChar char="●"/>
            </a:pPr>
            <a:r>
              <a:rPr lang="en" sz="1867" b="1" kern="0">
                <a:solidFill>
                  <a:srgbClr val="454132"/>
                </a:solidFill>
                <a:latin typeface="Arial"/>
                <a:cs typeface="Arial"/>
                <a:sym typeface="Arial"/>
              </a:rPr>
              <a:t>3D Archery (R)</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Air Rifle (R)</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Career Readiness (P)</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Conservation Magazine Spread (P)</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Culinary (R)</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Debate (R)</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Fish Identification</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Forestry Challenge</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IT</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Junior Cadet Challenge</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Nature Center Exhibit Design (P)</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Photography</a:t>
            </a:r>
            <a:endParaRPr sz="1867" b="1" kern="0">
              <a:solidFill>
                <a:srgbClr val="454132"/>
              </a:solidFill>
              <a:latin typeface="Arial"/>
              <a:cs typeface="Arial"/>
              <a:sym typeface="Arial"/>
            </a:endParaRPr>
          </a:p>
          <a:p>
            <a:pPr marL="609585" indent="-194728" defTabSz="1219170">
              <a:buClr>
                <a:srgbClr val="454132"/>
              </a:buClr>
              <a:buSzPts val="1400"/>
              <a:buFont typeface="Arial"/>
              <a:buChar char="●"/>
            </a:pPr>
            <a:r>
              <a:rPr lang="en" sz="1867" b="1" kern="0">
                <a:solidFill>
                  <a:srgbClr val="454132"/>
                </a:solidFill>
                <a:latin typeface="Arial"/>
                <a:cs typeface="Arial"/>
                <a:sym typeface="Arial"/>
              </a:rPr>
              <a:t>Plant Identification</a:t>
            </a:r>
            <a:endParaRPr sz="1867" b="1" kern="0">
              <a:solidFill>
                <a:srgbClr val="454132"/>
              </a:solidFill>
              <a:latin typeface="Arial"/>
              <a:cs typeface="Arial"/>
              <a:sym typeface="Arial"/>
            </a:endParaRPr>
          </a:p>
          <a:p>
            <a:pPr defTabSz="1219170">
              <a:buClr>
                <a:srgbClr val="000000"/>
              </a:buClr>
            </a:pPr>
            <a:endParaRPr sz="1600" b="1" kern="0">
              <a:solidFill>
                <a:srgbClr val="454132"/>
              </a:solidFill>
              <a:latin typeface="Arial"/>
              <a:cs typeface="Arial"/>
              <a:sym typeface="Arial"/>
            </a:endParaRPr>
          </a:p>
          <a:p>
            <a:pPr defTabSz="1219170">
              <a:buClr>
                <a:srgbClr val="000000"/>
              </a:buClr>
            </a:pPr>
            <a:endParaRPr sz="1333" b="1" kern="0">
              <a:solidFill>
                <a:srgbClr val="454132"/>
              </a:solidFill>
              <a:latin typeface="Arial"/>
              <a:cs typeface="Arial"/>
              <a:sym typeface="Arial"/>
            </a:endParaRPr>
          </a:p>
          <a:p>
            <a:pPr defTabSz="1219170">
              <a:buClr>
                <a:srgbClr val="000000"/>
              </a:buClr>
            </a:pPr>
            <a:endParaRPr sz="1333" b="1" kern="0">
              <a:solidFill>
                <a:srgbClr val="454132"/>
              </a:solidFill>
              <a:latin typeface="Arial"/>
              <a:cs typeface="Arial"/>
              <a:sym typeface="Arial"/>
            </a:endParaRPr>
          </a:p>
          <a:p>
            <a:pPr defTabSz="1219170">
              <a:buClr>
                <a:srgbClr val="000000"/>
              </a:buClr>
            </a:pPr>
            <a:endParaRPr sz="1333" b="1" kern="0">
              <a:solidFill>
                <a:srgbClr val="454132"/>
              </a:solidFill>
              <a:latin typeface="Arial"/>
              <a:cs typeface="Arial"/>
              <a:sym typeface="Arial"/>
            </a:endParaRPr>
          </a:p>
          <a:p>
            <a:pPr defTabSz="1219170">
              <a:buClr>
                <a:srgbClr val="000000"/>
              </a:buClr>
            </a:pPr>
            <a:endParaRPr sz="1333" b="1" kern="0">
              <a:solidFill>
                <a:srgbClr val="454132"/>
              </a:solidFill>
              <a:latin typeface="Arial"/>
              <a:cs typeface="Arial"/>
              <a:sym typeface="Arial"/>
            </a:endParaRPr>
          </a:p>
        </p:txBody>
      </p:sp>
      <p:sp>
        <p:nvSpPr>
          <p:cNvPr id="351" name="Google Shape;351;p52"/>
          <p:cNvSpPr txBox="1"/>
          <p:nvPr/>
        </p:nvSpPr>
        <p:spPr>
          <a:xfrm>
            <a:off x="4323467" y="858418"/>
            <a:ext cx="6304000" cy="738623"/>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1600" b="1" kern="0">
                <a:solidFill>
                  <a:srgbClr val="9F9B61"/>
                </a:solidFill>
                <a:latin typeface="Merriweather"/>
                <a:ea typeface="Merriweather"/>
                <a:cs typeface="Merriweather"/>
                <a:sym typeface="Merriweather"/>
              </a:rPr>
              <a:t>The competitions will cover a variety of subjects pertaining to the divisions that keep AGFC going, including:</a:t>
            </a:r>
            <a:endParaRPr sz="1600" kern="0">
              <a:solidFill>
                <a:srgbClr val="9F9B61"/>
              </a:solidFill>
              <a:latin typeface="Arial"/>
              <a:cs typeface="Arial"/>
              <a:sym typeface="Arial"/>
            </a:endParaRPr>
          </a:p>
        </p:txBody>
      </p:sp>
      <p:sp>
        <p:nvSpPr>
          <p:cNvPr id="352" name="Google Shape;352;p52"/>
          <p:cNvSpPr txBox="1"/>
          <p:nvPr/>
        </p:nvSpPr>
        <p:spPr>
          <a:xfrm>
            <a:off x="4323467" y="384033"/>
            <a:ext cx="3612400" cy="4744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2400" b="1" kern="0">
                <a:solidFill>
                  <a:srgbClr val="9F9B61"/>
                </a:solidFill>
                <a:latin typeface="Merriweather"/>
                <a:ea typeface="Merriweather"/>
                <a:cs typeface="Merriweather"/>
                <a:sym typeface="Merriweather"/>
              </a:rPr>
              <a:t>Summit Competitions</a:t>
            </a:r>
            <a:r>
              <a:rPr lang="en" sz="2533" b="1" kern="0">
                <a:solidFill>
                  <a:srgbClr val="9F9B61"/>
                </a:solidFill>
                <a:latin typeface="Merriweather"/>
                <a:ea typeface="Merriweather"/>
                <a:cs typeface="Merriweather"/>
                <a:sym typeface="Merriweather"/>
              </a:rPr>
              <a:t> </a:t>
            </a:r>
            <a:endParaRPr sz="2533" b="1" kern="0">
              <a:solidFill>
                <a:srgbClr val="9F9B61"/>
              </a:solidFill>
              <a:latin typeface="Merriweather"/>
              <a:ea typeface="Merriweather"/>
              <a:cs typeface="Merriweather"/>
              <a:sym typeface="Merriweather"/>
            </a:endParaRPr>
          </a:p>
          <a:p>
            <a:pPr defTabSz="1219170">
              <a:buClr>
                <a:srgbClr val="000000"/>
              </a:buClr>
            </a:pPr>
            <a:endParaRPr sz="2400" b="1" kern="0">
              <a:solidFill>
                <a:srgbClr val="9F9B61"/>
              </a:solidFill>
              <a:latin typeface="Merriweather"/>
              <a:ea typeface="Merriweather"/>
              <a:cs typeface="Merriweather"/>
              <a:sym typeface="Merriweather"/>
            </a:endParaRPr>
          </a:p>
          <a:p>
            <a:pPr algn="r" defTabSz="1219170">
              <a:buClr>
                <a:srgbClr val="000000"/>
              </a:buClr>
            </a:pPr>
            <a:endParaRPr sz="2133" b="1" kern="0">
              <a:solidFill>
                <a:srgbClr val="454132"/>
              </a:solidFill>
              <a:latin typeface="Arial"/>
              <a:cs typeface="Arial"/>
              <a:sym typeface="Arial"/>
            </a:endParaRPr>
          </a:p>
        </p:txBody>
      </p:sp>
      <p:pic>
        <p:nvPicPr>
          <p:cNvPr id="353" name="Google Shape;353;p52" title="Screenshot 2026-04-11 120616.png"/>
          <p:cNvPicPr preferRelativeResize="0"/>
          <p:nvPr/>
        </p:nvPicPr>
        <p:blipFill>
          <a:blip r:embed="rId4">
            <a:alphaModFix/>
          </a:blip>
          <a:stretch>
            <a:fillRect/>
          </a:stretch>
        </p:blipFill>
        <p:spPr>
          <a:xfrm>
            <a:off x="123068" y="109501"/>
            <a:ext cx="3831433" cy="6667900"/>
          </a:xfrm>
          <a:prstGeom prst="rect">
            <a:avLst/>
          </a:prstGeom>
          <a:noFill/>
          <a:ln w="38100" cap="flat" cmpd="sng">
            <a:solidFill>
              <a:srgbClr val="8A6226"/>
            </a:solidFill>
            <a:prstDash val="solid"/>
            <a:round/>
            <a:headEnd type="none" w="sm" len="sm"/>
            <a:tailEnd type="none" w="sm" len="sm"/>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7"/>
        <p:cNvGrpSpPr/>
        <p:nvPr/>
      </p:nvGrpSpPr>
      <p:grpSpPr>
        <a:xfrm>
          <a:off x="0" y="0"/>
          <a:ext cx="0" cy="0"/>
          <a:chOff x="0" y="0"/>
          <a:chExt cx="0" cy="0"/>
        </a:xfrm>
      </p:grpSpPr>
      <p:sp>
        <p:nvSpPr>
          <p:cNvPr id="358" name="Google Shape;358;p53"/>
          <p:cNvSpPr txBox="1"/>
          <p:nvPr/>
        </p:nvSpPr>
        <p:spPr>
          <a:xfrm>
            <a:off x="3294921" y="1036120"/>
            <a:ext cx="8128000" cy="1928693"/>
          </a:xfrm>
          <a:prstGeom prst="rect">
            <a:avLst/>
          </a:prstGeom>
          <a:noFill/>
          <a:ln>
            <a:noFill/>
          </a:ln>
        </p:spPr>
        <p:txBody>
          <a:bodyPr spcFirstLastPara="1" wrap="square" lIns="91433" tIns="45700" rIns="91433" bIns="45700" anchor="t" anchorCtr="0">
            <a:spAutoFit/>
          </a:bodyPr>
          <a:lstStyle/>
          <a:p>
            <a:pPr defTabSz="1219170">
              <a:buClr>
                <a:srgbClr val="000000"/>
              </a:buClr>
            </a:pPr>
            <a:r>
              <a:rPr lang="en" sz="3200" b="1" kern="0">
                <a:solidFill>
                  <a:srgbClr val="D8A037"/>
                </a:solidFill>
                <a:latin typeface="Arial"/>
                <a:ea typeface="Arial"/>
                <a:cs typeface="Arial"/>
                <a:sym typeface="Arial"/>
              </a:rPr>
              <a:t>GENERATION CONSERVATION SUMMIT</a:t>
            </a:r>
            <a:endParaRPr sz="1467" kern="0">
              <a:solidFill>
                <a:srgbClr val="000000"/>
              </a:solidFill>
              <a:latin typeface="Arial"/>
              <a:cs typeface="Arial"/>
              <a:sym typeface="Arial"/>
            </a:endParaRPr>
          </a:p>
          <a:p>
            <a:pPr defTabSz="1219170">
              <a:spcBef>
                <a:spcPts val="667"/>
              </a:spcBef>
              <a:buClr>
                <a:srgbClr val="000000"/>
              </a:buClr>
            </a:pPr>
            <a:endParaRPr sz="1600" kern="0">
              <a:solidFill>
                <a:srgbClr val="000000"/>
              </a:solidFill>
              <a:latin typeface="Arial"/>
              <a:ea typeface="Arial"/>
              <a:cs typeface="Arial"/>
              <a:sym typeface="Arial"/>
            </a:endParaRPr>
          </a:p>
          <a:p>
            <a:pPr defTabSz="1219170">
              <a:spcBef>
                <a:spcPts val="667"/>
              </a:spcBef>
              <a:buClr>
                <a:srgbClr val="000000"/>
              </a:buClr>
            </a:pPr>
            <a:endParaRPr sz="1600" kern="0">
              <a:solidFill>
                <a:srgbClr val="000000"/>
              </a:solidFill>
              <a:latin typeface="Arial"/>
              <a:ea typeface="Arial"/>
              <a:cs typeface="Arial"/>
              <a:sym typeface="Arial"/>
            </a:endParaRPr>
          </a:p>
          <a:p>
            <a:pPr defTabSz="1219170">
              <a:spcBef>
                <a:spcPts val="667"/>
              </a:spcBef>
              <a:buClr>
                <a:srgbClr val="000000"/>
              </a:buClr>
            </a:pPr>
            <a:endParaRPr sz="1600" kern="0">
              <a:solidFill>
                <a:srgbClr val="000000"/>
              </a:solidFill>
              <a:latin typeface="Calibri"/>
              <a:ea typeface="Calibri"/>
              <a:cs typeface="Calibri"/>
              <a:sym typeface="Calibri"/>
            </a:endParaRPr>
          </a:p>
          <a:p>
            <a:pPr defTabSz="1219170">
              <a:spcBef>
                <a:spcPts val="667"/>
              </a:spcBef>
              <a:buClr>
                <a:srgbClr val="000000"/>
              </a:buClr>
            </a:pPr>
            <a:endParaRPr sz="1600" kern="0">
              <a:solidFill>
                <a:srgbClr val="000000"/>
              </a:solidFill>
              <a:latin typeface="Calibri"/>
              <a:ea typeface="Calibri"/>
              <a:cs typeface="Calibri"/>
              <a:sym typeface="Calibri"/>
            </a:endParaRPr>
          </a:p>
        </p:txBody>
      </p:sp>
      <p:sp>
        <p:nvSpPr>
          <p:cNvPr id="359" name="Google Shape;359;p53"/>
          <p:cNvSpPr/>
          <p:nvPr/>
        </p:nvSpPr>
        <p:spPr>
          <a:xfrm>
            <a:off x="3294921" y="2041519"/>
            <a:ext cx="6096000" cy="16468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2400" b="1" kern="0">
                <a:solidFill>
                  <a:srgbClr val="000000"/>
                </a:solidFill>
                <a:latin typeface="Arial"/>
                <a:ea typeface="Arial"/>
                <a:cs typeface="Arial"/>
                <a:sym typeface="Arial"/>
              </a:rPr>
              <a:t>YEAR 1 TOTALS</a:t>
            </a:r>
            <a:endParaRPr sz="1467" kern="0">
              <a:solidFill>
                <a:srgbClr val="000000"/>
              </a:solidFill>
              <a:latin typeface="Arial"/>
              <a:cs typeface="Arial"/>
              <a:sym typeface="Arial"/>
            </a:endParaRPr>
          </a:p>
          <a:p>
            <a:pPr marL="287859" indent="-287859" defTabSz="1219170">
              <a:spcBef>
                <a:spcPts val="667"/>
              </a:spcBef>
              <a:buClr>
                <a:srgbClr val="D8A037"/>
              </a:buClr>
              <a:buSzPts val="2200"/>
              <a:buFont typeface="Arial"/>
              <a:buChar char="•"/>
            </a:pPr>
            <a:r>
              <a:rPr lang="en" sz="2400" kern="0">
                <a:solidFill>
                  <a:srgbClr val="000000"/>
                </a:solidFill>
                <a:latin typeface="Arial"/>
                <a:ea typeface="Arial"/>
                <a:cs typeface="Arial"/>
                <a:sym typeface="Arial"/>
              </a:rPr>
              <a:t>Schools – 110</a:t>
            </a:r>
            <a:endParaRPr sz="1467" kern="0">
              <a:solidFill>
                <a:srgbClr val="000000"/>
              </a:solidFill>
              <a:latin typeface="Arial"/>
              <a:cs typeface="Arial"/>
              <a:sym typeface="Arial"/>
            </a:endParaRPr>
          </a:p>
          <a:p>
            <a:pPr marL="287859" indent="-287859" defTabSz="1219170">
              <a:buClr>
                <a:srgbClr val="D8A037"/>
              </a:buClr>
              <a:buSzPts val="2200"/>
              <a:buFont typeface="Arial"/>
              <a:buChar char="•"/>
            </a:pPr>
            <a:r>
              <a:rPr lang="en" sz="2400" kern="0">
                <a:solidFill>
                  <a:srgbClr val="000000"/>
                </a:solidFill>
                <a:latin typeface="Arial"/>
                <a:ea typeface="Arial"/>
                <a:cs typeface="Arial"/>
                <a:sym typeface="Arial"/>
              </a:rPr>
              <a:t>Participants – 1,065</a:t>
            </a:r>
            <a:endParaRPr sz="1467" kern="0">
              <a:solidFill>
                <a:srgbClr val="000000"/>
              </a:solidFill>
              <a:latin typeface="Arial"/>
              <a:cs typeface="Arial"/>
              <a:sym typeface="Arial"/>
            </a:endParaRPr>
          </a:p>
          <a:p>
            <a:pPr marL="287859" indent="-287859" defTabSz="1219170">
              <a:buClr>
                <a:srgbClr val="D8A037"/>
              </a:buClr>
              <a:buSzPts val="2200"/>
              <a:buFont typeface="Arial"/>
              <a:buChar char="•"/>
            </a:pPr>
            <a:r>
              <a:rPr lang="en" sz="2400" kern="0">
                <a:solidFill>
                  <a:srgbClr val="000000"/>
                </a:solidFill>
                <a:latin typeface="Arial"/>
                <a:ea typeface="Arial"/>
                <a:cs typeface="Arial"/>
                <a:sym typeface="Arial"/>
              </a:rPr>
              <a:t>Vendors &amp; Partners - 60</a:t>
            </a:r>
            <a:endParaRPr sz="1467" kern="0">
              <a:solidFill>
                <a:srgbClr val="000000"/>
              </a:solidFill>
              <a:latin typeface="Arial"/>
              <a:cs typeface="Arial"/>
              <a:sym typeface="Arial"/>
            </a:endParaRPr>
          </a:p>
        </p:txBody>
      </p:sp>
      <p:pic>
        <p:nvPicPr>
          <p:cNvPr id="360" name="Google Shape;360;p53"/>
          <p:cNvPicPr preferRelativeResize="0"/>
          <p:nvPr/>
        </p:nvPicPr>
        <p:blipFill rotWithShape="1">
          <a:blip r:embed="rId4">
            <a:alphaModFix/>
          </a:blip>
          <a:srcRect/>
          <a:stretch/>
        </p:blipFill>
        <p:spPr>
          <a:xfrm>
            <a:off x="8266653" y="1604172"/>
            <a:ext cx="3510408" cy="2340272"/>
          </a:xfrm>
          <a:prstGeom prst="rect">
            <a:avLst/>
          </a:prstGeom>
          <a:noFill/>
          <a:ln w="28575" cap="flat" cmpd="sng">
            <a:solidFill>
              <a:srgbClr val="8A6226"/>
            </a:solidFill>
            <a:prstDash val="solid"/>
            <a:round/>
            <a:headEnd type="none" w="sm" len="sm"/>
            <a:tailEnd type="none" w="sm" len="sm"/>
          </a:ln>
        </p:spPr>
      </p:pic>
      <p:pic>
        <p:nvPicPr>
          <p:cNvPr id="361" name="Google Shape;361;p53"/>
          <p:cNvPicPr preferRelativeResize="0"/>
          <p:nvPr/>
        </p:nvPicPr>
        <p:blipFill rotWithShape="1">
          <a:blip r:embed="rId5">
            <a:alphaModFix/>
          </a:blip>
          <a:srcRect/>
          <a:stretch/>
        </p:blipFill>
        <p:spPr>
          <a:xfrm>
            <a:off x="3186486" y="3993179"/>
            <a:ext cx="4549956" cy="2781624"/>
          </a:xfrm>
          <a:prstGeom prst="rect">
            <a:avLst/>
          </a:prstGeom>
          <a:noFill/>
          <a:ln w="28575" cap="flat" cmpd="sng">
            <a:solidFill>
              <a:srgbClr val="8A6226"/>
            </a:solidFill>
            <a:prstDash val="solid"/>
            <a:round/>
            <a:headEnd type="none" w="sm" len="sm"/>
            <a:tailEnd type="none" w="sm" len="sm"/>
          </a:ln>
        </p:spPr>
      </p:pic>
      <p:pic>
        <p:nvPicPr>
          <p:cNvPr id="362" name="Google Shape;362;p53"/>
          <p:cNvPicPr preferRelativeResize="0"/>
          <p:nvPr/>
        </p:nvPicPr>
        <p:blipFill rotWithShape="1">
          <a:blip r:embed="rId6">
            <a:alphaModFix/>
          </a:blip>
          <a:srcRect/>
          <a:stretch/>
        </p:blipFill>
        <p:spPr>
          <a:xfrm>
            <a:off x="7909593" y="3993179"/>
            <a:ext cx="4224528" cy="2816352"/>
          </a:xfrm>
          <a:prstGeom prst="rect">
            <a:avLst/>
          </a:prstGeom>
          <a:noFill/>
          <a:ln w="28575" cap="flat" cmpd="sng">
            <a:solidFill>
              <a:srgbClr val="8A6226"/>
            </a:solidFill>
            <a:prstDash val="solid"/>
            <a:round/>
            <a:headEnd type="none" w="sm" len="sm"/>
            <a:tailEnd type="none" w="sm" len="sm"/>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6"/>
        <p:cNvGrpSpPr/>
        <p:nvPr/>
      </p:nvGrpSpPr>
      <p:grpSpPr>
        <a:xfrm>
          <a:off x="0" y="0"/>
          <a:ext cx="0" cy="0"/>
          <a:chOff x="0" y="0"/>
          <a:chExt cx="0" cy="0"/>
        </a:xfrm>
      </p:grpSpPr>
      <p:pic>
        <p:nvPicPr>
          <p:cNvPr id="367" name="Google Shape;367;p54"/>
          <p:cNvPicPr preferRelativeResize="0"/>
          <p:nvPr/>
        </p:nvPicPr>
        <p:blipFill rotWithShape="1">
          <a:blip r:embed="rId4">
            <a:alphaModFix/>
          </a:blip>
          <a:srcRect/>
          <a:stretch/>
        </p:blipFill>
        <p:spPr>
          <a:xfrm>
            <a:off x="10417543" y="4536475"/>
            <a:ext cx="1516551" cy="2171701"/>
          </a:xfrm>
          <a:prstGeom prst="rect">
            <a:avLst/>
          </a:prstGeom>
          <a:noFill/>
          <a:ln>
            <a:noFill/>
          </a:ln>
        </p:spPr>
      </p:pic>
      <p:pic>
        <p:nvPicPr>
          <p:cNvPr id="368" name="Google Shape;368;p54"/>
          <p:cNvPicPr preferRelativeResize="0"/>
          <p:nvPr/>
        </p:nvPicPr>
        <p:blipFill rotWithShape="1">
          <a:blip r:embed="rId5">
            <a:alphaModFix/>
          </a:blip>
          <a:srcRect/>
          <a:stretch/>
        </p:blipFill>
        <p:spPr>
          <a:xfrm>
            <a:off x="220471" y="997527"/>
            <a:ext cx="9712991" cy="578837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8"/>
        <p:cNvGrpSpPr/>
        <p:nvPr/>
      </p:nvGrpSpPr>
      <p:grpSpPr>
        <a:xfrm>
          <a:off x="0" y="0"/>
          <a:ext cx="0" cy="0"/>
          <a:chOff x="0" y="0"/>
          <a:chExt cx="0" cy="0"/>
        </a:xfrm>
      </p:grpSpPr>
      <p:sp>
        <p:nvSpPr>
          <p:cNvPr id="379" name="Google Shape;379;p56"/>
          <p:cNvSpPr txBox="1"/>
          <p:nvPr/>
        </p:nvSpPr>
        <p:spPr>
          <a:xfrm>
            <a:off x="282700" y="5490634"/>
            <a:ext cx="11646800" cy="830956"/>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800" b="1" kern="0">
                <a:solidFill>
                  <a:srgbClr val="F6EDCE"/>
                </a:solidFill>
                <a:latin typeface="Arial"/>
                <a:cs typeface="Arial"/>
                <a:sym typeface="Arial"/>
              </a:rPr>
              <a:t>Curriculum Resource &amp; DCTE Pathway</a:t>
            </a:r>
            <a:endParaRPr sz="5067" b="1" kern="0">
              <a:solidFill>
                <a:srgbClr val="000000"/>
              </a:solidFill>
              <a:latin typeface="Arial"/>
              <a:cs typeface="Arial"/>
              <a:sym typeface="Arial"/>
            </a:endParaRPr>
          </a:p>
        </p:txBody>
      </p:sp>
      <p:pic>
        <p:nvPicPr>
          <p:cNvPr id="380" name="Google Shape;380;p56"/>
          <p:cNvPicPr preferRelativeResize="0"/>
          <p:nvPr/>
        </p:nvPicPr>
        <p:blipFill rotWithShape="1">
          <a:blip r:embed="rId4">
            <a:alphaModFix/>
          </a:blip>
          <a:srcRect/>
          <a:stretch/>
        </p:blipFill>
        <p:spPr>
          <a:xfrm>
            <a:off x="4288274" y="1367391"/>
            <a:ext cx="3615468" cy="412323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4"/>
        <p:cNvGrpSpPr/>
        <p:nvPr/>
      </p:nvGrpSpPr>
      <p:grpSpPr>
        <a:xfrm>
          <a:off x="0" y="0"/>
          <a:ext cx="0" cy="0"/>
          <a:chOff x="0" y="0"/>
          <a:chExt cx="0" cy="0"/>
        </a:xfrm>
      </p:grpSpPr>
      <p:sp>
        <p:nvSpPr>
          <p:cNvPr id="385" name="Google Shape;385;p57"/>
          <p:cNvSpPr/>
          <p:nvPr/>
        </p:nvSpPr>
        <p:spPr>
          <a:xfrm>
            <a:off x="32439" y="727300"/>
            <a:ext cx="5870400" cy="3440400"/>
          </a:xfrm>
          <a:prstGeom prst="rect">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pic>
        <p:nvPicPr>
          <p:cNvPr id="386" name="Google Shape;386;p57" title="image (4).png"/>
          <p:cNvPicPr preferRelativeResize="0"/>
          <p:nvPr/>
        </p:nvPicPr>
        <p:blipFill>
          <a:blip r:embed="rId4">
            <a:alphaModFix/>
          </a:blip>
          <a:stretch>
            <a:fillRect/>
          </a:stretch>
        </p:blipFill>
        <p:spPr>
          <a:xfrm>
            <a:off x="142555" y="867001"/>
            <a:ext cx="5650165" cy="3160999"/>
          </a:xfrm>
          <a:prstGeom prst="rect">
            <a:avLst/>
          </a:prstGeom>
          <a:noFill/>
          <a:ln>
            <a:noFill/>
          </a:ln>
        </p:spPr>
      </p:pic>
      <p:sp>
        <p:nvSpPr>
          <p:cNvPr id="387" name="Google Shape;387;p57"/>
          <p:cNvSpPr/>
          <p:nvPr/>
        </p:nvSpPr>
        <p:spPr>
          <a:xfrm>
            <a:off x="3319933" y="3120600"/>
            <a:ext cx="2887600" cy="3682800"/>
          </a:xfrm>
          <a:prstGeom prst="rect">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88" name="Google Shape;388;p57"/>
          <p:cNvSpPr/>
          <p:nvPr/>
        </p:nvSpPr>
        <p:spPr>
          <a:xfrm>
            <a:off x="6622133" y="1207533"/>
            <a:ext cx="5456000" cy="5924800"/>
          </a:xfrm>
          <a:prstGeom prst="rect">
            <a:avLst/>
          </a:prstGeom>
          <a:noFill/>
          <a:ln>
            <a:noFill/>
          </a:ln>
        </p:spPr>
        <p:txBody>
          <a:bodyPr spcFirstLastPara="1" wrap="square" lIns="91433" tIns="45700" rIns="91433" bIns="45700" anchor="t" anchorCtr="0">
            <a:noAutofit/>
          </a:bodyPr>
          <a:lstStyle/>
          <a:p>
            <a:pPr defTabSz="1219170">
              <a:buClr>
                <a:srgbClr val="000000"/>
              </a:buClr>
            </a:pPr>
            <a:endParaRPr sz="800" b="1" kern="0">
              <a:solidFill>
                <a:srgbClr val="000000"/>
              </a:solidFill>
              <a:latin typeface="Arial"/>
              <a:ea typeface="Arial"/>
              <a:cs typeface="Arial"/>
              <a:sym typeface="Arial"/>
            </a:endParaRPr>
          </a:p>
          <a:p>
            <a:pPr defTabSz="1219170">
              <a:spcBef>
                <a:spcPts val="667"/>
              </a:spcBef>
              <a:buClr>
                <a:srgbClr val="000000"/>
              </a:buClr>
            </a:pPr>
            <a:r>
              <a:rPr lang="en" sz="3067" b="1" kern="0">
                <a:solidFill>
                  <a:srgbClr val="FFFFFF"/>
                </a:solidFill>
                <a:latin typeface="Arial"/>
                <a:ea typeface="Arial"/>
                <a:cs typeface="Arial"/>
                <a:sym typeface="Arial"/>
              </a:rPr>
              <a:t>27</a:t>
            </a:r>
            <a:r>
              <a:rPr lang="en" sz="3067" b="1" kern="0">
                <a:solidFill>
                  <a:srgbClr val="FFFFFF"/>
                </a:solidFill>
                <a:latin typeface="Arial"/>
                <a:cs typeface="Arial"/>
                <a:sym typeface="Arial"/>
              </a:rPr>
              <a:t>5</a:t>
            </a:r>
            <a:r>
              <a:rPr lang="en" sz="3067" b="1" kern="0">
                <a:solidFill>
                  <a:srgbClr val="FFFFFF"/>
                </a:solidFill>
                <a:latin typeface="Arial"/>
                <a:ea typeface="Arial"/>
                <a:cs typeface="Arial"/>
                <a:sym typeface="Arial"/>
              </a:rPr>
              <a:t> LESSONS CURRENTLY DEVELOPED</a:t>
            </a:r>
            <a:endParaRPr sz="1867" b="1" kern="0">
              <a:solidFill>
                <a:srgbClr val="D8A037"/>
              </a:solidFill>
              <a:latin typeface="Arial"/>
              <a:ea typeface="Arial"/>
              <a:cs typeface="Arial"/>
              <a:sym typeface="Arial"/>
            </a:endParaRPr>
          </a:p>
          <a:p>
            <a:pPr marL="575719" indent="-567252" defTabSz="1219170">
              <a:spcBef>
                <a:spcPts val="667"/>
              </a:spcBef>
              <a:buClr>
                <a:srgbClr val="D8A037"/>
              </a:buClr>
              <a:buSzPts val="1500"/>
              <a:buFont typeface="Arial"/>
              <a:buChar char="•"/>
            </a:pPr>
            <a:r>
              <a:rPr lang="en" sz="2000" b="1" kern="0">
                <a:solidFill>
                  <a:srgbClr val="D8A037"/>
                </a:solidFill>
                <a:latin typeface="Arial"/>
                <a:ea typeface="Arial"/>
                <a:cs typeface="Arial"/>
                <a:sym typeface="Arial"/>
              </a:rPr>
              <a:t>SPAN ALL SUBJECT AREAS WITH FOCUS ON FISHING, WILDLIFE, WATER QUALITY, HIKING/CAMPING, OUTDOOR RECREATION, AND BIKING</a:t>
            </a:r>
            <a:endParaRPr sz="2000" b="1" kern="0">
              <a:solidFill>
                <a:srgbClr val="D8A037"/>
              </a:solidFill>
              <a:latin typeface="Arial"/>
              <a:ea typeface="Arial"/>
              <a:cs typeface="Arial"/>
              <a:sym typeface="Arial"/>
            </a:endParaRPr>
          </a:p>
          <a:p>
            <a:pPr marL="457189" defTabSz="1219170">
              <a:spcBef>
                <a:spcPts val="667"/>
              </a:spcBef>
              <a:buClr>
                <a:srgbClr val="000000"/>
              </a:buClr>
            </a:pPr>
            <a:endParaRPr sz="2000" b="1" kern="0">
              <a:solidFill>
                <a:srgbClr val="D8A037"/>
              </a:solidFill>
              <a:latin typeface="Arial"/>
              <a:cs typeface="Arial"/>
              <a:sym typeface="Arial"/>
            </a:endParaRPr>
          </a:p>
          <a:p>
            <a:pPr marL="575719" indent="-567252" defTabSz="1219170">
              <a:spcBef>
                <a:spcPts val="667"/>
              </a:spcBef>
              <a:buClr>
                <a:srgbClr val="D8A037"/>
              </a:buClr>
              <a:buSzPts val="1500"/>
              <a:buFont typeface="Arial"/>
              <a:buChar char="•"/>
            </a:pPr>
            <a:r>
              <a:rPr lang="en" sz="2000" b="1" kern="0">
                <a:solidFill>
                  <a:srgbClr val="D8A037"/>
                </a:solidFill>
                <a:latin typeface="Arial"/>
                <a:ea typeface="Arial"/>
                <a:cs typeface="Arial"/>
                <a:sym typeface="Arial"/>
              </a:rPr>
              <a:t>ALIGNED TO STATE STANDARDS</a:t>
            </a:r>
            <a:endParaRPr sz="1467" kern="0">
              <a:solidFill>
                <a:srgbClr val="000000"/>
              </a:solidFill>
              <a:latin typeface="Arial"/>
              <a:cs typeface="Arial"/>
              <a:sym typeface="Arial"/>
            </a:endParaRPr>
          </a:p>
          <a:p>
            <a:pPr defTabSz="1219170">
              <a:spcBef>
                <a:spcPts val="667"/>
              </a:spcBef>
              <a:buClr>
                <a:srgbClr val="000000"/>
              </a:buClr>
            </a:pPr>
            <a:endParaRPr sz="1467" kern="0">
              <a:solidFill>
                <a:srgbClr val="000000"/>
              </a:solidFill>
              <a:latin typeface="Arial"/>
              <a:cs typeface="Arial"/>
              <a:sym typeface="Arial"/>
            </a:endParaRPr>
          </a:p>
          <a:p>
            <a:pPr marL="575719" indent="-567252" defTabSz="1219170">
              <a:spcBef>
                <a:spcPts val="667"/>
              </a:spcBef>
              <a:buClr>
                <a:srgbClr val="D8A037"/>
              </a:buClr>
              <a:buSzPts val="1500"/>
              <a:buFont typeface="Arial"/>
              <a:buChar char="•"/>
            </a:pPr>
            <a:r>
              <a:rPr lang="en" sz="2000" b="1" kern="0">
                <a:solidFill>
                  <a:srgbClr val="D8A037"/>
                </a:solidFill>
                <a:latin typeface="Arial"/>
                <a:cs typeface="Arial"/>
                <a:sym typeface="Arial"/>
              </a:rPr>
              <a:t>DELIVERED THROUGH LEARNING MANAGEMENT SYSTEM THAT ALSO CONTAINS ACCESS TO SELF-COURSES AND PROFESSIONAL DEVELOPMENT CONTENT </a:t>
            </a:r>
            <a:endParaRPr sz="1467" kern="0">
              <a:solidFill>
                <a:srgbClr val="000000"/>
              </a:solidFill>
              <a:latin typeface="Arial"/>
              <a:cs typeface="Arial"/>
              <a:sym typeface="Arial"/>
            </a:endParaRPr>
          </a:p>
          <a:p>
            <a:pPr marL="575719" indent="-389457" defTabSz="1219170">
              <a:spcBef>
                <a:spcPts val="667"/>
              </a:spcBef>
              <a:buClr>
                <a:srgbClr val="000000"/>
              </a:buClr>
              <a:buSzPts val="2100"/>
            </a:pPr>
            <a:endParaRPr sz="2800" b="1" kern="0">
              <a:solidFill>
                <a:srgbClr val="D8A037"/>
              </a:solidFill>
              <a:latin typeface="Arial"/>
              <a:ea typeface="Arial"/>
              <a:cs typeface="Arial"/>
              <a:sym typeface="Arial"/>
            </a:endParaRPr>
          </a:p>
          <a:p>
            <a:pPr marL="575719" indent="-338658" defTabSz="1219170">
              <a:spcBef>
                <a:spcPts val="667"/>
              </a:spcBef>
              <a:buClr>
                <a:srgbClr val="000000"/>
              </a:buClr>
              <a:buSzPts val="2700"/>
            </a:pPr>
            <a:endParaRPr sz="3600" b="1" kern="0">
              <a:solidFill>
                <a:srgbClr val="000000"/>
              </a:solidFill>
              <a:latin typeface="Arial"/>
              <a:ea typeface="Arial"/>
              <a:cs typeface="Arial"/>
              <a:sym typeface="Arial"/>
            </a:endParaRPr>
          </a:p>
        </p:txBody>
      </p:sp>
      <p:pic>
        <p:nvPicPr>
          <p:cNvPr id="389" name="Google Shape;389;p57" descr="A screenshot of a computer screen&#10;&#10;Description automatically generated"/>
          <p:cNvPicPr preferRelativeResize="0"/>
          <p:nvPr/>
        </p:nvPicPr>
        <p:blipFill rotWithShape="1">
          <a:blip r:embed="rId5">
            <a:alphaModFix/>
          </a:blip>
          <a:srcRect/>
          <a:stretch/>
        </p:blipFill>
        <p:spPr>
          <a:xfrm>
            <a:off x="3434380" y="3235232"/>
            <a:ext cx="2658635" cy="344056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18B3C14-6CD3-2277-D03D-C8CDF3DED63A}"/>
              </a:ext>
            </a:extLst>
          </p:cNvPr>
          <p:cNvSpPr txBox="1">
            <a:spLocks/>
          </p:cNvSpPr>
          <p:nvPr/>
        </p:nvSpPr>
        <p:spPr>
          <a:xfrm>
            <a:off x="0" y="186404"/>
            <a:ext cx="12192000" cy="1113007"/>
          </a:xfrm>
          <a:prstGeom prst="rect">
            <a:avLst/>
          </a:prstGeom>
          <a:solidFill>
            <a:srgbClr val="00194C"/>
          </a:solidFill>
        </p:spPr>
        <p:txBody>
          <a:bodyPr vert="horz" lIns="91440" tIns="45720" rIns="91440" bIns="45720" rtlCol="0" anchor="ctr">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uLnTx/>
                <a:uFillTx/>
                <a:latin typeface="Calibri" panose="020F0502020204030204"/>
                <a:ea typeface="+mj-ea"/>
                <a:cs typeface="+mj-cs"/>
              </a:rPr>
              <a:t>New AHECB Member</a:t>
            </a:r>
          </a:p>
        </p:txBody>
      </p:sp>
      <p:sp>
        <p:nvSpPr>
          <p:cNvPr id="11" name="Rectangle 10">
            <a:extLst>
              <a:ext uri="{FF2B5EF4-FFF2-40B4-BE49-F238E27FC236}">
                <a16:creationId xmlns:a16="http://schemas.microsoft.com/office/drawing/2014/main" id="{A1BE06D4-3924-E5A6-013C-33176EADBDBF}"/>
              </a:ext>
            </a:extLst>
          </p:cNvPr>
          <p:cNvSpPr/>
          <p:nvPr/>
        </p:nvSpPr>
        <p:spPr>
          <a:xfrm>
            <a:off x="4766373" y="5844321"/>
            <a:ext cx="2659254"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w="0"/>
                <a:solidFill>
                  <a:srgbClr val="00194C"/>
                </a:solidFill>
                <a:effectLst>
                  <a:outerShdw blurRad="38100" dist="19050" dir="2700000" algn="tl" rotWithShape="0">
                    <a:srgbClr val="3F3F3F">
                      <a:alpha val="40000"/>
                    </a:srgbClr>
                  </a:outerShdw>
                </a:effectLst>
                <a:uLnTx/>
                <a:uFillTx/>
                <a:latin typeface="Calibri" panose="020F0502020204030204"/>
                <a:ea typeface="+mn-ea"/>
                <a:cs typeface="+mn-cs"/>
              </a:rPr>
              <a:t>Chris Woodard</a:t>
            </a:r>
          </a:p>
        </p:txBody>
      </p:sp>
      <p:pic>
        <p:nvPicPr>
          <p:cNvPr id="2" name="Picture 1" descr="Mr. Chris Woodard">
            <a:extLst>
              <a:ext uri="{FF2B5EF4-FFF2-40B4-BE49-F238E27FC236}">
                <a16:creationId xmlns:a16="http://schemas.microsoft.com/office/drawing/2014/main" id="{90F7E5DA-C46D-1FFA-EC2B-380802FE354D}"/>
              </a:ext>
            </a:extLst>
          </p:cNvPr>
          <p:cNvPicPr>
            <a:picLocks noChangeAspect="1"/>
          </p:cNvPicPr>
          <p:nvPr/>
        </p:nvPicPr>
        <p:blipFill>
          <a:blip r:embed="rId2"/>
          <a:stretch>
            <a:fillRect/>
          </a:stretch>
        </p:blipFill>
        <p:spPr>
          <a:xfrm>
            <a:off x="4599986" y="1571325"/>
            <a:ext cx="2999874" cy="4001082"/>
          </a:xfrm>
          <a:prstGeom prst="rect">
            <a:avLst/>
          </a:prstGeom>
        </p:spPr>
      </p:pic>
    </p:spTree>
    <p:extLst>
      <p:ext uri="{BB962C8B-B14F-4D97-AF65-F5344CB8AC3E}">
        <p14:creationId xmlns:p14="http://schemas.microsoft.com/office/powerpoint/2010/main" val="496669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3"/>
        <p:cNvGrpSpPr/>
        <p:nvPr/>
      </p:nvGrpSpPr>
      <p:grpSpPr>
        <a:xfrm>
          <a:off x="0" y="0"/>
          <a:ext cx="0" cy="0"/>
          <a:chOff x="0" y="0"/>
          <a:chExt cx="0" cy="0"/>
        </a:xfrm>
      </p:grpSpPr>
      <p:sp>
        <p:nvSpPr>
          <p:cNvPr id="394" name="Google Shape;394;p58"/>
          <p:cNvSpPr/>
          <p:nvPr/>
        </p:nvSpPr>
        <p:spPr>
          <a:xfrm>
            <a:off x="103667" y="129581"/>
            <a:ext cx="4406000" cy="6622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395" name="Google Shape;395;p58"/>
          <p:cNvSpPr/>
          <p:nvPr/>
        </p:nvSpPr>
        <p:spPr>
          <a:xfrm>
            <a:off x="5446643" y="1207523"/>
            <a:ext cx="6745600" cy="5924800"/>
          </a:xfrm>
          <a:prstGeom prst="rect">
            <a:avLst/>
          </a:prstGeom>
          <a:noFill/>
          <a:ln>
            <a:noFill/>
          </a:ln>
        </p:spPr>
        <p:txBody>
          <a:bodyPr spcFirstLastPara="1" wrap="square" lIns="91433" tIns="45700" rIns="91433" bIns="45700" anchor="t" anchorCtr="0">
            <a:noAutofit/>
          </a:bodyPr>
          <a:lstStyle/>
          <a:p>
            <a:pPr defTabSz="1219170">
              <a:buClr>
                <a:srgbClr val="000000"/>
              </a:buClr>
            </a:pPr>
            <a:endParaRPr sz="800" b="1" kern="0">
              <a:solidFill>
                <a:srgbClr val="000000"/>
              </a:solidFill>
              <a:latin typeface="Arial"/>
              <a:ea typeface="Arial"/>
              <a:cs typeface="Arial"/>
              <a:sym typeface="Arial"/>
            </a:endParaRPr>
          </a:p>
          <a:p>
            <a:pPr defTabSz="1219170">
              <a:spcBef>
                <a:spcPts val="667"/>
              </a:spcBef>
              <a:buClr>
                <a:srgbClr val="000000"/>
              </a:buClr>
            </a:pPr>
            <a:r>
              <a:rPr lang="en" sz="3600" b="1" kern="0">
                <a:solidFill>
                  <a:srgbClr val="FFFFFF"/>
                </a:solidFill>
                <a:latin typeface="Arial"/>
                <a:cs typeface="Arial"/>
                <a:sym typeface="Arial"/>
              </a:rPr>
              <a:t>DCTE Pathways</a:t>
            </a:r>
            <a:endParaRPr sz="3600" b="1" kern="0">
              <a:solidFill>
                <a:srgbClr val="FFFFFF"/>
              </a:solidFill>
              <a:latin typeface="Arial"/>
              <a:cs typeface="Arial"/>
              <a:sym typeface="Arial"/>
            </a:endParaRPr>
          </a:p>
          <a:p>
            <a:pPr marL="457189" indent="-347125" algn="ctr" defTabSz="1219170">
              <a:buClr>
                <a:srgbClr val="4D3526"/>
              </a:buClr>
              <a:buSzPts val="1500"/>
              <a:buFont typeface="Arial"/>
              <a:buChar char="•"/>
            </a:pPr>
            <a:r>
              <a:rPr lang="en" sz="1733" b="1" kern="0">
                <a:solidFill>
                  <a:srgbClr val="D8A037"/>
                </a:solidFill>
                <a:latin typeface="Trebuchet MS"/>
                <a:ea typeface="Trebuchet MS"/>
                <a:cs typeface="Trebuchet MS"/>
                <a:sym typeface="Trebuchet MS"/>
              </a:rPr>
              <a:t>Natural Resources &amp; Outdoor Management Pathway</a:t>
            </a:r>
            <a:endParaRPr sz="1733" b="1" kern="0">
              <a:solidFill>
                <a:srgbClr val="D8A037"/>
              </a:solidFill>
              <a:latin typeface="Trebuchet MS"/>
              <a:ea typeface="Trebuchet MS"/>
              <a:cs typeface="Trebuchet MS"/>
              <a:sym typeface="Trebuchet MS"/>
            </a:endParaRPr>
          </a:p>
          <a:p>
            <a:pPr marL="2285943" lvl="4" indent="-330192" defTabSz="1219170">
              <a:buClr>
                <a:srgbClr val="D8A037"/>
              </a:buClr>
              <a:buSzPts val="1300"/>
              <a:buFont typeface="Trebuchet MS"/>
              <a:buChar char="○"/>
            </a:pPr>
            <a:r>
              <a:rPr lang="en" sz="1733" b="1" kern="0">
                <a:solidFill>
                  <a:srgbClr val="D8A037"/>
                </a:solidFill>
                <a:latin typeface="Trebuchet MS"/>
                <a:ea typeface="Trebuchet MS"/>
                <a:cs typeface="Trebuchet MS"/>
                <a:sym typeface="Trebuchet MS"/>
              </a:rPr>
              <a:t>Revised Pathway to include:</a:t>
            </a:r>
            <a:endParaRPr sz="1733" b="1" kern="0">
              <a:solidFill>
                <a:srgbClr val="D8A037"/>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AR Wildlife</a:t>
            </a:r>
            <a:endParaRPr sz="1733" kern="0">
              <a:solidFill>
                <a:srgbClr val="FFFFFF"/>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AR Forestry</a:t>
            </a:r>
            <a:endParaRPr sz="1733" kern="0">
              <a:solidFill>
                <a:srgbClr val="FFFFFF"/>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AR Aquatic Ecosystem</a:t>
            </a:r>
            <a:endParaRPr sz="1733" kern="0">
              <a:solidFill>
                <a:srgbClr val="FFFFFF"/>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AR Greenland &amp; Pastures</a:t>
            </a:r>
            <a:endParaRPr sz="1733" kern="0">
              <a:solidFill>
                <a:srgbClr val="FFFFFF"/>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Natural Resource Management</a:t>
            </a:r>
            <a:endParaRPr sz="1733" kern="0">
              <a:solidFill>
                <a:srgbClr val="FFFFFF"/>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Outdoor Recreation Resources</a:t>
            </a:r>
            <a:endParaRPr sz="1733" kern="0">
              <a:solidFill>
                <a:srgbClr val="FFFFFF"/>
              </a:solidFill>
              <a:latin typeface="Trebuchet MS"/>
              <a:ea typeface="Trebuchet MS"/>
              <a:cs typeface="Trebuchet MS"/>
              <a:sym typeface="Trebuchet MS"/>
            </a:endParaRPr>
          </a:p>
          <a:p>
            <a:pPr marL="2743131" lvl="5" indent="-330192" defTabSz="1219170">
              <a:buClr>
                <a:srgbClr val="FFFFFF"/>
              </a:buClr>
              <a:buSzPts val="1300"/>
              <a:buFont typeface="Trebuchet MS"/>
              <a:buChar char="■"/>
            </a:pPr>
            <a:r>
              <a:rPr lang="en" sz="1733" kern="0">
                <a:solidFill>
                  <a:srgbClr val="FFFFFF"/>
                </a:solidFill>
                <a:latin typeface="Trebuchet MS"/>
                <a:ea typeface="Trebuchet MS"/>
                <a:cs typeface="Trebuchet MS"/>
                <a:sym typeface="Trebuchet MS"/>
              </a:rPr>
              <a:t>Environmental Issues in AR</a:t>
            </a:r>
            <a:endParaRPr sz="1733" kern="0">
              <a:solidFill>
                <a:srgbClr val="FFFFFF"/>
              </a:solidFill>
              <a:latin typeface="Trebuchet MS"/>
              <a:ea typeface="Trebuchet MS"/>
              <a:cs typeface="Trebuchet MS"/>
              <a:sym typeface="Trebuchet MS"/>
            </a:endParaRPr>
          </a:p>
          <a:p>
            <a:pPr marL="2743131" defTabSz="1219170">
              <a:buClr>
                <a:srgbClr val="000000"/>
              </a:buClr>
            </a:pPr>
            <a:endParaRPr sz="1733" kern="0">
              <a:solidFill>
                <a:srgbClr val="FFFFFF"/>
              </a:solidFill>
              <a:latin typeface="Trebuchet MS"/>
              <a:ea typeface="Trebuchet MS"/>
              <a:cs typeface="Trebuchet MS"/>
              <a:sym typeface="Trebuchet MS"/>
            </a:endParaRPr>
          </a:p>
          <a:p>
            <a:pPr indent="-342891" algn="ctr" defTabSz="1219170">
              <a:buClr>
                <a:srgbClr val="4D3526"/>
              </a:buClr>
              <a:buSzPts val="1500"/>
              <a:buFont typeface="Arial"/>
              <a:buChar char="•"/>
            </a:pPr>
            <a:r>
              <a:rPr lang="en" sz="1733" b="1" kern="0">
                <a:solidFill>
                  <a:srgbClr val="D8A037"/>
                </a:solidFill>
                <a:latin typeface="Trebuchet MS"/>
                <a:ea typeface="Trebuchet MS"/>
                <a:cs typeface="Trebuchet MS"/>
                <a:sym typeface="Trebuchet MS"/>
              </a:rPr>
              <a:t>Arkansas Tourism and Recreation Pathway</a:t>
            </a:r>
            <a:endParaRPr sz="1733" b="1" kern="0">
              <a:solidFill>
                <a:srgbClr val="D8A037"/>
              </a:solidFill>
              <a:latin typeface="Trebuchet MS"/>
              <a:ea typeface="Trebuchet MS"/>
              <a:cs typeface="Trebuchet MS"/>
              <a:sym typeface="Trebuchet MS"/>
            </a:endParaRPr>
          </a:p>
          <a:p>
            <a:pPr marL="2285943" lvl="4" indent="-330192" defTabSz="1219170">
              <a:buClr>
                <a:srgbClr val="D8A037"/>
              </a:buClr>
              <a:buSzPts val="1300"/>
              <a:buFont typeface="Trebuchet MS"/>
              <a:buChar char="○"/>
            </a:pPr>
            <a:r>
              <a:rPr lang="en" sz="1733" kern="0">
                <a:solidFill>
                  <a:srgbClr val="D8A037"/>
                </a:solidFill>
                <a:latin typeface="Trebuchet MS"/>
                <a:ea typeface="Trebuchet MS"/>
                <a:cs typeface="Trebuchet MS"/>
                <a:sym typeface="Trebuchet MS"/>
              </a:rPr>
              <a:t>Pathway Includes:</a:t>
            </a:r>
            <a:endParaRPr sz="1733" kern="0">
              <a:solidFill>
                <a:srgbClr val="D8A037"/>
              </a:solidFill>
              <a:latin typeface="Trebuchet MS"/>
              <a:ea typeface="Trebuchet MS"/>
              <a:cs typeface="Trebuchet MS"/>
              <a:sym typeface="Trebuchet MS"/>
            </a:endParaRPr>
          </a:p>
          <a:p>
            <a:pPr marL="2743131" lvl="5" indent="-330192" defTabSz="1219170">
              <a:lnSpc>
                <a:spcPct val="115000"/>
              </a:lnSpc>
              <a:buClr>
                <a:srgbClr val="FFFFFF"/>
              </a:buClr>
              <a:buSzPts val="1300"/>
              <a:buFont typeface="Trebuchet MS"/>
              <a:buChar char="■"/>
            </a:pPr>
            <a:r>
              <a:rPr lang="en" sz="1733" kern="0">
                <a:solidFill>
                  <a:srgbClr val="FFFFFF"/>
                </a:solidFill>
                <a:latin typeface="Trebuchet MS"/>
                <a:ea typeface="Trebuchet MS"/>
                <a:cs typeface="Trebuchet MS"/>
                <a:sym typeface="Trebuchet MS"/>
              </a:rPr>
              <a:t>Arkansas tourism &amp; destinations</a:t>
            </a:r>
            <a:endParaRPr sz="1733" kern="0">
              <a:solidFill>
                <a:srgbClr val="FFFFFF"/>
              </a:solidFill>
              <a:latin typeface="Trebuchet MS"/>
              <a:ea typeface="Trebuchet MS"/>
              <a:cs typeface="Trebuchet MS"/>
              <a:sym typeface="Trebuchet MS"/>
            </a:endParaRPr>
          </a:p>
          <a:p>
            <a:pPr marL="2743131" lvl="5" indent="-330192" defTabSz="1219170">
              <a:lnSpc>
                <a:spcPct val="115000"/>
              </a:lnSpc>
              <a:buClr>
                <a:srgbClr val="FFFFFF"/>
              </a:buClr>
              <a:buSzPts val="1300"/>
              <a:buFont typeface="Trebuchet MS"/>
              <a:buChar char="■"/>
            </a:pPr>
            <a:r>
              <a:rPr lang="en" sz="1733" kern="0">
                <a:solidFill>
                  <a:srgbClr val="FFFFFF"/>
                </a:solidFill>
                <a:latin typeface="Trebuchet MS"/>
                <a:ea typeface="Trebuchet MS"/>
                <a:cs typeface="Trebuchet MS"/>
                <a:sym typeface="Trebuchet MS"/>
              </a:rPr>
              <a:t>Outdoor recreation in AR</a:t>
            </a:r>
            <a:endParaRPr sz="1733" kern="0">
              <a:solidFill>
                <a:srgbClr val="FFFFFF"/>
              </a:solidFill>
              <a:latin typeface="Trebuchet MS"/>
              <a:ea typeface="Trebuchet MS"/>
              <a:cs typeface="Trebuchet MS"/>
              <a:sym typeface="Trebuchet MS"/>
            </a:endParaRPr>
          </a:p>
          <a:p>
            <a:pPr marL="2743131" lvl="5" indent="-330192" defTabSz="1219170">
              <a:lnSpc>
                <a:spcPct val="115000"/>
              </a:lnSpc>
              <a:buClr>
                <a:srgbClr val="FFFFFF"/>
              </a:buClr>
              <a:buSzPts val="1300"/>
              <a:buFont typeface="Trebuchet MS"/>
              <a:buChar char="■"/>
            </a:pPr>
            <a:r>
              <a:rPr lang="en" sz="1733" kern="0">
                <a:solidFill>
                  <a:srgbClr val="FFFFFF"/>
                </a:solidFill>
                <a:latin typeface="Trebuchet MS"/>
                <a:ea typeface="Trebuchet MS"/>
                <a:cs typeface="Trebuchet MS"/>
                <a:sym typeface="Trebuchet MS"/>
              </a:rPr>
              <a:t>Tourism &amp; recreation in Arkansas</a:t>
            </a:r>
            <a:endParaRPr sz="1733" kern="0">
              <a:solidFill>
                <a:srgbClr val="FFFFFF"/>
              </a:solidFill>
              <a:latin typeface="Trebuchet MS"/>
              <a:ea typeface="Trebuchet MS"/>
              <a:cs typeface="Trebuchet MS"/>
              <a:sym typeface="Trebuchet MS"/>
            </a:endParaRPr>
          </a:p>
          <a:p>
            <a:pPr marL="2743131" lvl="5" indent="-330192" defTabSz="1219170">
              <a:lnSpc>
                <a:spcPct val="115000"/>
              </a:lnSpc>
              <a:buClr>
                <a:srgbClr val="FFFFFF"/>
              </a:buClr>
              <a:buSzPts val="1300"/>
              <a:buFont typeface="Trebuchet MS"/>
              <a:buChar char="■"/>
            </a:pPr>
            <a:r>
              <a:rPr lang="en" sz="1733" kern="0">
                <a:solidFill>
                  <a:srgbClr val="FFFFFF"/>
                </a:solidFill>
                <a:latin typeface="Trebuchet MS"/>
                <a:ea typeface="Trebuchet MS"/>
                <a:cs typeface="Trebuchet MS"/>
                <a:sym typeface="Trebuchet MS"/>
              </a:rPr>
              <a:t>Visitor motivations &amp; travel patterns</a:t>
            </a:r>
            <a:endParaRPr sz="1733" kern="0">
              <a:solidFill>
                <a:srgbClr val="FFFFFF"/>
              </a:solidFill>
              <a:latin typeface="Trebuchet MS"/>
              <a:ea typeface="Trebuchet MS"/>
              <a:cs typeface="Trebuchet MS"/>
              <a:sym typeface="Trebuchet MS"/>
            </a:endParaRPr>
          </a:p>
          <a:p>
            <a:pPr marL="2743131" defTabSz="1219170">
              <a:spcBef>
                <a:spcPts val="800"/>
              </a:spcBef>
              <a:buClr>
                <a:srgbClr val="000000"/>
              </a:buClr>
            </a:pPr>
            <a:endParaRPr sz="1733" b="1" kern="0">
              <a:solidFill>
                <a:srgbClr val="FFFFFF"/>
              </a:solidFill>
              <a:latin typeface="Trebuchet MS"/>
              <a:ea typeface="Trebuchet MS"/>
              <a:cs typeface="Trebuchet MS"/>
              <a:sym typeface="Trebuchet MS"/>
            </a:endParaRPr>
          </a:p>
          <a:p>
            <a:pPr marL="2743131" defTabSz="1219170">
              <a:buClr>
                <a:srgbClr val="000000"/>
              </a:buClr>
            </a:pPr>
            <a:endParaRPr sz="1733" b="1" kern="0">
              <a:solidFill>
                <a:srgbClr val="D8A037"/>
              </a:solidFill>
              <a:latin typeface="Trebuchet MS"/>
              <a:ea typeface="Trebuchet MS"/>
              <a:cs typeface="Trebuchet MS"/>
              <a:sym typeface="Trebuchet MS"/>
            </a:endParaRPr>
          </a:p>
          <a:p>
            <a:pPr marL="457189" defTabSz="1219170">
              <a:spcBef>
                <a:spcPts val="667"/>
              </a:spcBef>
              <a:buClr>
                <a:srgbClr val="000000"/>
              </a:buClr>
            </a:pPr>
            <a:endParaRPr sz="1467" kern="0">
              <a:solidFill>
                <a:srgbClr val="000000"/>
              </a:solidFill>
              <a:latin typeface="Arial"/>
              <a:cs typeface="Arial"/>
              <a:sym typeface="Arial"/>
            </a:endParaRPr>
          </a:p>
          <a:p>
            <a:pPr marL="575719" indent="-389457" defTabSz="1219170">
              <a:spcBef>
                <a:spcPts val="667"/>
              </a:spcBef>
              <a:buClr>
                <a:srgbClr val="000000"/>
              </a:buClr>
              <a:buSzPts val="2100"/>
            </a:pPr>
            <a:endParaRPr sz="2800" b="1" kern="0">
              <a:solidFill>
                <a:srgbClr val="D8A037"/>
              </a:solidFill>
              <a:latin typeface="Arial"/>
              <a:ea typeface="Arial"/>
              <a:cs typeface="Arial"/>
              <a:sym typeface="Arial"/>
            </a:endParaRPr>
          </a:p>
          <a:p>
            <a:pPr marL="575719" indent="-338658" defTabSz="1219170">
              <a:spcBef>
                <a:spcPts val="667"/>
              </a:spcBef>
              <a:buClr>
                <a:srgbClr val="000000"/>
              </a:buClr>
              <a:buSzPts val="2700"/>
            </a:pPr>
            <a:endParaRPr sz="3600" b="1" kern="0">
              <a:solidFill>
                <a:srgbClr val="000000"/>
              </a:solidFill>
              <a:latin typeface="Arial"/>
              <a:ea typeface="Arial"/>
              <a:cs typeface="Arial"/>
              <a:sym typeface="Arial"/>
            </a:endParaRPr>
          </a:p>
        </p:txBody>
      </p:sp>
      <p:pic>
        <p:nvPicPr>
          <p:cNvPr id="396" name="Google Shape;396;p58" title="Screenshot_20251106_154902_Gallery - Amber Young.jpg"/>
          <p:cNvPicPr preferRelativeResize="0"/>
          <p:nvPr/>
        </p:nvPicPr>
        <p:blipFill>
          <a:blip r:embed="rId4">
            <a:alphaModFix/>
          </a:blip>
          <a:stretch>
            <a:fillRect/>
          </a:stretch>
        </p:blipFill>
        <p:spPr>
          <a:xfrm>
            <a:off x="203201" y="203201"/>
            <a:ext cx="4182311" cy="645160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0"/>
        <p:cNvGrpSpPr/>
        <p:nvPr/>
      </p:nvGrpSpPr>
      <p:grpSpPr>
        <a:xfrm>
          <a:off x="0" y="0"/>
          <a:ext cx="0" cy="0"/>
          <a:chOff x="0" y="0"/>
          <a:chExt cx="0" cy="0"/>
        </a:xfrm>
      </p:grpSpPr>
      <p:sp>
        <p:nvSpPr>
          <p:cNvPr id="401" name="Google Shape;401;p59"/>
          <p:cNvSpPr txBox="1"/>
          <p:nvPr/>
        </p:nvSpPr>
        <p:spPr>
          <a:xfrm>
            <a:off x="842395" y="5076175"/>
            <a:ext cx="10507200" cy="1569620"/>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800" b="1" kern="0">
                <a:solidFill>
                  <a:srgbClr val="F6EDCE"/>
                </a:solidFill>
                <a:latin typeface="Arial"/>
                <a:cs typeface="Arial"/>
                <a:sym typeface="Arial"/>
              </a:rPr>
              <a:t>Collegiate School of Conservation Leadership Designation Program</a:t>
            </a:r>
            <a:endParaRPr sz="5067" b="1" kern="0">
              <a:solidFill>
                <a:srgbClr val="000000"/>
              </a:solidFill>
              <a:latin typeface="Arial"/>
              <a:cs typeface="Arial"/>
              <a:sym typeface="Arial"/>
            </a:endParaRPr>
          </a:p>
        </p:txBody>
      </p:sp>
      <p:pic>
        <p:nvPicPr>
          <p:cNvPr id="402" name="Google Shape;402;p59"/>
          <p:cNvPicPr preferRelativeResize="0"/>
          <p:nvPr/>
        </p:nvPicPr>
        <p:blipFill>
          <a:blip r:embed="rId4">
            <a:alphaModFix/>
          </a:blip>
          <a:stretch>
            <a:fillRect/>
          </a:stretch>
        </p:blipFill>
        <p:spPr>
          <a:xfrm>
            <a:off x="3869334" y="1117634"/>
            <a:ext cx="4453335" cy="3958532"/>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6"/>
        <p:cNvGrpSpPr/>
        <p:nvPr/>
      </p:nvGrpSpPr>
      <p:grpSpPr>
        <a:xfrm>
          <a:off x="0" y="0"/>
          <a:ext cx="0" cy="0"/>
          <a:chOff x="0" y="0"/>
          <a:chExt cx="0" cy="0"/>
        </a:xfrm>
      </p:grpSpPr>
      <p:sp>
        <p:nvSpPr>
          <p:cNvPr id="407" name="Google Shape;407;p60"/>
          <p:cNvSpPr txBox="1"/>
          <p:nvPr/>
        </p:nvSpPr>
        <p:spPr>
          <a:xfrm>
            <a:off x="221800" y="1206368"/>
            <a:ext cx="11748400" cy="4978695"/>
          </a:xfrm>
          <a:prstGeom prst="rect">
            <a:avLst/>
          </a:prstGeom>
          <a:noFill/>
          <a:ln>
            <a:noFill/>
          </a:ln>
        </p:spPr>
        <p:txBody>
          <a:bodyPr spcFirstLastPara="1" wrap="square" lIns="121900" tIns="121900" rIns="121900" bIns="121900" anchor="t" anchorCtr="0">
            <a:spAutoFit/>
          </a:bodyPr>
          <a:lstStyle/>
          <a:p>
            <a:pPr defTabSz="1219170">
              <a:spcBef>
                <a:spcPts val="667"/>
              </a:spcBef>
              <a:buClr>
                <a:srgbClr val="000000"/>
              </a:buClr>
            </a:pPr>
            <a:r>
              <a:rPr lang="en" sz="4000" b="1" kern="0">
                <a:solidFill>
                  <a:srgbClr val="D8A037"/>
                </a:solidFill>
                <a:latin typeface="Arial"/>
                <a:cs typeface="Arial"/>
                <a:sym typeface="Arial"/>
              </a:rPr>
              <a:t>Collegiate School of Conservation Leadership:</a:t>
            </a:r>
            <a:endParaRPr sz="4000" b="1" kern="0">
              <a:solidFill>
                <a:srgbClr val="D8A037"/>
              </a:solidFill>
              <a:latin typeface="Arial"/>
              <a:cs typeface="Arial"/>
              <a:sym typeface="Arial"/>
            </a:endParaRPr>
          </a:p>
          <a:p>
            <a:pPr defTabSz="1219170">
              <a:spcBef>
                <a:spcPts val="667"/>
              </a:spcBef>
              <a:buClr>
                <a:srgbClr val="000000"/>
              </a:buClr>
            </a:pPr>
            <a:endParaRPr sz="2000" b="1" kern="0">
              <a:solidFill>
                <a:srgbClr val="D8A037"/>
              </a:solidFill>
              <a:latin typeface="Arial"/>
              <a:cs typeface="Arial"/>
              <a:sym typeface="Arial"/>
            </a:endParaRPr>
          </a:p>
          <a:p>
            <a:pPr marL="609585" indent="-474121" defTabSz="1219170">
              <a:spcBef>
                <a:spcPts val="667"/>
              </a:spcBef>
              <a:buClr>
                <a:srgbClr val="F3DEC0"/>
              </a:buClr>
              <a:buSzPts val="2000"/>
              <a:buFont typeface="Arial"/>
              <a:buChar char="●"/>
            </a:pPr>
            <a:r>
              <a:rPr lang="en" sz="2667" kern="0">
                <a:solidFill>
                  <a:srgbClr val="F3DEC0"/>
                </a:solidFill>
                <a:latin typeface="Arial"/>
                <a:cs typeface="Arial"/>
                <a:sym typeface="Arial"/>
              </a:rPr>
              <a:t>3-Year Designation available to any post-secondary institution in Arkansas</a:t>
            </a:r>
            <a:endParaRPr sz="2667" kern="0">
              <a:solidFill>
                <a:srgbClr val="F3DEC0"/>
              </a:solidFill>
              <a:latin typeface="Arial"/>
              <a:cs typeface="Arial"/>
              <a:sym typeface="Arial"/>
            </a:endParaRPr>
          </a:p>
          <a:p>
            <a:pPr marL="609585" indent="-474121" defTabSz="1219170">
              <a:spcBef>
                <a:spcPts val="1333"/>
              </a:spcBef>
              <a:buClr>
                <a:srgbClr val="F3DEC0"/>
              </a:buClr>
              <a:buSzPts val="2000"/>
              <a:buFont typeface="Arial"/>
              <a:buChar char="●"/>
            </a:pPr>
            <a:r>
              <a:rPr lang="en" sz="2667" kern="0">
                <a:solidFill>
                  <a:srgbClr val="F3DEC0"/>
                </a:solidFill>
                <a:latin typeface="Arial"/>
                <a:cs typeface="Arial"/>
                <a:sym typeface="Arial"/>
              </a:rPr>
              <a:t>Requires Implementation of 12 Conservation Focused Requirements into Learning</a:t>
            </a:r>
            <a:endParaRPr sz="2667" kern="0">
              <a:solidFill>
                <a:srgbClr val="F3DEC0"/>
              </a:solidFill>
              <a:latin typeface="Arial"/>
              <a:cs typeface="Arial"/>
              <a:sym typeface="Arial"/>
            </a:endParaRPr>
          </a:p>
          <a:p>
            <a:pPr marL="609585" indent="-474121" defTabSz="1219170">
              <a:spcBef>
                <a:spcPts val="1333"/>
              </a:spcBef>
              <a:buClr>
                <a:srgbClr val="F3DEC0"/>
              </a:buClr>
              <a:buSzPts val="2000"/>
              <a:buFont typeface="Arial"/>
              <a:buChar char="●"/>
            </a:pPr>
            <a:r>
              <a:rPr lang="en" sz="2667" kern="0">
                <a:solidFill>
                  <a:srgbClr val="F3DEC0"/>
                </a:solidFill>
                <a:latin typeface="Arial"/>
                <a:cs typeface="Arial"/>
                <a:sym typeface="Arial"/>
              </a:rPr>
              <a:t>Recognition of involvement with AGFC</a:t>
            </a:r>
            <a:endParaRPr sz="2667" kern="0">
              <a:solidFill>
                <a:srgbClr val="F3DEC0"/>
              </a:solidFill>
              <a:latin typeface="Arial"/>
              <a:cs typeface="Arial"/>
              <a:sym typeface="Arial"/>
            </a:endParaRPr>
          </a:p>
          <a:p>
            <a:pPr marL="609585" indent="-474121" defTabSz="1219170">
              <a:spcBef>
                <a:spcPts val="1333"/>
              </a:spcBef>
              <a:spcAft>
                <a:spcPts val="1333"/>
              </a:spcAft>
              <a:buClr>
                <a:srgbClr val="F3DEC0"/>
              </a:buClr>
              <a:buSzPts val="2000"/>
              <a:buFont typeface="Arial"/>
              <a:buChar char="●"/>
            </a:pPr>
            <a:r>
              <a:rPr lang="en" sz="2667" kern="0">
                <a:solidFill>
                  <a:srgbClr val="F3DEC0"/>
                </a:solidFill>
                <a:latin typeface="Arial"/>
                <a:cs typeface="Arial"/>
                <a:sym typeface="Arial"/>
              </a:rPr>
              <a:t>Offers Support through Professional Development for both Faculty and Students</a:t>
            </a:r>
            <a:endParaRPr sz="2667" kern="0">
              <a:solidFill>
                <a:srgbClr val="F3DEC0"/>
              </a:solidFill>
              <a:latin typeface="Arial"/>
              <a:cs typeface="Arial"/>
              <a:sym typeface="Arial"/>
            </a:endParaRPr>
          </a:p>
        </p:txBody>
      </p:sp>
      <p:pic>
        <p:nvPicPr>
          <p:cNvPr id="408" name="Google Shape;408;p60" title="REV_260310_4CP Collegiate School of Conservation Leadership Graphic Lockup and Social Graphic.png"/>
          <p:cNvPicPr preferRelativeResize="0"/>
          <p:nvPr/>
        </p:nvPicPr>
        <p:blipFill>
          <a:blip r:embed="rId4">
            <a:alphaModFix/>
          </a:blip>
          <a:stretch>
            <a:fillRect/>
          </a:stretch>
        </p:blipFill>
        <p:spPr>
          <a:xfrm>
            <a:off x="-1" y="0"/>
            <a:ext cx="1460503" cy="1298168"/>
          </a:xfrm>
          <a:prstGeom prst="rect">
            <a:avLst/>
          </a:prstGeom>
          <a:noFill/>
          <a:ln>
            <a:noFill/>
          </a:ln>
        </p:spPr>
      </p:pic>
      <p:sp>
        <p:nvSpPr>
          <p:cNvPr id="409" name="Google Shape;409;p60"/>
          <p:cNvSpPr txBox="1"/>
          <p:nvPr/>
        </p:nvSpPr>
        <p:spPr>
          <a:xfrm>
            <a:off x="221800" y="6242401"/>
            <a:ext cx="11375200" cy="615513"/>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2400" u="sng" kern="0">
                <a:solidFill>
                  <a:srgbClr val="000000"/>
                </a:solidFill>
                <a:latin typeface="Arial"/>
                <a:cs typeface="Arial"/>
                <a:sym typeface="Arial"/>
                <a:hlinkClick r:id="rId5">
                  <a:extLst>
                    <a:ext uri="{A12FA001-AC4F-418D-AE19-62706E023703}">
                      <ahyp:hlinkClr xmlns:ahyp="http://schemas.microsoft.com/office/drawing/2018/hyperlinkcolor" val="tx"/>
                    </a:ext>
                  </a:extLst>
                </a:hlinkClick>
              </a:rPr>
              <a:t>https://www.agfc.com/education/collegiate-school-of-conservation-leadership/</a:t>
            </a:r>
            <a:r>
              <a:rPr lang="en" sz="2400" kern="0">
                <a:solidFill>
                  <a:srgbClr val="000000"/>
                </a:solidFill>
                <a:latin typeface="Arial"/>
                <a:cs typeface="Arial"/>
                <a:sym typeface="Arial"/>
              </a:rPr>
              <a:t> </a:t>
            </a:r>
            <a:endParaRPr sz="2400" kern="0">
              <a:solidFill>
                <a:srgbClr val="000000"/>
              </a:solidFill>
              <a:latin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61"/>
          <p:cNvSpPr txBox="1">
            <a:spLocks noGrp="1"/>
          </p:cNvSpPr>
          <p:nvPr>
            <p:ph type="title"/>
          </p:nvPr>
        </p:nvSpPr>
        <p:spPr>
          <a:xfrm>
            <a:off x="838200" y="365125"/>
            <a:ext cx="10515600" cy="1325600"/>
          </a:xfrm>
          <a:prstGeom prst="rect">
            <a:avLst/>
          </a:prstGeom>
        </p:spPr>
        <p:txBody>
          <a:bodyPr spcFirstLastPara="1" wrap="square" lIns="91433" tIns="45700" rIns="91433" bIns="45700" anchor="ctr" anchorCtr="0">
            <a:normAutofit/>
          </a:bodyPr>
          <a:lstStyle/>
          <a:p>
            <a:endParaRPr/>
          </a:p>
        </p:txBody>
      </p:sp>
      <p:sp>
        <p:nvSpPr>
          <p:cNvPr id="415" name="Google Shape;415;p61"/>
          <p:cNvSpPr txBox="1">
            <a:spLocks noGrp="1"/>
          </p:cNvSpPr>
          <p:nvPr>
            <p:ph type="body" idx="1"/>
          </p:nvPr>
        </p:nvSpPr>
        <p:spPr>
          <a:xfrm>
            <a:off x="838200" y="1825625"/>
            <a:ext cx="10515600" cy="4351200"/>
          </a:xfrm>
          <a:prstGeom prst="rect">
            <a:avLst/>
          </a:prstGeom>
        </p:spPr>
        <p:txBody>
          <a:bodyPr spcFirstLastPara="1" wrap="square" lIns="91433" tIns="45700" rIns="91433" bIns="45700" anchor="t" anchorCtr="0">
            <a:normAutofit/>
          </a:bodyPr>
          <a:lstStyle/>
          <a:p>
            <a:pPr marL="0" indent="0">
              <a:buNone/>
            </a:pPr>
            <a:endParaRPr/>
          </a:p>
        </p:txBody>
      </p:sp>
      <p:pic>
        <p:nvPicPr>
          <p:cNvPr id="416" name="Google Shape;416;p61" title="Powerpoint_02 Background School of Conservation Leadership.png"/>
          <p:cNvPicPr preferRelativeResize="0"/>
          <p:nvPr/>
        </p:nvPicPr>
        <p:blipFill>
          <a:blip r:embed="rId3">
            <a:alphaModFix/>
          </a:blip>
          <a:stretch>
            <a:fillRect/>
          </a:stretch>
        </p:blipFill>
        <p:spPr>
          <a:xfrm>
            <a:off x="0" y="0"/>
            <a:ext cx="12188952" cy="6856285"/>
          </a:xfrm>
          <a:prstGeom prst="rect">
            <a:avLst/>
          </a:prstGeom>
          <a:noFill/>
          <a:ln>
            <a:noFill/>
          </a:ln>
        </p:spPr>
      </p:pic>
      <p:sp>
        <p:nvSpPr>
          <p:cNvPr id="417" name="Google Shape;417;p61"/>
          <p:cNvSpPr txBox="1"/>
          <p:nvPr/>
        </p:nvSpPr>
        <p:spPr>
          <a:xfrm>
            <a:off x="1214551" y="955800"/>
            <a:ext cx="9762800" cy="5794842"/>
          </a:xfrm>
          <a:prstGeom prst="rect">
            <a:avLst/>
          </a:prstGeom>
          <a:noFill/>
          <a:ln>
            <a:noFill/>
          </a:ln>
        </p:spPr>
        <p:txBody>
          <a:bodyPr spcFirstLastPara="1" wrap="square" lIns="91433" tIns="91433" rIns="91433" bIns="91433" anchor="t" anchorCtr="0">
            <a:spAutoFit/>
          </a:bodyPr>
          <a:lstStyle/>
          <a:p>
            <a:pPr defTabSz="1219170">
              <a:buClr>
                <a:srgbClr val="000000"/>
              </a:buClr>
            </a:pPr>
            <a:r>
              <a:rPr lang="en" sz="3200" kern="0">
                <a:solidFill>
                  <a:srgbClr val="D8A037"/>
                </a:solidFill>
                <a:latin typeface="Merriweather ExtraBold"/>
                <a:ea typeface="Merriweather ExtraBold"/>
                <a:cs typeface="Merriweather ExtraBold"/>
                <a:sym typeface="Merriweather ExtraBold"/>
              </a:rPr>
              <a:t>Collegiate Designation Goals</a:t>
            </a:r>
            <a:endParaRPr sz="1600" kern="0">
              <a:solidFill>
                <a:srgbClr val="000000"/>
              </a:solidFill>
              <a:latin typeface="Merriweather ExtraBold"/>
              <a:ea typeface="Merriweather ExtraBold"/>
              <a:cs typeface="Merriweather ExtraBold"/>
              <a:sym typeface="Merriweather ExtraBold"/>
            </a:endParaRPr>
          </a:p>
          <a:p>
            <a:pPr marL="457189" indent="-338658" defTabSz="1219170">
              <a:spcBef>
                <a:spcPts val="667"/>
              </a:spcBef>
              <a:buClr>
                <a:srgbClr val="F6EDCE"/>
              </a:buClr>
              <a:buSzPts val="1400"/>
              <a:buFont typeface="Arial"/>
              <a:buChar char="●"/>
            </a:pPr>
            <a:r>
              <a:rPr lang="en" sz="1867" b="1" kern="0">
                <a:solidFill>
                  <a:srgbClr val="F6EDCE"/>
                </a:solidFill>
                <a:latin typeface="Arial"/>
                <a:cs typeface="Arial"/>
                <a:sym typeface="Arial"/>
              </a:rPr>
              <a:t>Increase conservation education, outdoor learning, and outdoor recreation opportunities for college age students in Arkansas.</a:t>
            </a:r>
            <a:endParaRPr sz="1867" b="1" kern="0">
              <a:solidFill>
                <a:srgbClr val="F6EDCE"/>
              </a:solidFill>
              <a:latin typeface="Arial"/>
              <a:cs typeface="Arial"/>
              <a:sym typeface="Arial"/>
            </a:endParaRPr>
          </a:p>
          <a:p>
            <a:pPr marL="457189" defTabSz="1219170">
              <a:spcBef>
                <a:spcPts val="667"/>
              </a:spcBef>
              <a:buClr>
                <a:srgbClr val="000000"/>
              </a:buClr>
            </a:pPr>
            <a:endParaRPr sz="1867" b="1" kern="0">
              <a:solidFill>
                <a:srgbClr val="F6EDCE"/>
              </a:solidFill>
              <a:latin typeface="Arial"/>
              <a:cs typeface="Arial"/>
              <a:sym typeface="Arial"/>
            </a:endParaRPr>
          </a:p>
          <a:p>
            <a:pPr marL="457189" indent="-338658" defTabSz="1219170">
              <a:spcBef>
                <a:spcPts val="667"/>
              </a:spcBef>
              <a:buClr>
                <a:srgbClr val="F6EDCE"/>
              </a:buClr>
              <a:buSzPts val="1400"/>
              <a:buFont typeface="Arial"/>
              <a:buChar char="●"/>
            </a:pPr>
            <a:r>
              <a:rPr lang="en" sz="1867" b="1" kern="0">
                <a:solidFill>
                  <a:srgbClr val="F6EDCE"/>
                </a:solidFill>
                <a:latin typeface="Arial"/>
                <a:cs typeface="Arial"/>
                <a:sym typeface="Arial"/>
              </a:rPr>
              <a:t>Increase awareness of AGFC careers through the development of the next generation of conservation professionals.</a:t>
            </a:r>
            <a:endParaRPr sz="1867" b="1" kern="0">
              <a:solidFill>
                <a:srgbClr val="F6EDCE"/>
              </a:solidFill>
              <a:latin typeface="Arial"/>
              <a:cs typeface="Arial"/>
              <a:sym typeface="Arial"/>
            </a:endParaRPr>
          </a:p>
          <a:p>
            <a:pPr marL="457189" defTabSz="1219170">
              <a:spcBef>
                <a:spcPts val="667"/>
              </a:spcBef>
              <a:buClr>
                <a:srgbClr val="000000"/>
              </a:buClr>
            </a:pPr>
            <a:endParaRPr sz="1867" b="1" kern="0">
              <a:solidFill>
                <a:srgbClr val="F6EDCE"/>
              </a:solidFill>
              <a:latin typeface="Arial"/>
              <a:cs typeface="Arial"/>
              <a:sym typeface="Arial"/>
            </a:endParaRPr>
          </a:p>
          <a:p>
            <a:pPr marL="457189" indent="-338658" defTabSz="1219170">
              <a:spcBef>
                <a:spcPts val="667"/>
              </a:spcBef>
              <a:buClr>
                <a:srgbClr val="F6EDCE"/>
              </a:buClr>
              <a:buSzPts val="1400"/>
              <a:buFont typeface="Arial"/>
              <a:buChar char="●"/>
            </a:pPr>
            <a:r>
              <a:rPr lang="en" sz="1867" b="1" kern="0">
                <a:solidFill>
                  <a:srgbClr val="F6EDCE"/>
                </a:solidFill>
                <a:latin typeface="Arial"/>
                <a:cs typeface="Arial"/>
                <a:sym typeface="Arial"/>
              </a:rPr>
              <a:t>Design resources and provide experiences that meet the needs of Arkansas college students through conservation education skills and concepts at their colleges and in their communities that ensure workforce preparedness.</a:t>
            </a:r>
            <a:endParaRPr sz="1867" b="1" kern="0">
              <a:solidFill>
                <a:srgbClr val="F6EDCE"/>
              </a:solidFill>
              <a:latin typeface="Arial"/>
              <a:cs typeface="Arial"/>
              <a:sym typeface="Arial"/>
            </a:endParaRPr>
          </a:p>
          <a:p>
            <a:pPr marL="457189" defTabSz="1219170">
              <a:spcBef>
                <a:spcPts val="667"/>
              </a:spcBef>
              <a:buClr>
                <a:srgbClr val="000000"/>
              </a:buClr>
            </a:pPr>
            <a:endParaRPr sz="1867" b="1" kern="0">
              <a:solidFill>
                <a:srgbClr val="F6EDCE"/>
              </a:solidFill>
              <a:latin typeface="Arial"/>
              <a:cs typeface="Arial"/>
              <a:sym typeface="Arial"/>
            </a:endParaRPr>
          </a:p>
          <a:p>
            <a:pPr marL="457189" indent="-338658" defTabSz="1219170">
              <a:spcBef>
                <a:spcPts val="667"/>
              </a:spcBef>
              <a:buClr>
                <a:srgbClr val="F6EDCE"/>
              </a:buClr>
              <a:buSzPts val="1400"/>
              <a:buFont typeface="Arial"/>
              <a:buChar char="●"/>
            </a:pPr>
            <a:r>
              <a:rPr lang="en" sz="1867" b="1" kern="0">
                <a:solidFill>
                  <a:srgbClr val="F6EDCE"/>
                </a:solidFill>
                <a:latin typeface="Arial"/>
                <a:cs typeface="Arial"/>
                <a:sym typeface="Arial"/>
              </a:rPr>
              <a:t>Recognize Post Secondary Schools that are doing this well, create model/mentor schools within the state.</a:t>
            </a:r>
            <a:endParaRPr sz="1867" b="1" kern="0">
              <a:solidFill>
                <a:srgbClr val="F6EDCE"/>
              </a:solidFill>
              <a:latin typeface="Arial"/>
              <a:cs typeface="Arial"/>
              <a:sym typeface="Arial"/>
            </a:endParaRPr>
          </a:p>
          <a:p>
            <a:pPr marL="457189" defTabSz="1219170">
              <a:spcBef>
                <a:spcPts val="667"/>
              </a:spcBef>
              <a:buClr>
                <a:srgbClr val="000000"/>
              </a:buClr>
            </a:pPr>
            <a:endParaRPr sz="1867" b="1" kern="0">
              <a:solidFill>
                <a:srgbClr val="F6EDCE"/>
              </a:solidFill>
              <a:latin typeface="Arial"/>
              <a:cs typeface="Arial"/>
              <a:sym typeface="Arial"/>
            </a:endParaRPr>
          </a:p>
          <a:p>
            <a:pPr marL="457189" indent="-338658" defTabSz="1219170">
              <a:spcBef>
                <a:spcPts val="667"/>
              </a:spcBef>
              <a:buClr>
                <a:srgbClr val="F6EDCE"/>
              </a:buClr>
              <a:buSzPts val="1400"/>
              <a:buFont typeface="Arial"/>
              <a:buChar char="●"/>
            </a:pPr>
            <a:r>
              <a:rPr lang="en" sz="1867" b="1" kern="0">
                <a:solidFill>
                  <a:srgbClr val="F6EDCE"/>
                </a:solidFill>
                <a:latin typeface="Arial"/>
                <a:cs typeface="Arial"/>
                <a:sym typeface="Arial"/>
              </a:rPr>
              <a:t>Create new opportunities and continue current programming offered by AGFC Education Division staff to support education outreach.</a:t>
            </a:r>
            <a:endParaRPr sz="1867" b="1" kern="0">
              <a:solidFill>
                <a:srgbClr val="F6EDCE"/>
              </a:solidFill>
              <a:latin typeface="Calibri"/>
              <a:ea typeface="Calibri"/>
              <a:cs typeface="Calibri"/>
              <a:sym typeface="Calibri"/>
            </a:endParaRPr>
          </a:p>
        </p:txBody>
      </p:sp>
      <p:pic>
        <p:nvPicPr>
          <p:cNvPr id="418" name="Google Shape;418;p61" title="REV_260310_4CP Collegiate School of Conservation Leadership Graphic Lockup and Social Graphic.png"/>
          <p:cNvPicPr preferRelativeResize="0"/>
          <p:nvPr/>
        </p:nvPicPr>
        <p:blipFill>
          <a:blip r:embed="rId4">
            <a:alphaModFix/>
          </a:blip>
          <a:stretch>
            <a:fillRect/>
          </a:stretch>
        </p:blipFill>
        <p:spPr>
          <a:xfrm>
            <a:off x="10341298" y="46200"/>
            <a:ext cx="1850239" cy="164462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22"/>
        <p:cNvGrpSpPr/>
        <p:nvPr/>
      </p:nvGrpSpPr>
      <p:grpSpPr>
        <a:xfrm>
          <a:off x="0" y="0"/>
          <a:ext cx="0" cy="0"/>
          <a:chOff x="0" y="0"/>
          <a:chExt cx="0" cy="0"/>
        </a:xfrm>
      </p:grpSpPr>
      <p:pic>
        <p:nvPicPr>
          <p:cNvPr id="423" name="Google Shape;423;p62" title="REV_260310_4CP Collegiate School of Conservation Leadership Graphic Lockup and Social Graphic.png"/>
          <p:cNvPicPr preferRelativeResize="0"/>
          <p:nvPr/>
        </p:nvPicPr>
        <p:blipFill>
          <a:blip r:embed="rId4">
            <a:alphaModFix/>
          </a:blip>
          <a:stretch>
            <a:fillRect/>
          </a:stretch>
        </p:blipFill>
        <p:spPr>
          <a:xfrm>
            <a:off x="132134" y="84101"/>
            <a:ext cx="2283533" cy="2029732"/>
          </a:xfrm>
          <a:prstGeom prst="rect">
            <a:avLst/>
          </a:prstGeom>
          <a:noFill/>
          <a:ln>
            <a:noFill/>
          </a:ln>
        </p:spPr>
      </p:pic>
      <p:sp>
        <p:nvSpPr>
          <p:cNvPr id="424" name="Google Shape;424;p62"/>
          <p:cNvSpPr txBox="1"/>
          <p:nvPr/>
        </p:nvSpPr>
        <p:spPr>
          <a:xfrm>
            <a:off x="3118197" y="1425000"/>
            <a:ext cx="5955600" cy="748947"/>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267" b="1" kern="0">
                <a:solidFill>
                  <a:srgbClr val="57574A"/>
                </a:solidFill>
                <a:latin typeface="Arial"/>
                <a:cs typeface="Arial"/>
                <a:sym typeface="Arial"/>
              </a:rPr>
              <a:t>Timeline</a:t>
            </a:r>
            <a:endParaRPr sz="4267" b="1" kern="0">
              <a:solidFill>
                <a:srgbClr val="57574A"/>
              </a:solidFill>
              <a:latin typeface="Arial"/>
              <a:cs typeface="Arial"/>
              <a:sym typeface="Arial"/>
            </a:endParaRPr>
          </a:p>
        </p:txBody>
      </p:sp>
      <p:graphicFrame>
        <p:nvGraphicFramePr>
          <p:cNvPr id="425" name="Google Shape;425;p62"/>
          <p:cNvGraphicFramePr/>
          <p:nvPr/>
        </p:nvGraphicFramePr>
        <p:xfrm>
          <a:off x="1270000" y="2639400"/>
          <a:ext cx="9651999" cy="5394760"/>
        </p:xfrm>
        <a:graphic>
          <a:graphicData uri="http://schemas.openxmlformats.org/drawingml/2006/table">
            <a:tbl>
              <a:tblPr>
                <a:noFill/>
              </a:tblPr>
              <a:tblGrid>
                <a:gridCol w="3217333">
                  <a:extLst>
                    <a:ext uri="{9D8B030D-6E8A-4147-A177-3AD203B41FA5}">
                      <a16:colId xmlns:a16="http://schemas.microsoft.com/office/drawing/2014/main" val="20000"/>
                    </a:ext>
                  </a:extLst>
                </a:gridCol>
                <a:gridCol w="3217333">
                  <a:extLst>
                    <a:ext uri="{9D8B030D-6E8A-4147-A177-3AD203B41FA5}">
                      <a16:colId xmlns:a16="http://schemas.microsoft.com/office/drawing/2014/main" val="20001"/>
                    </a:ext>
                  </a:extLst>
                </a:gridCol>
                <a:gridCol w="3217333">
                  <a:extLst>
                    <a:ext uri="{9D8B030D-6E8A-4147-A177-3AD203B41FA5}">
                      <a16:colId xmlns:a16="http://schemas.microsoft.com/office/drawing/2014/main" val="20002"/>
                    </a:ext>
                  </a:extLst>
                </a:gridCol>
              </a:tblGrid>
              <a:tr h="609560">
                <a:tc>
                  <a:txBody>
                    <a:bodyPr/>
                    <a:lstStyle/>
                    <a:p>
                      <a:pPr marL="0" lvl="0" indent="0" algn="l" rtl="0">
                        <a:spcBef>
                          <a:spcPts val="0"/>
                        </a:spcBef>
                        <a:spcAft>
                          <a:spcPts val="0"/>
                        </a:spcAft>
                        <a:buNone/>
                      </a:pPr>
                      <a:r>
                        <a:rPr lang="en" sz="2400" b="1"/>
                        <a:t>Phase</a:t>
                      </a:r>
                      <a:endParaRPr sz="2400" b="1"/>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C6B87D"/>
                    </a:solidFill>
                  </a:tcPr>
                </a:tc>
                <a:tc>
                  <a:txBody>
                    <a:bodyPr/>
                    <a:lstStyle/>
                    <a:p>
                      <a:pPr marL="0" lvl="0" indent="0" algn="l" rtl="0">
                        <a:spcBef>
                          <a:spcPts val="0"/>
                        </a:spcBef>
                        <a:spcAft>
                          <a:spcPts val="0"/>
                        </a:spcAft>
                        <a:buNone/>
                      </a:pPr>
                      <a:r>
                        <a:rPr lang="en" sz="2400" b="1"/>
                        <a:t>Resources</a:t>
                      </a:r>
                      <a:endParaRPr sz="2400" b="1"/>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C6B87D"/>
                    </a:solidFill>
                  </a:tcPr>
                </a:tc>
                <a:tc>
                  <a:txBody>
                    <a:bodyPr/>
                    <a:lstStyle/>
                    <a:p>
                      <a:pPr marL="0" lvl="0" indent="0" algn="l" rtl="0">
                        <a:spcBef>
                          <a:spcPts val="0"/>
                        </a:spcBef>
                        <a:spcAft>
                          <a:spcPts val="0"/>
                        </a:spcAft>
                        <a:buNone/>
                      </a:pPr>
                      <a:r>
                        <a:rPr lang="en" sz="2400" b="1"/>
                        <a:t>Due Date</a:t>
                      </a:r>
                      <a:endParaRPr sz="2400" b="1"/>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C6B87D"/>
                    </a:solidFill>
                  </a:tcPr>
                </a:tc>
                <a:extLst>
                  <a:ext uri="{0D108BD9-81ED-4DB2-BD59-A6C34878D82A}">
                    <a16:rowId xmlns:a16="http://schemas.microsoft.com/office/drawing/2014/main" val="10000"/>
                  </a:ext>
                </a:extLst>
              </a:tr>
              <a:tr h="1002583">
                <a:tc>
                  <a:txBody>
                    <a:bodyPr/>
                    <a:lstStyle/>
                    <a:p>
                      <a:pPr marL="0" lvl="0" indent="0" algn="l" rtl="0">
                        <a:spcBef>
                          <a:spcPts val="0"/>
                        </a:spcBef>
                        <a:spcAft>
                          <a:spcPts val="0"/>
                        </a:spcAft>
                        <a:buNone/>
                      </a:pPr>
                      <a:r>
                        <a:rPr lang="en" sz="2500"/>
                        <a:t>Before Applying</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Letter of Commitment</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Aug. 14, 2026</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extLst>
                  <a:ext uri="{0D108BD9-81ED-4DB2-BD59-A6C34878D82A}">
                    <a16:rowId xmlns:a16="http://schemas.microsoft.com/office/drawing/2014/main" val="10001"/>
                  </a:ext>
                </a:extLst>
              </a:tr>
              <a:tr h="1761365">
                <a:tc>
                  <a:txBody>
                    <a:bodyPr/>
                    <a:lstStyle/>
                    <a:p>
                      <a:pPr marL="0" lvl="0" indent="0" algn="l" rtl="0">
                        <a:spcBef>
                          <a:spcPts val="0"/>
                        </a:spcBef>
                        <a:spcAft>
                          <a:spcPts val="0"/>
                        </a:spcAft>
                        <a:buNone/>
                      </a:pPr>
                      <a:r>
                        <a:rPr lang="en" sz="2500"/>
                        <a:t>Phase 1</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School Self Audit Template</a:t>
                      </a:r>
                      <a:endParaRPr sz="2500"/>
                    </a:p>
                    <a:p>
                      <a:pPr marL="0" lvl="0" indent="0" algn="l" rtl="0">
                        <a:spcBef>
                          <a:spcPts val="0"/>
                        </a:spcBef>
                        <a:spcAft>
                          <a:spcPts val="0"/>
                        </a:spcAft>
                        <a:buNone/>
                      </a:pPr>
                      <a:r>
                        <a:rPr lang="en" sz="2500"/>
                        <a:t>Overall Program Application</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Sept. 18, 2026</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extLst>
                  <a:ext uri="{0D108BD9-81ED-4DB2-BD59-A6C34878D82A}">
                    <a16:rowId xmlns:a16="http://schemas.microsoft.com/office/drawing/2014/main" val="10002"/>
                  </a:ext>
                </a:extLst>
              </a:tr>
              <a:tr h="1002583">
                <a:tc>
                  <a:txBody>
                    <a:bodyPr/>
                    <a:lstStyle/>
                    <a:p>
                      <a:pPr marL="0" lvl="0" indent="0" algn="l" rtl="0">
                        <a:spcBef>
                          <a:spcPts val="0"/>
                        </a:spcBef>
                        <a:spcAft>
                          <a:spcPts val="0"/>
                        </a:spcAft>
                        <a:buNone/>
                      </a:pPr>
                      <a:r>
                        <a:rPr lang="en" sz="2500"/>
                        <a:t>Committee Review</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Application Rubric</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Prior to May 28, 2027</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extLst>
                  <a:ext uri="{0D108BD9-81ED-4DB2-BD59-A6C34878D82A}">
                    <a16:rowId xmlns:a16="http://schemas.microsoft.com/office/drawing/2014/main" val="10003"/>
                  </a:ext>
                </a:extLst>
              </a:tr>
              <a:tr h="1002583">
                <a:tc>
                  <a:txBody>
                    <a:bodyPr/>
                    <a:lstStyle/>
                    <a:p>
                      <a:pPr marL="0" lvl="0" indent="0" algn="l" rtl="0">
                        <a:spcBef>
                          <a:spcPts val="0"/>
                        </a:spcBef>
                        <a:spcAft>
                          <a:spcPts val="0"/>
                        </a:spcAft>
                        <a:buNone/>
                      </a:pPr>
                      <a:r>
                        <a:rPr lang="en" sz="2500"/>
                        <a:t>Phase 2</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Application Template Submitted to AGFC</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tc>
                  <a:txBody>
                    <a:bodyPr/>
                    <a:lstStyle/>
                    <a:p>
                      <a:pPr marL="0" lvl="0" indent="0" algn="l" rtl="0">
                        <a:spcBef>
                          <a:spcPts val="0"/>
                        </a:spcBef>
                        <a:spcAft>
                          <a:spcPts val="0"/>
                        </a:spcAft>
                        <a:buNone/>
                      </a:pPr>
                      <a:r>
                        <a:rPr lang="en" sz="2500"/>
                        <a:t>May 28, 2027</a:t>
                      </a:r>
                      <a:endParaRPr sz="2500"/>
                    </a:p>
                  </a:txBody>
                  <a:tcPr marL="121900" marR="121900" marT="121900" marB="121900">
                    <a:lnL w="28575" cap="flat" cmpd="sng">
                      <a:solidFill>
                        <a:srgbClr val="57574A"/>
                      </a:solidFill>
                      <a:prstDash val="solid"/>
                      <a:round/>
                      <a:headEnd type="none" w="sm" len="sm"/>
                      <a:tailEnd type="none" w="sm" len="sm"/>
                    </a:lnL>
                    <a:lnR w="28575" cap="flat" cmpd="sng">
                      <a:solidFill>
                        <a:srgbClr val="57574A"/>
                      </a:solidFill>
                      <a:prstDash val="solid"/>
                      <a:round/>
                      <a:headEnd type="none" w="sm" len="sm"/>
                      <a:tailEnd type="none" w="sm" len="sm"/>
                    </a:lnR>
                    <a:lnT w="28575" cap="flat" cmpd="sng">
                      <a:solidFill>
                        <a:srgbClr val="57574A"/>
                      </a:solidFill>
                      <a:prstDash val="solid"/>
                      <a:round/>
                      <a:headEnd type="none" w="sm" len="sm"/>
                      <a:tailEnd type="none" w="sm" len="sm"/>
                    </a:lnT>
                    <a:lnB w="28575" cap="flat" cmpd="sng">
                      <a:solidFill>
                        <a:srgbClr val="57574A"/>
                      </a:solidFill>
                      <a:prstDash val="solid"/>
                      <a:round/>
                      <a:headEnd type="none" w="sm" len="sm"/>
                      <a:tailEnd type="none" w="sm" len="sm"/>
                    </a:lnB>
                    <a:solidFill>
                      <a:srgbClr val="F6EDCE"/>
                    </a:solidFill>
                  </a:tcPr>
                </a:tc>
                <a:extLst>
                  <a:ext uri="{0D108BD9-81ED-4DB2-BD59-A6C34878D82A}">
                    <a16:rowId xmlns:a16="http://schemas.microsoft.com/office/drawing/2014/main" val="10004"/>
                  </a:ext>
                </a:extLst>
              </a:tr>
            </a:tbl>
          </a:graphicData>
        </a:graphic>
      </p:graphicFrame>
      <p:sp>
        <p:nvSpPr>
          <p:cNvPr id="426" name="Google Shape;426;p62"/>
          <p:cNvSpPr/>
          <p:nvPr/>
        </p:nvSpPr>
        <p:spPr>
          <a:xfrm>
            <a:off x="9164033" y="108100"/>
            <a:ext cx="2173600" cy="2150000"/>
          </a:xfrm>
          <a:prstGeom prst="rect">
            <a:avLst/>
          </a:prstGeom>
          <a:solidFill>
            <a:srgbClr val="C6B87D"/>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pic>
        <p:nvPicPr>
          <p:cNvPr id="427" name="Google Shape;427;p62" title="Copy of Untitled Design (4).png"/>
          <p:cNvPicPr preferRelativeResize="0"/>
          <p:nvPr/>
        </p:nvPicPr>
        <p:blipFill>
          <a:blip r:embed="rId5">
            <a:alphaModFix/>
          </a:blip>
          <a:stretch>
            <a:fillRect/>
          </a:stretch>
        </p:blipFill>
        <p:spPr>
          <a:xfrm>
            <a:off x="9552167" y="228206"/>
            <a:ext cx="1397668" cy="1397668"/>
          </a:xfrm>
          <a:prstGeom prst="rect">
            <a:avLst/>
          </a:prstGeom>
          <a:solidFill>
            <a:srgbClr val="C6B87D"/>
          </a:solidFill>
          <a:ln>
            <a:noFill/>
          </a:ln>
        </p:spPr>
      </p:pic>
      <p:sp>
        <p:nvSpPr>
          <p:cNvPr id="428" name="Google Shape;428;p62"/>
          <p:cNvSpPr txBox="1"/>
          <p:nvPr/>
        </p:nvSpPr>
        <p:spPr>
          <a:xfrm>
            <a:off x="9031800" y="1561400"/>
            <a:ext cx="2438400" cy="779532"/>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 sz="1733" b="1" kern="0">
                <a:solidFill>
                  <a:srgbClr val="595959"/>
                </a:solidFill>
                <a:latin typeface="Arial"/>
                <a:cs typeface="Arial"/>
                <a:sym typeface="Arial"/>
              </a:rPr>
              <a:t>Sign Your Letter of Commitment Today!</a:t>
            </a:r>
            <a:endParaRPr sz="1733" b="1" kern="0">
              <a:solidFill>
                <a:srgbClr val="595959"/>
              </a:solidFill>
              <a:latin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2"/>
        <p:cNvGrpSpPr/>
        <p:nvPr/>
      </p:nvGrpSpPr>
      <p:grpSpPr>
        <a:xfrm>
          <a:off x="0" y="0"/>
          <a:ext cx="0" cy="0"/>
          <a:chOff x="0" y="0"/>
          <a:chExt cx="0" cy="0"/>
        </a:xfrm>
      </p:grpSpPr>
      <p:sp>
        <p:nvSpPr>
          <p:cNvPr id="433" name="Google Shape;433;p63"/>
          <p:cNvSpPr txBox="1"/>
          <p:nvPr/>
        </p:nvSpPr>
        <p:spPr>
          <a:xfrm>
            <a:off x="842395" y="4994726"/>
            <a:ext cx="10507200" cy="1569620"/>
          </a:xfrm>
          <a:prstGeom prst="rect">
            <a:avLst/>
          </a:prstGeom>
          <a:noFill/>
          <a:ln>
            <a:noFill/>
          </a:ln>
        </p:spPr>
        <p:txBody>
          <a:bodyPr spcFirstLastPara="1" wrap="square" lIns="91433" tIns="45700" rIns="91433" bIns="45700" anchor="t" anchorCtr="0">
            <a:spAutoFit/>
          </a:bodyPr>
          <a:lstStyle/>
          <a:p>
            <a:pPr algn="ctr" defTabSz="1219170">
              <a:buClr>
                <a:srgbClr val="000000"/>
              </a:buClr>
            </a:pPr>
            <a:r>
              <a:rPr lang="en" sz="4800" b="1" kern="0">
                <a:solidFill>
                  <a:srgbClr val="F6EDCE"/>
                </a:solidFill>
                <a:latin typeface="Arial"/>
                <a:cs typeface="Arial"/>
                <a:sym typeface="Arial"/>
              </a:rPr>
              <a:t>AGFC Scholarships, Internships, &amp; Fellowships</a:t>
            </a:r>
            <a:endParaRPr sz="5067" b="1" kern="0">
              <a:solidFill>
                <a:srgbClr val="000000"/>
              </a:solidFill>
              <a:latin typeface="Arial"/>
              <a:cs typeface="Arial"/>
              <a:sym typeface="Arial"/>
            </a:endParaRPr>
          </a:p>
        </p:txBody>
      </p:sp>
      <p:pic>
        <p:nvPicPr>
          <p:cNvPr id="434" name="Google Shape;434;p63"/>
          <p:cNvPicPr preferRelativeResize="0"/>
          <p:nvPr/>
        </p:nvPicPr>
        <p:blipFill>
          <a:blip r:embed="rId4">
            <a:alphaModFix/>
          </a:blip>
          <a:stretch>
            <a:fillRect/>
          </a:stretch>
        </p:blipFill>
        <p:spPr>
          <a:xfrm>
            <a:off x="2397500" y="1124796"/>
            <a:ext cx="7397003" cy="369850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8"/>
        <p:cNvGrpSpPr/>
        <p:nvPr/>
      </p:nvGrpSpPr>
      <p:grpSpPr>
        <a:xfrm>
          <a:off x="0" y="0"/>
          <a:ext cx="0" cy="0"/>
          <a:chOff x="0" y="0"/>
          <a:chExt cx="0" cy="0"/>
        </a:xfrm>
      </p:grpSpPr>
      <p:sp>
        <p:nvSpPr>
          <p:cNvPr id="439" name="Google Shape;439;p64"/>
          <p:cNvSpPr txBox="1"/>
          <p:nvPr/>
        </p:nvSpPr>
        <p:spPr>
          <a:xfrm>
            <a:off x="850333" y="1086001"/>
            <a:ext cx="11341600" cy="5380856"/>
          </a:xfrm>
          <a:prstGeom prst="rect">
            <a:avLst/>
          </a:prstGeom>
          <a:noFill/>
          <a:ln>
            <a:noFill/>
          </a:ln>
        </p:spPr>
        <p:txBody>
          <a:bodyPr spcFirstLastPara="1" wrap="square" lIns="91433" tIns="45700" rIns="91433" bIns="45700" anchor="t" anchorCtr="0">
            <a:spAutoFit/>
          </a:bodyPr>
          <a:lstStyle/>
          <a:p>
            <a:pPr defTabSz="1219170">
              <a:buClr>
                <a:srgbClr val="000000"/>
              </a:buClr>
              <a:buSzPts val="2100"/>
            </a:pPr>
            <a:r>
              <a:rPr lang="en" sz="4267" b="1" kern="0">
                <a:solidFill>
                  <a:srgbClr val="D8A037"/>
                </a:solidFill>
                <a:latin typeface="Arial"/>
                <a:cs typeface="Arial"/>
                <a:sym typeface="Arial"/>
              </a:rPr>
              <a:t>Scholarships</a:t>
            </a:r>
            <a:endParaRPr sz="1867" b="1" kern="0">
              <a:solidFill>
                <a:srgbClr val="000000"/>
              </a:solidFill>
              <a:latin typeface="Arial"/>
              <a:ea typeface="Arial"/>
              <a:cs typeface="Arial"/>
              <a:sym typeface="Arial"/>
            </a:endParaRPr>
          </a:p>
          <a:p>
            <a:pPr defTabSz="1219170">
              <a:spcBef>
                <a:spcPts val="667"/>
              </a:spcBef>
              <a:buClr>
                <a:srgbClr val="000000"/>
              </a:buClr>
              <a:buSzPts val="1400"/>
            </a:pPr>
            <a:r>
              <a:rPr lang="en" sz="2533" b="1" kern="0">
                <a:solidFill>
                  <a:srgbClr val="000000"/>
                </a:solidFill>
                <a:latin typeface="Arial"/>
                <a:cs typeface="Arial"/>
                <a:sym typeface="Arial"/>
              </a:rPr>
              <a:t>Applications Period November 1 - December 31</a:t>
            </a:r>
            <a:endParaRPr sz="2533" b="1" kern="0">
              <a:solidFill>
                <a:srgbClr val="000000"/>
              </a:solidFill>
              <a:latin typeface="Arial"/>
              <a:cs typeface="Arial"/>
              <a:sym typeface="Arial"/>
            </a:endParaRPr>
          </a:p>
          <a:p>
            <a:pPr defTabSz="1219170">
              <a:spcBef>
                <a:spcPts val="667"/>
              </a:spcBef>
              <a:buClr>
                <a:srgbClr val="000000"/>
              </a:buClr>
              <a:buSzPts val="1400"/>
            </a:pPr>
            <a:endParaRPr sz="2533" b="1" kern="0">
              <a:solidFill>
                <a:srgbClr val="000000"/>
              </a:solidFill>
              <a:latin typeface="Arial"/>
              <a:cs typeface="Arial"/>
              <a:sym typeface="Arial"/>
            </a:endParaRPr>
          </a:p>
          <a:p>
            <a:pPr defTabSz="1219170">
              <a:spcBef>
                <a:spcPts val="667"/>
              </a:spcBef>
              <a:buClr>
                <a:srgbClr val="000000"/>
              </a:buClr>
            </a:pPr>
            <a:r>
              <a:rPr lang="en" sz="2400" kern="0">
                <a:solidFill>
                  <a:srgbClr val="000000"/>
                </a:solidFill>
                <a:latin typeface="Arial"/>
                <a:cs typeface="Arial"/>
                <a:sym typeface="Arial"/>
              </a:rPr>
              <a:t>Freshmen</a:t>
            </a:r>
            <a:endParaRPr sz="2400" kern="0">
              <a:solidFill>
                <a:srgbClr val="000000"/>
              </a:solidFill>
              <a:latin typeface="Arial"/>
              <a:cs typeface="Arial"/>
              <a:sym typeface="Arial"/>
            </a:endParaRPr>
          </a:p>
          <a:p>
            <a:pPr marL="914377" lvl="1" indent="-372524" defTabSz="1219170">
              <a:spcBef>
                <a:spcPts val="667"/>
              </a:spcBef>
              <a:buClr>
                <a:srgbClr val="896225"/>
              </a:buClr>
              <a:buSzPts val="1800"/>
              <a:buFont typeface="Arial"/>
              <a:buChar char="○"/>
            </a:pPr>
            <a:r>
              <a:rPr lang="en" sz="2400" kern="0">
                <a:solidFill>
                  <a:srgbClr val="000000"/>
                </a:solidFill>
                <a:latin typeface="Arial"/>
                <a:cs typeface="Arial"/>
                <a:sym typeface="Arial"/>
              </a:rPr>
              <a:t>6 Scholarships valued at $2,500 per semester ($5,000 per year)</a:t>
            </a:r>
            <a:endParaRPr sz="2400" kern="0">
              <a:solidFill>
                <a:srgbClr val="000000"/>
              </a:solidFill>
              <a:latin typeface="Arial"/>
              <a:cs typeface="Arial"/>
              <a:sym typeface="Arial"/>
            </a:endParaRPr>
          </a:p>
          <a:p>
            <a:pPr defTabSz="1219170">
              <a:spcBef>
                <a:spcPts val="667"/>
              </a:spcBef>
              <a:buClr>
                <a:srgbClr val="000000"/>
              </a:buClr>
            </a:pPr>
            <a:r>
              <a:rPr lang="en" sz="2400" kern="0">
                <a:solidFill>
                  <a:srgbClr val="000000"/>
                </a:solidFill>
                <a:latin typeface="Arial"/>
                <a:cs typeface="Arial"/>
                <a:sym typeface="Arial"/>
              </a:rPr>
              <a:t>Sophomore</a:t>
            </a:r>
            <a:endParaRPr sz="2400" kern="0">
              <a:solidFill>
                <a:srgbClr val="000000"/>
              </a:solidFill>
              <a:latin typeface="Arial"/>
              <a:cs typeface="Arial"/>
              <a:sym typeface="Arial"/>
            </a:endParaRPr>
          </a:p>
          <a:p>
            <a:pPr marL="914377" lvl="1" indent="-372524" defTabSz="1219170">
              <a:spcBef>
                <a:spcPts val="667"/>
              </a:spcBef>
              <a:buClr>
                <a:srgbClr val="896225"/>
              </a:buClr>
              <a:buSzPts val="1800"/>
              <a:buFont typeface="Arial"/>
              <a:buChar char="○"/>
            </a:pPr>
            <a:r>
              <a:rPr lang="en" sz="2400" kern="0">
                <a:solidFill>
                  <a:srgbClr val="000000"/>
                </a:solidFill>
                <a:latin typeface="Arial"/>
                <a:cs typeface="Arial"/>
                <a:sym typeface="Arial"/>
              </a:rPr>
              <a:t>6 Scholarships valued at $2,500 per semester ($5,000 per year)</a:t>
            </a:r>
            <a:endParaRPr sz="2400" kern="0">
              <a:solidFill>
                <a:srgbClr val="000000"/>
              </a:solidFill>
              <a:latin typeface="Arial"/>
              <a:cs typeface="Arial"/>
              <a:sym typeface="Arial"/>
            </a:endParaRPr>
          </a:p>
          <a:p>
            <a:pPr defTabSz="1219170">
              <a:spcBef>
                <a:spcPts val="667"/>
              </a:spcBef>
              <a:buClr>
                <a:srgbClr val="000000"/>
              </a:buClr>
            </a:pPr>
            <a:r>
              <a:rPr lang="en" sz="2400" kern="0">
                <a:solidFill>
                  <a:srgbClr val="000000"/>
                </a:solidFill>
                <a:latin typeface="Arial"/>
                <a:cs typeface="Arial"/>
                <a:sym typeface="Arial"/>
              </a:rPr>
              <a:t>Junior</a:t>
            </a:r>
            <a:endParaRPr sz="2400" kern="0">
              <a:solidFill>
                <a:srgbClr val="000000"/>
              </a:solidFill>
              <a:latin typeface="Arial"/>
              <a:cs typeface="Arial"/>
              <a:sym typeface="Arial"/>
            </a:endParaRPr>
          </a:p>
          <a:p>
            <a:pPr marL="914377" lvl="1" indent="-372524" defTabSz="1219170">
              <a:spcBef>
                <a:spcPts val="667"/>
              </a:spcBef>
              <a:buClr>
                <a:srgbClr val="896225"/>
              </a:buClr>
              <a:buSzPts val="1800"/>
              <a:buFont typeface="Arial"/>
              <a:buChar char="○"/>
            </a:pPr>
            <a:r>
              <a:rPr lang="en" sz="2400" kern="0">
                <a:solidFill>
                  <a:srgbClr val="000000"/>
                </a:solidFill>
                <a:latin typeface="Arial"/>
                <a:cs typeface="Arial"/>
                <a:sym typeface="Arial"/>
              </a:rPr>
              <a:t>6 Scholarships valued at $5,000 per semester ($10,000 per year)</a:t>
            </a:r>
            <a:endParaRPr sz="2400" kern="0">
              <a:solidFill>
                <a:srgbClr val="000000"/>
              </a:solidFill>
              <a:latin typeface="Arial"/>
              <a:cs typeface="Arial"/>
              <a:sym typeface="Arial"/>
            </a:endParaRPr>
          </a:p>
          <a:p>
            <a:pPr defTabSz="1219170">
              <a:spcBef>
                <a:spcPts val="667"/>
              </a:spcBef>
              <a:buClr>
                <a:srgbClr val="000000"/>
              </a:buClr>
            </a:pPr>
            <a:r>
              <a:rPr lang="en" sz="2400" kern="0">
                <a:solidFill>
                  <a:srgbClr val="000000"/>
                </a:solidFill>
                <a:latin typeface="Arial"/>
                <a:cs typeface="Arial"/>
                <a:sym typeface="Arial"/>
              </a:rPr>
              <a:t>Senior</a:t>
            </a:r>
            <a:endParaRPr sz="2400" kern="0">
              <a:solidFill>
                <a:srgbClr val="000000"/>
              </a:solidFill>
              <a:latin typeface="Arial"/>
              <a:cs typeface="Arial"/>
              <a:sym typeface="Arial"/>
            </a:endParaRPr>
          </a:p>
          <a:p>
            <a:pPr marL="914377" lvl="1" indent="-372524" defTabSz="1219170">
              <a:spcBef>
                <a:spcPts val="667"/>
              </a:spcBef>
              <a:buClr>
                <a:srgbClr val="896225"/>
              </a:buClr>
              <a:buSzPts val="1800"/>
              <a:buFont typeface="Arial"/>
              <a:buChar char="○"/>
            </a:pPr>
            <a:r>
              <a:rPr lang="en" sz="2400" kern="0">
                <a:solidFill>
                  <a:srgbClr val="000000"/>
                </a:solidFill>
                <a:latin typeface="Arial"/>
                <a:cs typeface="Arial"/>
                <a:sym typeface="Arial"/>
              </a:rPr>
              <a:t>6 Scholarships valued at $5,000 per semester ($10,000 per year)</a:t>
            </a:r>
            <a:endParaRPr sz="2400" kern="0">
              <a:solidFill>
                <a:srgbClr val="000000"/>
              </a:solidFill>
              <a:latin typeface="Arial"/>
              <a:cs typeface="Arial"/>
              <a:sym typeface="Arial"/>
            </a:endParaRPr>
          </a:p>
        </p:txBody>
      </p:sp>
      <p:sp>
        <p:nvSpPr>
          <p:cNvPr id="440" name="Google Shape;440;p64"/>
          <p:cNvSpPr/>
          <p:nvPr/>
        </p:nvSpPr>
        <p:spPr>
          <a:xfrm>
            <a:off x="9173133" y="1150267"/>
            <a:ext cx="1922000" cy="1907600"/>
          </a:xfrm>
          <a:prstGeom prst="rect">
            <a:avLst/>
          </a:prstGeom>
          <a:solidFill>
            <a:srgbClr val="D8A037"/>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Calibri"/>
              <a:ea typeface="Calibri"/>
              <a:cs typeface="Calibri"/>
              <a:sym typeface="Calibri"/>
            </a:endParaRPr>
          </a:p>
        </p:txBody>
      </p:sp>
      <p:pic>
        <p:nvPicPr>
          <p:cNvPr id="441" name="Google Shape;441;p64" title="Copy of Untitled Design (2).png"/>
          <p:cNvPicPr preferRelativeResize="0"/>
          <p:nvPr/>
        </p:nvPicPr>
        <p:blipFill>
          <a:blip r:embed="rId4">
            <a:alphaModFix/>
          </a:blip>
          <a:stretch>
            <a:fillRect/>
          </a:stretch>
        </p:blipFill>
        <p:spPr>
          <a:xfrm>
            <a:off x="9283522" y="1252201"/>
            <a:ext cx="1709665" cy="170966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45"/>
        <p:cNvGrpSpPr/>
        <p:nvPr/>
      </p:nvGrpSpPr>
      <p:grpSpPr>
        <a:xfrm>
          <a:off x="0" y="0"/>
          <a:ext cx="0" cy="0"/>
          <a:chOff x="0" y="0"/>
          <a:chExt cx="0" cy="0"/>
        </a:xfrm>
      </p:grpSpPr>
      <p:sp>
        <p:nvSpPr>
          <p:cNvPr id="446" name="Google Shape;446;p65"/>
          <p:cNvSpPr txBox="1">
            <a:spLocks noGrp="1"/>
          </p:cNvSpPr>
          <p:nvPr>
            <p:ph type="title"/>
          </p:nvPr>
        </p:nvSpPr>
        <p:spPr>
          <a:xfrm>
            <a:off x="415600" y="1050000"/>
            <a:ext cx="11360800" cy="763600"/>
          </a:xfrm>
          <a:prstGeom prst="rect">
            <a:avLst/>
          </a:prstGeom>
        </p:spPr>
        <p:txBody>
          <a:bodyPr spcFirstLastPara="1" wrap="square" lIns="91433" tIns="45700" rIns="91433" bIns="45700" anchor="ctr" anchorCtr="0">
            <a:noAutofit/>
          </a:bodyPr>
          <a:lstStyle/>
          <a:p>
            <a:pPr>
              <a:buSzPts val="2800"/>
            </a:pPr>
            <a:r>
              <a:rPr lang="en" sz="4267" b="1">
                <a:solidFill>
                  <a:srgbClr val="D8A037"/>
                </a:solidFill>
              </a:rPr>
              <a:t>Applicant Requirements</a:t>
            </a:r>
            <a:endParaRPr sz="4267"/>
          </a:p>
        </p:txBody>
      </p:sp>
      <p:sp>
        <p:nvSpPr>
          <p:cNvPr id="447" name="Google Shape;447;p65"/>
          <p:cNvSpPr txBox="1">
            <a:spLocks noGrp="1"/>
          </p:cNvSpPr>
          <p:nvPr>
            <p:ph type="body" idx="1"/>
          </p:nvPr>
        </p:nvSpPr>
        <p:spPr>
          <a:xfrm>
            <a:off x="415600" y="1943900"/>
            <a:ext cx="5333200" cy="4555200"/>
          </a:xfrm>
          <a:prstGeom prst="rect">
            <a:avLst/>
          </a:prstGeom>
        </p:spPr>
        <p:txBody>
          <a:bodyPr spcFirstLastPara="1" wrap="square" lIns="91433" tIns="45700" rIns="91433" bIns="45700" anchor="t" anchorCtr="0">
            <a:normAutofit/>
          </a:bodyPr>
          <a:lstStyle/>
          <a:p>
            <a:pPr marL="380990" indent="-414856">
              <a:lnSpc>
                <a:spcPct val="100000"/>
              </a:lnSpc>
              <a:spcBef>
                <a:spcPts val="800"/>
              </a:spcBef>
              <a:buSzPts val="2000"/>
            </a:pPr>
            <a:r>
              <a:rPr lang="en" sz="2667"/>
              <a:t>Current high school senior OR undergraduate student who attends, or plans to attend, an accredited college or university in Arkansas</a:t>
            </a:r>
            <a:endParaRPr sz="2667"/>
          </a:p>
          <a:p>
            <a:pPr marL="380990" indent="-414856">
              <a:lnSpc>
                <a:spcPct val="100000"/>
              </a:lnSpc>
              <a:spcBef>
                <a:spcPts val="800"/>
              </a:spcBef>
              <a:buSzPts val="2000"/>
            </a:pPr>
            <a:r>
              <a:rPr lang="en" sz="2667"/>
              <a:t>Full time status</a:t>
            </a:r>
            <a:endParaRPr sz="2667"/>
          </a:p>
          <a:p>
            <a:pPr marL="380990" indent="-414856">
              <a:lnSpc>
                <a:spcPct val="100000"/>
              </a:lnSpc>
              <a:spcBef>
                <a:spcPts val="800"/>
              </a:spcBef>
              <a:buSzPts val="2000"/>
            </a:pPr>
            <a:r>
              <a:rPr lang="en" sz="2667"/>
              <a:t>2.75 GPA </a:t>
            </a:r>
            <a:endParaRPr sz="2667"/>
          </a:p>
          <a:p>
            <a:pPr marL="380990" indent="-414856">
              <a:lnSpc>
                <a:spcPct val="100000"/>
              </a:lnSpc>
              <a:spcBef>
                <a:spcPts val="800"/>
              </a:spcBef>
              <a:buSzPts val="2000"/>
            </a:pPr>
            <a:r>
              <a:rPr lang="en" sz="2667"/>
              <a:t>Arkansas resident paying in-state tuition</a:t>
            </a:r>
            <a:endParaRPr sz="2533"/>
          </a:p>
        </p:txBody>
      </p:sp>
      <p:sp>
        <p:nvSpPr>
          <p:cNvPr id="448" name="Google Shape;448;p65"/>
          <p:cNvSpPr txBox="1">
            <a:spLocks noGrp="1"/>
          </p:cNvSpPr>
          <p:nvPr>
            <p:ph type="body" idx="4294967295"/>
          </p:nvPr>
        </p:nvSpPr>
        <p:spPr>
          <a:xfrm>
            <a:off x="6443200" y="1943900"/>
            <a:ext cx="5333200" cy="4555200"/>
          </a:xfrm>
          <a:prstGeom prst="rect">
            <a:avLst/>
          </a:prstGeom>
        </p:spPr>
        <p:txBody>
          <a:bodyPr spcFirstLastPara="1" wrap="square" lIns="91433" tIns="45700" rIns="91433" bIns="45700" anchor="t" anchorCtr="0">
            <a:normAutofit/>
          </a:bodyPr>
          <a:lstStyle/>
          <a:p>
            <a:pPr marL="380990" indent="-414856">
              <a:lnSpc>
                <a:spcPct val="100000"/>
              </a:lnSpc>
              <a:buSzPts val="2000"/>
            </a:pPr>
            <a:r>
              <a:rPr lang="en" sz="2667"/>
              <a:t>Current resume </a:t>
            </a:r>
            <a:endParaRPr sz="2667"/>
          </a:p>
          <a:p>
            <a:pPr marL="380990" indent="-414856">
              <a:lnSpc>
                <a:spcPct val="100000"/>
              </a:lnSpc>
              <a:buSzPts val="2000"/>
            </a:pPr>
            <a:r>
              <a:rPr lang="en" sz="2667"/>
              <a:t>Unofficial transcript </a:t>
            </a:r>
            <a:endParaRPr sz="2667"/>
          </a:p>
          <a:p>
            <a:pPr marL="380990" indent="-414856">
              <a:lnSpc>
                <a:spcPct val="100000"/>
              </a:lnSpc>
              <a:buSzPts val="2000"/>
            </a:pPr>
            <a:r>
              <a:rPr lang="en" sz="2667"/>
              <a:t>1 page essay on given prompt</a:t>
            </a:r>
            <a:endParaRPr sz="2667"/>
          </a:p>
          <a:p>
            <a:pPr marL="380990" indent="-414856">
              <a:lnSpc>
                <a:spcPct val="100000"/>
              </a:lnSpc>
              <a:buSzPts val="2000"/>
            </a:pPr>
            <a:r>
              <a:rPr lang="en" sz="2667"/>
              <a:t>2-3 minute video answering given prompt</a:t>
            </a:r>
            <a:endParaRPr sz="2667"/>
          </a:p>
          <a:p>
            <a:pPr marL="380990" indent="-414856">
              <a:lnSpc>
                <a:spcPct val="100000"/>
              </a:lnSpc>
              <a:buSzPts val="2000"/>
            </a:pPr>
            <a:r>
              <a:rPr lang="en" sz="2667"/>
              <a:t>Finalist Interview</a:t>
            </a:r>
            <a:endParaRPr sz="2667"/>
          </a:p>
          <a:p>
            <a:pPr marL="380990" indent="-414856">
              <a:lnSpc>
                <a:spcPct val="100000"/>
              </a:lnSpc>
              <a:buSzPts val="2000"/>
            </a:pPr>
            <a:r>
              <a:rPr lang="en" sz="2667"/>
              <a:t>Comply with all application and timeline requirements</a:t>
            </a:r>
            <a:endParaRPr sz="2667"/>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52"/>
        <p:cNvGrpSpPr/>
        <p:nvPr/>
      </p:nvGrpSpPr>
      <p:grpSpPr>
        <a:xfrm>
          <a:off x="0" y="0"/>
          <a:ext cx="0" cy="0"/>
          <a:chOff x="0" y="0"/>
          <a:chExt cx="0" cy="0"/>
        </a:xfrm>
      </p:grpSpPr>
      <p:sp>
        <p:nvSpPr>
          <p:cNvPr id="453" name="Google Shape;453;p66"/>
          <p:cNvSpPr/>
          <p:nvPr/>
        </p:nvSpPr>
        <p:spPr>
          <a:xfrm>
            <a:off x="0" y="1304400"/>
            <a:ext cx="4892400" cy="4936400"/>
          </a:xfrm>
          <a:prstGeom prst="rect">
            <a:avLst/>
          </a:prstGeom>
          <a:solidFill>
            <a:srgbClr val="8A6226"/>
          </a:solidFill>
          <a:ln w="9525" cap="flat" cmpd="sng">
            <a:solidFill>
              <a:srgbClr val="44546A"/>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54" name="Google Shape;454;p66"/>
          <p:cNvSpPr txBox="1"/>
          <p:nvPr/>
        </p:nvSpPr>
        <p:spPr>
          <a:xfrm>
            <a:off x="4956633" y="961000"/>
            <a:ext cx="6895600" cy="5635477"/>
          </a:xfrm>
          <a:prstGeom prst="rect">
            <a:avLst/>
          </a:prstGeom>
          <a:noFill/>
          <a:ln>
            <a:noFill/>
          </a:ln>
        </p:spPr>
        <p:txBody>
          <a:bodyPr spcFirstLastPara="1" wrap="square" lIns="91433" tIns="45700" rIns="91433" bIns="45700" anchor="t" anchorCtr="0">
            <a:spAutoFit/>
          </a:bodyPr>
          <a:lstStyle/>
          <a:p>
            <a:pPr defTabSz="1219170">
              <a:buClr>
                <a:srgbClr val="000000"/>
              </a:buClr>
              <a:buSzPts val="2100"/>
            </a:pPr>
            <a:r>
              <a:rPr lang="en" sz="4267" b="1" kern="0">
                <a:solidFill>
                  <a:srgbClr val="D8A037"/>
                </a:solidFill>
                <a:latin typeface="Arial"/>
                <a:cs typeface="Arial"/>
                <a:sym typeface="Arial"/>
              </a:rPr>
              <a:t>Summer Internships</a:t>
            </a:r>
            <a:endParaRPr sz="4267" b="1" kern="0">
              <a:solidFill>
                <a:srgbClr val="000000"/>
              </a:solidFill>
              <a:latin typeface="Arial"/>
              <a:ea typeface="Arial"/>
              <a:cs typeface="Arial"/>
              <a:sym typeface="Arial"/>
            </a:endParaRPr>
          </a:p>
          <a:p>
            <a:pPr defTabSz="1219170">
              <a:spcBef>
                <a:spcPts val="667"/>
              </a:spcBef>
              <a:buClr>
                <a:srgbClr val="000000"/>
              </a:buClr>
              <a:buSzPts val="1400"/>
            </a:pPr>
            <a:r>
              <a:rPr lang="en" sz="2533" b="1" kern="0">
                <a:solidFill>
                  <a:srgbClr val="000000"/>
                </a:solidFill>
                <a:latin typeface="Arial"/>
                <a:cs typeface="Arial"/>
                <a:sym typeface="Arial"/>
              </a:rPr>
              <a:t>Applications Period February 1 - March 15</a:t>
            </a:r>
            <a:endParaRPr sz="2533" b="1" kern="0">
              <a:solidFill>
                <a:srgbClr val="000000"/>
              </a:solidFill>
              <a:latin typeface="Arial"/>
              <a:cs typeface="Arial"/>
              <a:sym typeface="Arial"/>
            </a:endParaRPr>
          </a:p>
          <a:p>
            <a:pPr defTabSz="1219170">
              <a:spcBef>
                <a:spcPts val="667"/>
              </a:spcBef>
              <a:buClr>
                <a:srgbClr val="000000"/>
              </a:buClr>
              <a:buSzPts val="1400"/>
            </a:pPr>
            <a:endParaRPr sz="2533" b="1" kern="0">
              <a:solidFill>
                <a:srgbClr val="000000"/>
              </a:solidFill>
              <a:latin typeface="Arial"/>
              <a:cs typeface="Arial"/>
              <a:sym typeface="Arial"/>
            </a:endParaRPr>
          </a:p>
          <a:p>
            <a:pPr marL="609585" indent="-448722" defTabSz="1219170">
              <a:spcBef>
                <a:spcPts val="667"/>
              </a:spcBef>
              <a:buClr>
                <a:srgbClr val="000000"/>
              </a:buClr>
              <a:buSzPts val="1700"/>
              <a:buFont typeface="Arial"/>
              <a:buChar char="●"/>
            </a:pPr>
            <a:r>
              <a:rPr lang="en" sz="2267" kern="0">
                <a:solidFill>
                  <a:srgbClr val="000000"/>
                </a:solidFill>
                <a:latin typeface="Arial"/>
                <a:cs typeface="Arial"/>
                <a:sym typeface="Arial"/>
              </a:rPr>
              <a:t>Internship positions across the state</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Declared degree in a conservation related field</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24 hours college credit earned by the time the internship begins</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18 years old by the time the internship begins</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2.5 GPA</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Must be a currently enrolled college student, or graduated within the last year</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Can earn internship credit for their program</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360 hours</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$15 per hour</a:t>
            </a:r>
            <a:endParaRPr sz="2267" kern="0">
              <a:solidFill>
                <a:srgbClr val="000000"/>
              </a:solidFill>
              <a:latin typeface="Arial"/>
              <a:cs typeface="Arial"/>
              <a:sym typeface="Arial"/>
            </a:endParaRPr>
          </a:p>
        </p:txBody>
      </p:sp>
      <p:pic>
        <p:nvPicPr>
          <p:cNvPr id="455" name="Google Shape;455;p66" title="AGFC Internship Social Graphic 5.png"/>
          <p:cNvPicPr preferRelativeResize="0"/>
          <p:nvPr/>
        </p:nvPicPr>
        <p:blipFill>
          <a:blip r:embed="rId4">
            <a:alphaModFix/>
          </a:blip>
          <a:stretch>
            <a:fillRect/>
          </a:stretch>
        </p:blipFill>
        <p:spPr>
          <a:xfrm>
            <a:off x="175402" y="1501600"/>
            <a:ext cx="4541569" cy="4541597"/>
          </a:xfrm>
          <a:prstGeom prst="rect">
            <a:avLst/>
          </a:prstGeom>
          <a:noFill/>
          <a:ln>
            <a:noFill/>
          </a:ln>
        </p:spPr>
      </p:pic>
      <p:pic>
        <p:nvPicPr>
          <p:cNvPr id="456" name="Google Shape;456;p66" title="Copy of Untitled Design (3).png"/>
          <p:cNvPicPr preferRelativeResize="0"/>
          <p:nvPr/>
        </p:nvPicPr>
        <p:blipFill>
          <a:blip r:embed="rId5">
            <a:alphaModFix/>
          </a:blip>
          <a:stretch>
            <a:fillRect/>
          </a:stretch>
        </p:blipFill>
        <p:spPr>
          <a:xfrm>
            <a:off x="175401" y="4349201"/>
            <a:ext cx="1350601" cy="135060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0"/>
        <p:cNvGrpSpPr/>
        <p:nvPr/>
      </p:nvGrpSpPr>
      <p:grpSpPr>
        <a:xfrm>
          <a:off x="0" y="0"/>
          <a:ext cx="0" cy="0"/>
          <a:chOff x="0" y="0"/>
          <a:chExt cx="0" cy="0"/>
        </a:xfrm>
      </p:grpSpPr>
      <p:sp>
        <p:nvSpPr>
          <p:cNvPr id="461" name="Google Shape;461;p67"/>
          <p:cNvSpPr txBox="1"/>
          <p:nvPr/>
        </p:nvSpPr>
        <p:spPr>
          <a:xfrm>
            <a:off x="3374733" y="961000"/>
            <a:ext cx="8478000" cy="5697032"/>
          </a:xfrm>
          <a:prstGeom prst="rect">
            <a:avLst/>
          </a:prstGeom>
          <a:noFill/>
          <a:ln>
            <a:noFill/>
          </a:ln>
        </p:spPr>
        <p:txBody>
          <a:bodyPr spcFirstLastPara="1" wrap="square" lIns="91433" tIns="45700" rIns="91433" bIns="45700" anchor="t" anchorCtr="0">
            <a:spAutoFit/>
          </a:bodyPr>
          <a:lstStyle/>
          <a:p>
            <a:pPr defTabSz="1219170">
              <a:buClr>
                <a:srgbClr val="000000"/>
              </a:buClr>
              <a:buSzPts val="2100"/>
            </a:pPr>
            <a:r>
              <a:rPr lang="en" sz="4267" b="1" kern="0">
                <a:solidFill>
                  <a:srgbClr val="D8A037"/>
                </a:solidFill>
                <a:latin typeface="Arial"/>
                <a:cs typeface="Arial"/>
                <a:sym typeface="Arial"/>
              </a:rPr>
              <a:t>University Outreach Program Coordinator Interns</a:t>
            </a:r>
            <a:endParaRPr sz="4267" b="1" kern="0">
              <a:solidFill>
                <a:srgbClr val="000000"/>
              </a:solidFill>
              <a:latin typeface="Arial"/>
              <a:ea typeface="Arial"/>
              <a:cs typeface="Arial"/>
              <a:sym typeface="Arial"/>
            </a:endParaRPr>
          </a:p>
          <a:p>
            <a:pPr defTabSz="1219170">
              <a:spcBef>
                <a:spcPts val="667"/>
              </a:spcBef>
              <a:buClr>
                <a:srgbClr val="000000"/>
              </a:buClr>
              <a:buSzPts val="1400"/>
            </a:pPr>
            <a:r>
              <a:rPr lang="en" sz="2533" b="1" kern="0">
                <a:solidFill>
                  <a:srgbClr val="000000"/>
                </a:solidFill>
                <a:latin typeface="Arial"/>
                <a:cs typeface="Arial"/>
                <a:sym typeface="Arial"/>
              </a:rPr>
              <a:t>AGFC Inters During the Academic Year</a:t>
            </a:r>
            <a:endParaRPr sz="2533" b="1" kern="0">
              <a:solidFill>
                <a:srgbClr val="000000"/>
              </a:solidFill>
              <a:latin typeface="Arial"/>
              <a:cs typeface="Arial"/>
              <a:sym typeface="Arial"/>
            </a:endParaRPr>
          </a:p>
          <a:p>
            <a:pPr defTabSz="1219170">
              <a:spcBef>
                <a:spcPts val="667"/>
              </a:spcBef>
              <a:buClr>
                <a:srgbClr val="000000"/>
              </a:buClr>
              <a:buSzPts val="1400"/>
            </a:pPr>
            <a:endParaRPr sz="933" b="1" kern="0">
              <a:solidFill>
                <a:srgbClr val="000000"/>
              </a:solidFill>
              <a:latin typeface="Arial"/>
              <a:cs typeface="Arial"/>
              <a:sym typeface="Arial"/>
            </a:endParaRPr>
          </a:p>
          <a:p>
            <a:pPr marL="609585" indent="-448722" defTabSz="1219170">
              <a:spcBef>
                <a:spcPts val="667"/>
              </a:spcBef>
              <a:buClr>
                <a:srgbClr val="000000"/>
              </a:buClr>
              <a:buSzPts val="1700"/>
              <a:buFont typeface="Arial"/>
              <a:buChar char="●"/>
            </a:pPr>
            <a:r>
              <a:rPr lang="en" sz="2267" kern="0">
                <a:solidFill>
                  <a:srgbClr val="000000"/>
                </a:solidFill>
                <a:latin typeface="Arial"/>
                <a:cs typeface="Arial"/>
                <a:sym typeface="Arial"/>
              </a:rPr>
              <a:t>A requirement to host an intern for the Collegiate School of Conservation Leadership</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Coordinates outreach programs for students on campus with support from AGFC staff and partners</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Increases participation in outdoor recreation among college students</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Assists with further development of resources and programs for college students across the state</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Less than 20 hours a week</a:t>
            </a:r>
            <a:endParaRPr sz="2267" kern="0">
              <a:solidFill>
                <a:srgbClr val="000000"/>
              </a:solidFill>
              <a:latin typeface="Arial"/>
              <a:cs typeface="Arial"/>
              <a:sym typeface="Arial"/>
            </a:endParaRPr>
          </a:p>
          <a:p>
            <a:pPr marL="609585" indent="-448722" defTabSz="1219170">
              <a:buClr>
                <a:srgbClr val="000000"/>
              </a:buClr>
              <a:buSzPts val="1700"/>
              <a:buFont typeface="Arial"/>
              <a:buChar char="●"/>
            </a:pPr>
            <a:r>
              <a:rPr lang="en" sz="2267" kern="0">
                <a:solidFill>
                  <a:srgbClr val="000000"/>
                </a:solidFill>
                <a:latin typeface="Arial"/>
                <a:cs typeface="Arial"/>
                <a:sym typeface="Arial"/>
              </a:rPr>
              <a:t>$15/hour pay</a:t>
            </a:r>
            <a:endParaRPr sz="2267" kern="0">
              <a:solidFill>
                <a:srgbClr val="000000"/>
              </a:solidFill>
              <a:latin typeface="Arial"/>
              <a:cs typeface="Arial"/>
              <a:sym typeface="Arial"/>
            </a:endParaRPr>
          </a:p>
        </p:txBody>
      </p:sp>
      <p:pic>
        <p:nvPicPr>
          <p:cNvPr id="462" name="Google Shape;462;p67" title="IMG_0908.HEIC"/>
          <p:cNvPicPr preferRelativeResize="0"/>
          <p:nvPr/>
        </p:nvPicPr>
        <p:blipFill rotWithShape="1">
          <a:blip r:embed="rId4">
            <a:alphaModFix/>
          </a:blip>
          <a:srcRect l="6289" t="3634" r="11066" b="7729"/>
          <a:stretch/>
        </p:blipFill>
        <p:spPr>
          <a:xfrm>
            <a:off x="1" y="0"/>
            <a:ext cx="3058865" cy="2460365"/>
          </a:xfrm>
          <a:prstGeom prst="rect">
            <a:avLst/>
          </a:prstGeom>
          <a:noFill/>
          <a:ln>
            <a:noFill/>
          </a:ln>
        </p:spPr>
      </p:pic>
      <p:pic>
        <p:nvPicPr>
          <p:cNvPr id="463" name="Google Shape;463;p67" title="IMG_0859.HEIC"/>
          <p:cNvPicPr preferRelativeResize="0"/>
          <p:nvPr/>
        </p:nvPicPr>
        <p:blipFill rotWithShape="1">
          <a:blip r:embed="rId5">
            <a:alphaModFix/>
          </a:blip>
          <a:srcRect l="8526" t="13980" r="8534" b="5994"/>
          <a:stretch/>
        </p:blipFill>
        <p:spPr>
          <a:xfrm>
            <a:off x="1" y="4644367"/>
            <a:ext cx="3058865" cy="2213632"/>
          </a:xfrm>
          <a:prstGeom prst="rect">
            <a:avLst/>
          </a:prstGeom>
          <a:noFill/>
          <a:ln>
            <a:noFill/>
          </a:ln>
        </p:spPr>
      </p:pic>
      <p:pic>
        <p:nvPicPr>
          <p:cNvPr id="464" name="Google Shape;464;p67" title="20241019_155026_Original.jpg"/>
          <p:cNvPicPr preferRelativeResize="0"/>
          <p:nvPr/>
        </p:nvPicPr>
        <p:blipFill rotWithShape="1">
          <a:blip r:embed="rId6">
            <a:alphaModFix/>
          </a:blip>
          <a:srcRect t="8383"/>
          <a:stretch/>
        </p:blipFill>
        <p:spPr>
          <a:xfrm>
            <a:off x="1" y="2501468"/>
            <a:ext cx="3058865" cy="21018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DB566-8B46-D0A6-6304-0ACC32E0743F}"/>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5386D877-2ECE-20CF-21EC-57C20FF511AC}"/>
              </a:ext>
            </a:extLst>
          </p:cNvPr>
          <p:cNvSpPr>
            <a:spLocks noGrp="1"/>
          </p:cNvSpPr>
          <p:nvPr>
            <p:ph type="ftr" sz="quarter" idx="17"/>
          </p:nvPr>
        </p:nvSpPr>
        <p:spPr/>
        <p:txBody>
          <a:bodyPr/>
          <a:lstStyle/>
          <a:p>
            <a:r>
              <a:rPr lang="en-US"/>
              <a:t>Add a footer</a:t>
            </a:r>
          </a:p>
        </p:txBody>
      </p:sp>
      <p:sp>
        <p:nvSpPr>
          <p:cNvPr id="4" name="Slide Number Placeholder 3">
            <a:extLst>
              <a:ext uri="{FF2B5EF4-FFF2-40B4-BE49-F238E27FC236}">
                <a16:creationId xmlns:a16="http://schemas.microsoft.com/office/drawing/2014/main" id="{8FAFE7DE-ECC5-0C77-97C2-C7684583555B}"/>
              </a:ext>
            </a:extLst>
          </p:cNvPr>
          <p:cNvSpPr>
            <a:spLocks noGrp="1"/>
          </p:cNvSpPr>
          <p:nvPr>
            <p:ph type="sldNum" sz="quarter" idx="18"/>
          </p:nvPr>
        </p:nvSpPr>
        <p:spPr/>
        <p:txBody>
          <a:bodyPr/>
          <a:lstStyle/>
          <a:p>
            <a:fld id="{8699F50C-BE38-4BD0-BA84-9B090E1F2B9B}" type="slidenum">
              <a:rPr lang="en-US" smtClean="0"/>
              <a:pPr/>
              <a:t>4</a:t>
            </a:fld>
            <a:endParaRPr lang="en-US"/>
          </a:p>
        </p:txBody>
      </p:sp>
      <p:sp>
        <p:nvSpPr>
          <p:cNvPr id="5" name="Title 4">
            <a:extLst>
              <a:ext uri="{FF2B5EF4-FFF2-40B4-BE49-F238E27FC236}">
                <a16:creationId xmlns:a16="http://schemas.microsoft.com/office/drawing/2014/main" id="{0360F2B7-C5B7-C809-3385-A6D018DA0AE6}"/>
              </a:ext>
            </a:extLst>
          </p:cNvPr>
          <p:cNvSpPr>
            <a:spLocks noGrp="1"/>
          </p:cNvSpPr>
          <p:nvPr>
            <p:ph type="title"/>
          </p:nvPr>
        </p:nvSpPr>
        <p:spPr>
          <a:xfrm>
            <a:off x="3722478" y="2785250"/>
            <a:ext cx="8333222" cy="1147969"/>
          </a:xfrm>
        </p:spPr>
        <p:txBody>
          <a:bodyPr/>
          <a:lstStyle/>
          <a:p>
            <a:r>
              <a:rPr lang="en-US"/>
              <a:t>INTRODUCTIONS</a:t>
            </a:r>
          </a:p>
        </p:txBody>
      </p:sp>
    </p:spTree>
    <p:extLst>
      <p:ext uri="{BB962C8B-B14F-4D97-AF65-F5344CB8AC3E}">
        <p14:creationId xmlns:p14="http://schemas.microsoft.com/office/powerpoint/2010/main" val="1370319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8"/>
        <p:cNvGrpSpPr/>
        <p:nvPr/>
      </p:nvGrpSpPr>
      <p:grpSpPr>
        <a:xfrm>
          <a:off x="0" y="0"/>
          <a:ext cx="0" cy="0"/>
          <a:chOff x="0" y="0"/>
          <a:chExt cx="0" cy="0"/>
        </a:xfrm>
      </p:grpSpPr>
      <p:sp>
        <p:nvSpPr>
          <p:cNvPr id="469" name="Google Shape;469;p68"/>
          <p:cNvSpPr/>
          <p:nvPr/>
        </p:nvSpPr>
        <p:spPr>
          <a:xfrm>
            <a:off x="0" y="0"/>
            <a:ext cx="3712800" cy="6858000"/>
          </a:xfrm>
          <a:prstGeom prst="rect">
            <a:avLst/>
          </a:prstGeom>
          <a:solidFill>
            <a:schemeClr val="lt1"/>
          </a:solidFill>
          <a:ln>
            <a:noFill/>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70" name="Google Shape;470;p68"/>
          <p:cNvSpPr txBox="1"/>
          <p:nvPr/>
        </p:nvSpPr>
        <p:spPr>
          <a:xfrm>
            <a:off x="4076933" y="1339600"/>
            <a:ext cx="7804800" cy="4534086"/>
          </a:xfrm>
          <a:prstGeom prst="rect">
            <a:avLst/>
          </a:prstGeom>
          <a:noFill/>
          <a:ln>
            <a:noFill/>
          </a:ln>
        </p:spPr>
        <p:txBody>
          <a:bodyPr spcFirstLastPara="1" wrap="square" lIns="91433" tIns="45700" rIns="91433" bIns="45700" anchor="t" anchorCtr="0">
            <a:spAutoFit/>
          </a:bodyPr>
          <a:lstStyle/>
          <a:p>
            <a:pPr defTabSz="1219170">
              <a:buClr>
                <a:srgbClr val="000000"/>
              </a:buClr>
              <a:buSzPts val="2100"/>
            </a:pPr>
            <a:r>
              <a:rPr lang="en" sz="4267" b="1" kern="0">
                <a:solidFill>
                  <a:srgbClr val="D8A037"/>
                </a:solidFill>
                <a:latin typeface="Arial"/>
                <a:cs typeface="Arial"/>
                <a:sym typeface="Arial"/>
              </a:rPr>
              <a:t>Hutton Internships</a:t>
            </a:r>
            <a:endParaRPr sz="4267" b="1" kern="0">
              <a:solidFill>
                <a:srgbClr val="000000"/>
              </a:solidFill>
              <a:latin typeface="Arial"/>
              <a:cs typeface="Arial"/>
              <a:sym typeface="Arial"/>
            </a:endParaRPr>
          </a:p>
          <a:p>
            <a:pPr defTabSz="1219170">
              <a:spcBef>
                <a:spcPts val="667"/>
              </a:spcBef>
              <a:buClr>
                <a:srgbClr val="000000"/>
              </a:buClr>
              <a:buSzPts val="1400"/>
            </a:pPr>
            <a:endParaRPr sz="1467" kern="0">
              <a:solidFill>
                <a:srgbClr val="000000"/>
              </a:solidFill>
              <a:latin typeface="Arial"/>
              <a:ea typeface="Arial"/>
              <a:cs typeface="Arial"/>
              <a:sym typeface="Arial"/>
            </a:endParaRPr>
          </a:p>
          <a:p>
            <a:pPr marL="457189" indent="-355591" defTabSz="1219170">
              <a:spcBef>
                <a:spcPts val="667"/>
              </a:spcBef>
              <a:buClr>
                <a:srgbClr val="000000"/>
              </a:buClr>
              <a:buSzPts val="1600"/>
              <a:buFont typeface="Arial"/>
              <a:buChar char="●"/>
            </a:pPr>
            <a:r>
              <a:rPr lang="en" sz="2133" kern="0">
                <a:solidFill>
                  <a:srgbClr val="000000"/>
                </a:solidFill>
                <a:latin typeface="Arial"/>
                <a:cs typeface="Arial"/>
                <a:sym typeface="Arial"/>
              </a:rPr>
              <a:t>In Partnership with the American Fisheries Society</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kern="0">
                <a:solidFill>
                  <a:srgbClr val="000000"/>
                </a:solidFill>
                <a:latin typeface="Arial"/>
                <a:cs typeface="Arial"/>
                <a:sym typeface="Arial"/>
              </a:rPr>
              <a:t>3-4 Positions Available</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kern="0">
                <a:solidFill>
                  <a:srgbClr val="000000"/>
                </a:solidFill>
                <a:latin typeface="Arial"/>
                <a:cs typeface="Arial"/>
                <a:sym typeface="Arial"/>
              </a:rPr>
              <a:t>Hosted within the AGFC Education &amp; Fisheries Divisions</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kern="0">
                <a:solidFill>
                  <a:srgbClr val="000000"/>
                </a:solidFill>
                <a:latin typeface="Arial"/>
                <a:cs typeface="Arial"/>
                <a:sym typeface="Arial"/>
              </a:rPr>
              <a:t>High school juniors and seniors</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kern="0">
                <a:solidFill>
                  <a:srgbClr val="000000"/>
                </a:solidFill>
                <a:latin typeface="Arial"/>
                <a:cs typeface="Arial"/>
                <a:sym typeface="Arial"/>
              </a:rPr>
              <a:t>Must be 16 years old by internship start date</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kern="0">
                <a:solidFill>
                  <a:srgbClr val="000000"/>
                </a:solidFill>
                <a:latin typeface="Arial"/>
                <a:cs typeface="Arial"/>
                <a:sym typeface="Arial"/>
              </a:rPr>
              <a:t>8 week summer program (32 hour weeks)</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kern="0">
                <a:solidFill>
                  <a:srgbClr val="000000"/>
                </a:solidFill>
                <a:latin typeface="Arial"/>
                <a:cs typeface="Arial"/>
                <a:sym typeface="Arial"/>
              </a:rPr>
              <a:t>$3000 stipend</a:t>
            </a:r>
            <a:endParaRPr sz="2133" kern="0">
              <a:solidFill>
                <a:srgbClr val="000000"/>
              </a:solidFill>
              <a:latin typeface="Arial"/>
              <a:cs typeface="Arial"/>
              <a:sym typeface="Arial"/>
            </a:endParaRPr>
          </a:p>
          <a:p>
            <a:pPr marL="457189" indent="-355591" defTabSz="1219170">
              <a:buClr>
                <a:srgbClr val="000000"/>
              </a:buClr>
              <a:buSzPts val="1600"/>
              <a:buFont typeface="Arial"/>
              <a:buChar char="●"/>
            </a:pPr>
            <a:r>
              <a:rPr lang="en" sz="2133" u="sng" kern="0">
                <a:solidFill>
                  <a:srgbClr val="0097A7"/>
                </a:solidFill>
                <a:latin typeface="Arial"/>
                <a:cs typeface="Arial"/>
                <a:sym typeface="Arial"/>
                <a:hlinkClick r:id="rId4"/>
              </a:rPr>
              <a:t>Applications</a:t>
            </a:r>
            <a:r>
              <a:rPr lang="en" sz="2133" kern="0">
                <a:solidFill>
                  <a:srgbClr val="000000"/>
                </a:solidFill>
                <a:latin typeface="Arial"/>
                <a:cs typeface="Arial"/>
                <a:sym typeface="Arial"/>
              </a:rPr>
              <a:t> November 2026 - January 2027</a:t>
            </a:r>
            <a:endParaRPr sz="2133" kern="0">
              <a:solidFill>
                <a:srgbClr val="000000"/>
              </a:solidFill>
              <a:latin typeface="Arial"/>
              <a:cs typeface="Arial"/>
              <a:sym typeface="Arial"/>
            </a:endParaRPr>
          </a:p>
          <a:p>
            <a:pPr marL="457189" defTabSz="1219170">
              <a:spcBef>
                <a:spcPts val="667"/>
              </a:spcBef>
              <a:buClr>
                <a:srgbClr val="000000"/>
              </a:buClr>
            </a:pPr>
            <a:endParaRPr sz="2133" kern="0">
              <a:solidFill>
                <a:srgbClr val="000000"/>
              </a:solidFill>
              <a:latin typeface="Arial"/>
              <a:cs typeface="Arial"/>
              <a:sym typeface="Arial"/>
            </a:endParaRPr>
          </a:p>
          <a:p>
            <a:pPr defTabSz="1219170">
              <a:spcBef>
                <a:spcPts val="667"/>
              </a:spcBef>
              <a:buClr>
                <a:srgbClr val="000000"/>
              </a:buClr>
              <a:buSzPts val="1200"/>
            </a:pPr>
            <a:endParaRPr sz="1600" kern="0">
              <a:solidFill>
                <a:srgbClr val="000000"/>
              </a:solidFill>
              <a:latin typeface="Arial"/>
              <a:ea typeface="Arial"/>
              <a:cs typeface="Arial"/>
              <a:sym typeface="Arial"/>
            </a:endParaRPr>
          </a:p>
        </p:txBody>
      </p:sp>
      <p:pic>
        <p:nvPicPr>
          <p:cNvPr id="471" name="Google Shape;471;p68"/>
          <p:cNvPicPr preferRelativeResize="0"/>
          <p:nvPr/>
        </p:nvPicPr>
        <p:blipFill rotWithShape="1">
          <a:blip r:embed="rId5">
            <a:alphaModFix/>
          </a:blip>
          <a:srcRect/>
          <a:stretch/>
        </p:blipFill>
        <p:spPr>
          <a:xfrm>
            <a:off x="212801" y="220267"/>
            <a:ext cx="3287201" cy="3621067"/>
          </a:xfrm>
          <a:prstGeom prst="rect">
            <a:avLst/>
          </a:prstGeom>
          <a:noFill/>
          <a:ln>
            <a:noFill/>
          </a:ln>
        </p:spPr>
      </p:pic>
      <p:pic>
        <p:nvPicPr>
          <p:cNvPr id="472" name="Google Shape;472;p68" title="Untitled design (14).png"/>
          <p:cNvPicPr preferRelativeResize="0"/>
          <p:nvPr/>
        </p:nvPicPr>
        <p:blipFill rotWithShape="1">
          <a:blip r:embed="rId6">
            <a:alphaModFix/>
          </a:blip>
          <a:srcRect t="-3780" b="3780"/>
          <a:stretch/>
        </p:blipFill>
        <p:spPr>
          <a:xfrm>
            <a:off x="892717" y="4344433"/>
            <a:ext cx="1927368" cy="192736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6"/>
        <p:cNvGrpSpPr/>
        <p:nvPr/>
      </p:nvGrpSpPr>
      <p:grpSpPr>
        <a:xfrm>
          <a:off x="0" y="0"/>
          <a:ext cx="0" cy="0"/>
          <a:chOff x="0" y="0"/>
          <a:chExt cx="0" cy="0"/>
        </a:xfrm>
      </p:grpSpPr>
      <p:sp>
        <p:nvSpPr>
          <p:cNvPr id="477" name="Google Shape;477;p69"/>
          <p:cNvSpPr/>
          <p:nvPr/>
        </p:nvSpPr>
        <p:spPr>
          <a:xfrm>
            <a:off x="7292267" y="902741"/>
            <a:ext cx="4809600" cy="21560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467" b="1" kern="0">
                <a:solidFill>
                  <a:srgbClr val="000000"/>
                </a:solidFill>
                <a:latin typeface="Arial"/>
                <a:cs typeface="Arial"/>
                <a:sym typeface="Arial"/>
              </a:rPr>
              <a:t>AGFC Summer Interns 2026: </a:t>
            </a:r>
            <a:endParaRPr sz="1467" b="1" kern="0">
              <a:solidFill>
                <a:srgbClr val="000000"/>
              </a:solidFill>
              <a:latin typeface="Arial"/>
              <a:cs typeface="Arial"/>
              <a:sym typeface="Arial"/>
            </a:endParaRPr>
          </a:p>
          <a:p>
            <a:pPr marL="287859" indent="-211661" defTabSz="1219170">
              <a:spcBef>
                <a:spcPts val="667"/>
              </a:spcBef>
              <a:buClr>
                <a:srgbClr val="D8A037"/>
              </a:buClr>
              <a:buSzPts val="1300"/>
              <a:buFont typeface="Arial"/>
              <a:buChar char="•"/>
            </a:pPr>
            <a:r>
              <a:rPr lang="en" sz="1200" b="1" kern="0">
                <a:solidFill>
                  <a:srgbClr val="000000"/>
                </a:solidFill>
                <a:latin typeface="Arial"/>
                <a:cs typeface="Arial"/>
                <a:sym typeface="Arial"/>
              </a:rPr>
              <a:t>8</a:t>
            </a:r>
            <a:r>
              <a:rPr lang="en" sz="1200" kern="0">
                <a:solidFill>
                  <a:srgbClr val="000000"/>
                </a:solidFill>
                <a:latin typeface="Arial"/>
                <a:cs typeface="Arial"/>
                <a:sym typeface="Arial"/>
              </a:rPr>
              <a:t> In-State Colleges Represented</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Arkansas Tech University</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Arkansas State University</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Ouachita Baptist University</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John Brown University</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University of Arkansas</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University of Arkansas at Little Rock</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University of Central Arkansas</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University of the Ozarks</a:t>
            </a:r>
            <a:endParaRPr sz="1200" kern="0">
              <a:solidFill>
                <a:srgbClr val="000000"/>
              </a:solidFill>
              <a:latin typeface="Arial"/>
              <a:cs typeface="Arial"/>
              <a:sym typeface="Arial"/>
            </a:endParaRPr>
          </a:p>
          <a:p>
            <a:pPr marL="287859" indent="-211661" defTabSz="1219170">
              <a:spcBef>
                <a:spcPts val="667"/>
              </a:spcBef>
              <a:buClr>
                <a:srgbClr val="D8A037"/>
              </a:buClr>
              <a:buSzPts val="1300"/>
              <a:buFont typeface="Arial"/>
              <a:buChar char="•"/>
            </a:pPr>
            <a:r>
              <a:rPr lang="en" sz="1200" kern="0">
                <a:solidFill>
                  <a:srgbClr val="000000"/>
                </a:solidFill>
                <a:latin typeface="Arial"/>
                <a:cs typeface="Arial"/>
                <a:sym typeface="Arial"/>
              </a:rPr>
              <a:t> </a:t>
            </a:r>
            <a:r>
              <a:rPr lang="en" sz="1200" b="1" kern="0">
                <a:solidFill>
                  <a:srgbClr val="000000"/>
                </a:solidFill>
                <a:latin typeface="Arial"/>
                <a:cs typeface="Arial"/>
                <a:sym typeface="Arial"/>
              </a:rPr>
              <a:t>4 </a:t>
            </a:r>
            <a:r>
              <a:rPr lang="en" sz="1200" kern="0">
                <a:solidFill>
                  <a:srgbClr val="000000"/>
                </a:solidFill>
                <a:latin typeface="Arial"/>
                <a:cs typeface="Arial"/>
                <a:sym typeface="Arial"/>
              </a:rPr>
              <a:t>Out-of-State Colleges Represented</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College of the Ozarks</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Berry College</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Arizona State University</a:t>
            </a:r>
            <a:endParaRPr sz="1200" kern="0">
              <a:solidFill>
                <a:srgbClr val="000000"/>
              </a:solidFill>
              <a:latin typeface="Arial"/>
              <a:cs typeface="Arial"/>
              <a:sym typeface="Arial"/>
            </a:endParaRPr>
          </a:p>
          <a:p>
            <a:pPr marL="914377" lvl="1" indent="-296326" defTabSz="1219170">
              <a:spcBef>
                <a:spcPts val="667"/>
              </a:spcBef>
              <a:buClr>
                <a:srgbClr val="000000"/>
              </a:buClr>
              <a:buSzPts val="900"/>
              <a:buFont typeface="Arial"/>
              <a:buChar char="○"/>
            </a:pPr>
            <a:r>
              <a:rPr lang="en" sz="1200" kern="0">
                <a:solidFill>
                  <a:srgbClr val="000000"/>
                </a:solidFill>
                <a:latin typeface="Arial"/>
                <a:cs typeface="Arial"/>
                <a:sym typeface="Arial"/>
              </a:rPr>
              <a:t>Mississippi State University</a:t>
            </a:r>
            <a:endParaRPr sz="1067" kern="0">
              <a:solidFill>
                <a:srgbClr val="000000"/>
              </a:solidFill>
              <a:latin typeface="Arial"/>
              <a:cs typeface="Arial"/>
              <a:sym typeface="Arial"/>
            </a:endParaRPr>
          </a:p>
          <a:p>
            <a:pPr marL="457189" defTabSz="1219170">
              <a:buClr>
                <a:srgbClr val="000000"/>
              </a:buClr>
            </a:pPr>
            <a:endParaRPr sz="267" kern="0">
              <a:solidFill>
                <a:srgbClr val="000000"/>
              </a:solidFill>
              <a:latin typeface="Arial"/>
              <a:cs typeface="Arial"/>
              <a:sym typeface="Arial"/>
            </a:endParaRPr>
          </a:p>
        </p:txBody>
      </p:sp>
      <p:sp>
        <p:nvSpPr>
          <p:cNvPr id="478" name="Google Shape;478;p69"/>
          <p:cNvSpPr/>
          <p:nvPr/>
        </p:nvSpPr>
        <p:spPr>
          <a:xfrm>
            <a:off x="7333233" y="5313267"/>
            <a:ext cx="4809600" cy="16416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b="1" kern="0">
                <a:solidFill>
                  <a:srgbClr val="000000"/>
                </a:solidFill>
                <a:latin typeface="Arial"/>
                <a:cs typeface="Arial"/>
                <a:sym typeface="Arial"/>
              </a:rPr>
              <a:t>University Outreach Interns:</a:t>
            </a:r>
            <a:endParaRPr sz="1867" b="1" kern="0">
              <a:solidFill>
                <a:srgbClr val="000000"/>
              </a:solidFill>
              <a:latin typeface="Arial"/>
              <a:cs typeface="Arial"/>
              <a:sym typeface="Arial"/>
            </a:endParaRPr>
          </a:p>
          <a:p>
            <a:pPr marL="838179" indent="-186262" defTabSz="1219170">
              <a:buClr>
                <a:srgbClr val="D8A037"/>
              </a:buClr>
              <a:buSzPts val="1000"/>
              <a:buFont typeface="Arial"/>
              <a:buChar char="•"/>
            </a:pPr>
            <a:r>
              <a:rPr lang="en" sz="1200" kern="0">
                <a:solidFill>
                  <a:srgbClr val="000000"/>
                </a:solidFill>
                <a:latin typeface="Arial"/>
                <a:cs typeface="Arial"/>
                <a:sym typeface="Arial"/>
              </a:rPr>
              <a:t>University of Arkansas Pine Bluff</a:t>
            </a:r>
            <a:endParaRPr sz="1200" kern="0">
              <a:solidFill>
                <a:srgbClr val="000000"/>
              </a:solidFill>
              <a:latin typeface="Arial"/>
              <a:cs typeface="Arial"/>
              <a:sym typeface="Arial"/>
            </a:endParaRPr>
          </a:p>
          <a:p>
            <a:pPr marL="838179" indent="-186262" defTabSz="1219170">
              <a:buClr>
                <a:srgbClr val="D8A037"/>
              </a:buClr>
              <a:buSzPts val="1000"/>
              <a:buFont typeface="Arial"/>
              <a:buChar char="•"/>
            </a:pPr>
            <a:r>
              <a:rPr lang="en" sz="1200" kern="0">
                <a:solidFill>
                  <a:srgbClr val="000000"/>
                </a:solidFill>
                <a:latin typeface="Arial"/>
                <a:cs typeface="Arial"/>
                <a:sym typeface="Arial"/>
              </a:rPr>
              <a:t>University of Arkansas at Monticello</a:t>
            </a:r>
            <a:endParaRPr sz="1200" kern="0">
              <a:solidFill>
                <a:srgbClr val="000000"/>
              </a:solidFill>
              <a:latin typeface="Arial"/>
              <a:cs typeface="Arial"/>
              <a:sym typeface="Arial"/>
            </a:endParaRPr>
          </a:p>
          <a:p>
            <a:pPr marL="838179" indent="-186262" defTabSz="1219170">
              <a:buClr>
                <a:srgbClr val="D8A037"/>
              </a:buClr>
              <a:buSzPts val="1000"/>
              <a:buFont typeface="Arial"/>
              <a:buChar char="•"/>
            </a:pPr>
            <a:r>
              <a:rPr lang="en" sz="1200" kern="0">
                <a:solidFill>
                  <a:srgbClr val="000000"/>
                </a:solidFill>
                <a:latin typeface="Arial"/>
                <a:cs typeface="Arial"/>
                <a:sym typeface="Arial"/>
              </a:rPr>
              <a:t>Arkansas Tech University</a:t>
            </a:r>
            <a:endParaRPr sz="1200" kern="0">
              <a:solidFill>
                <a:srgbClr val="000000"/>
              </a:solidFill>
              <a:latin typeface="Arial"/>
              <a:cs typeface="Arial"/>
              <a:sym typeface="Arial"/>
            </a:endParaRPr>
          </a:p>
          <a:p>
            <a:pPr marL="838179" indent="-186262" defTabSz="1219170">
              <a:buClr>
                <a:srgbClr val="D8A037"/>
              </a:buClr>
              <a:buSzPts val="1000"/>
              <a:buFont typeface="Arial"/>
              <a:buChar char="•"/>
            </a:pPr>
            <a:r>
              <a:rPr lang="en" sz="1200" kern="0">
                <a:solidFill>
                  <a:srgbClr val="000000"/>
                </a:solidFill>
                <a:latin typeface="Arial"/>
                <a:cs typeface="Arial"/>
                <a:sym typeface="Arial"/>
              </a:rPr>
              <a:t>University of Central Arkansas</a:t>
            </a:r>
            <a:endParaRPr sz="1200" kern="0">
              <a:solidFill>
                <a:srgbClr val="000000"/>
              </a:solidFill>
              <a:latin typeface="Arial"/>
              <a:cs typeface="Arial"/>
              <a:sym typeface="Arial"/>
            </a:endParaRPr>
          </a:p>
          <a:p>
            <a:pPr marL="838179" indent="-186262" defTabSz="1219170">
              <a:buClr>
                <a:srgbClr val="D8A037"/>
              </a:buClr>
              <a:buSzPts val="1000"/>
              <a:buFont typeface="Arial"/>
              <a:buChar char="•"/>
            </a:pPr>
            <a:r>
              <a:rPr lang="en" sz="1200" kern="0">
                <a:solidFill>
                  <a:srgbClr val="000000"/>
                </a:solidFill>
                <a:latin typeface="Arial"/>
                <a:cs typeface="Arial"/>
                <a:sym typeface="Arial"/>
              </a:rPr>
              <a:t>Arkansas State University</a:t>
            </a:r>
            <a:endParaRPr sz="1200" kern="0">
              <a:solidFill>
                <a:srgbClr val="000000"/>
              </a:solidFill>
              <a:latin typeface="Arial"/>
              <a:cs typeface="Arial"/>
              <a:sym typeface="Arial"/>
            </a:endParaRPr>
          </a:p>
          <a:p>
            <a:pPr marL="1066773" defTabSz="1219170">
              <a:buClr>
                <a:srgbClr val="000000"/>
              </a:buClr>
            </a:pPr>
            <a:endParaRPr sz="1600" b="1" kern="0">
              <a:solidFill>
                <a:srgbClr val="000000"/>
              </a:solidFill>
              <a:latin typeface="Arial"/>
              <a:cs typeface="Arial"/>
              <a:sym typeface="Arial"/>
            </a:endParaRPr>
          </a:p>
        </p:txBody>
      </p:sp>
      <p:grpSp>
        <p:nvGrpSpPr>
          <p:cNvPr id="479" name="Google Shape;479;p69"/>
          <p:cNvGrpSpPr/>
          <p:nvPr/>
        </p:nvGrpSpPr>
        <p:grpSpPr>
          <a:xfrm>
            <a:off x="331787" y="556934"/>
            <a:ext cx="7164599" cy="6481865"/>
            <a:chOff x="248840" y="417700"/>
            <a:chExt cx="5373449" cy="4861399"/>
          </a:xfrm>
        </p:grpSpPr>
        <p:sp>
          <p:nvSpPr>
            <p:cNvPr id="480" name="Google Shape;480;p69"/>
            <p:cNvSpPr/>
            <p:nvPr/>
          </p:nvSpPr>
          <p:spPr>
            <a:xfrm>
              <a:off x="4083477" y="2433251"/>
              <a:ext cx="178200" cy="276900"/>
            </a:xfrm>
            <a:prstGeom prst="rect">
              <a:avLst/>
            </a:prstGeom>
            <a:noFill/>
            <a:ln>
              <a:noFill/>
            </a:ln>
          </p:spPr>
          <p:txBody>
            <a:bodyPr spcFirstLastPara="1" wrap="square" lIns="91433" tIns="45700" rIns="91433" bIns="45700" anchor="t" anchorCtr="0">
              <a:noAutofit/>
            </a:bodyPr>
            <a:lstStyle/>
            <a:p>
              <a:pPr defTabSz="1219170">
                <a:buClr>
                  <a:srgbClr val="000000"/>
                </a:buClr>
              </a:pPr>
              <a:r>
                <a:rPr lang="en" sz="1867" kern="0">
                  <a:solidFill>
                    <a:srgbClr val="000000"/>
                  </a:solidFill>
                  <a:latin typeface="Calibri"/>
                  <a:ea typeface="Calibri"/>
                  <a:cs typeface="Calibri"/>
                  <a:sym typeface="Calibri"/>
                </a:rPr>
                <a:t> </a:t>
              </a:r>
              <a:endParaRPr sz="1467" kern="0">
                <a:solidFill>
                  <a:srgbClr val="000000"/>
                </a:solidFill>
                <a:latin typeface="Arial"/>
                <a:cs typeface="Arial"/>
                <a:sym typeface="Arial"/>
              </a:endParaRPr>
            </a:p>
          </p:txBody>
        </p:sp>
        <p:pic>
          <p:nvPicPr>
            <p:cNvPr id="481" name="Google Shape;481;p69" title="2025 Nature Center Map--Colors-No Labels.png"/>
            <p:cNvPicPr preferRelativeResize="0"/>
            <p:nvPr/>
          </p:nvPicPr>
          <p:blipFill>
            <a:blip r:embed="rId4">
              <a:alphaModFix/>
            </a:blip>
            <a:stretch>
              <a:fillRect/>
            </a:stretch>
          </p:blipFill>
          <p:spPr>
            <a:xfrm>
              <a:off x="248840" y="417700"/>
              <a:ext cx="5373449" cy="4861399"/>
            </a:xfrm>
            <a:prstGeom prst="rect">
              <a:avLst/>
            </a:prstGeom>
            <a:noFill/>
            <a:ln>
              <a:noFill/>
            </a:ln>
          </p:spPr>
        </p:pic>
        <p:sp>
          <p:nvSpPr>
            <p:cNvPr id="482" name="Google Shape;482;p69"/>
            <p:cNvSpPr/>
            <p:nvPr/>
          </p:nvSpPr>
          <p:spPr>
            <a:xfrm>
              <a:off x="749315" y="1312606"/>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83" name="Google Shape;483;p69"/>
            <p:cNvSpPr/>
            <p:nvPr/>
          </p:nvSpPr>
          <p:spPr>
            <a:xfrm>
              <a:off x="1878656" y="1952998"/>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84" name="Google Shape;484;p69"/>
            <p:cNvSpPr/>
            <p:nvPr/>
          </p:nvSpPr>
          <p:spPr>
            <a:xfrm>
              <a:off x="2610239" y="2294040"/>
              <a:ext cx="235500" cy="2151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grpSp>
      <p:sp>
        <p:nvSpPr>
          <p:cNvPr id="485" name="Google Shape;485;p69"/>
          <p:cNvSpPr/>
          <p:nvPr/>
        </p:nvSpPr>
        <p:spPr>
          <a:xfrm>
            <a:off x="3515052" y="3688220"/>
            <a:ext cx="314000" cy="2868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86" name="Google Shape;486;p69"/>
          <p:cNvSpPr/>
          <p:nvPr/>
        </p:nvSpPr>
        <p:spPr>
          <a:xfrm>
            <a:off x="2309852" y="4798920"/>
            <a:ext cx="314000" cy="2868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87" name="Google Shape;487;p69"/>
          <p:cNvSpPr/>
          <p:nvPr/>
        </p:nvSpPr>
        <p:spPr>
          <a:xfrm>
            <a:off x="1035719" y="1127320"/>
            <a:ext cx="314000" cy="2868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88" name="Google Shape;488;p69"/>
          <p:cNvSpPr/>
          <p:nvPr/>
        </p:nvSpPr>
        <p:spPr>
          <a:xfrm>
            <a:off x="1995852" y="2380213"/>
            <a:ext cx="314000" cy="2868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89" name="Google Shape;489;p69"/>
          <p:cNvSpPr/>
          <p:nvPr/>
        </p:nvSpPr>
        <p:spPr>
          <a:xfrm>
            <a:off x="3899685" y="4512120"/>
            <a:ext cx="314000" cy="286800"/>
          </a:xfrm>
          <a:prstGeom prst="star5">
            <a:avLst>
              <a:gd name="adj" fmla="val 19098"/>
              <a:gd name="hf" fmla="val 105146"/>
              <a:gd name="vf" fmla="val 110557"/>
            </a:avLst>
          </a:prstGeom>
          <a:solidFill>
            <a:srgbClr val="6D9EE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0" name="Google Shape;490;p69"/>
          <p:cNvSpPr/>
          <p:nvPr/>
        </p:nvSpPr>
        <p:spPr>
          <a:xfrm>
            <a:off x="4213685" y="5596553"/>
            <a:ext cx="314000" cy="286800"/>
          </a:xfrm>
          <a:prstGeom prst="star5">
            <a:avLst>
              <a:gd name="adj" fmla="val 19098"/>
              <a:gd name="hf" fmla="val 105146"/>
              <a:gd name="vf" fmla="val 110557"/>
            </a:avLst>
          </a:prstGeom>
          <a:solidFill>
            <a:srgbClr val="6D9EE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1" name="Google Shape;491;p69"/>
          <p:cNvSpPr/>
          <p:nvPr/>
        </p:nvSpPr>
        <p:spPr>
          <a:xfrm>
            <a:off x="2556585" y="2753620"/>
            <a:ext cx="314000" cy="286800"/>
          </a:xfrm>
          <a:prstGeom prst="star5">
            <a:avLst>
              <a:gd name="adj" fmla="val 19098"/>
              <a:gd name="hf" fmla="val 105146"/>
              <a:gd name="vf" fmla="val 110557"/>
            </a:avLst>
          </a:prstGeom>
          <a:solidFill>
            <a:srgbClr val="6D9EE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2" name="Google Shape;492;p69"/>
          <p:cNvSpPr/>
          <p:nvPr/>
        </p:nvSpPr>
        <p:spPr>
          <a:xfrm>
            <a:off x="3420719" y="3203753"/>
            <a:ext cx="314000" cy="286800"/>
          </a:xfrm>
          <a:prstGeom prst="star5">
            <a:avLst>
              <a:gd name="adj" fmla="val 19098"/>
              <a:gd name="hf" fmla="val 105146"/>
              <a:gd name="vf" fmla="val 110557"/>
            </a:avLst>
          </a:prstGeom>
          <a:solidFill>
            <a:srgbClr val="6D9EE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3" name="Google Shape;493;p69"/>
          <p:cNvSpPr/>
          <p:nvPr/>
        </p:nvSpPr>
        <p:spPr>
          <a:xfrm>
            <a:off x="5781985" y="1922480"/>
            <a:ext cx="314000" cy="2868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4" name="Google Shape;494;p69"/>
          <p:cNvSpPr/>
          <p:nvPr/>
        </p:nvSpPr>
        <p:spPr>
          <a:xfrm>
            <a:off x="5606685" y="1994420"/>
            <a:ext cx="314000" cy="286800"/>
          </a:xfrm>
          <a:prstGeom prst="star5">
            <a:avLst>
              <a:gd name="adj" fmla="val 19098"/>
              <a:gd name="hf" fmla="val 105146"/>
              <a:gd name="vf" fmla="val 110557"/>
            </a:avLst>
          </a:prstGeom>
          <a:solidFill>
            <a:srgbClr val="6D9EE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5" name="Google Shape;495;p69"/>
          <p:cNvSpPr/>
          <p:nvPr/>
        </p:nvSpPr>
        <p:spPr>
          <a:xfrm>
            <a:off x="10184885" y="902720"/>
            <a:ext cx="314000" cy="286800"/>
          </a:xfrm>
          <a:prstGeom prst="star5">
            <a:avLst>
              <a:gd name="adj" fmla="val 19098"/>
              <a:gd name="hf" fmla="val 105146"/>
              <a:gd name="vf" fmla="val 110557"/>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496" name="Google Shape;496;p69"/>
          <p:cNvSpPr/>
          <p:nvPr/>
        </p:nvSpPr>
        <p:spPr>
          <a:xfrm>
            <a:off x="10820419" y="5339172"/>
            <a:ext cx="314000" cy="286800"/>
          </a:xfrm>
          <a:prstGeom prst="star5">
            <a:avLst>
              <a:gd name="adj" fmla="val 19098"/>
              <a:gd name="hf" fmla="val 105146"/>
              <a:gd name="vf" fmla="val 110557"/>
            </a:avLst>
          </a:prstGeom>
          <a:solidFill>
            <a:srgbClr val="6D9EEB"/>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0"/>
        <p:cNvGrpSpPr/>
        <p:nvPr/>
      </p:nvGrpSpPr>
      <p:grpSpPr>
        <a:xfrm>
          <a:off x="0" y="0"/>
          <a:ext cx="0" cy="0"/>
          <a:chOff x="0" y="0"/>
          <a:chExt cx="0" cy="0"/>
        </a:xfrm>
      </p:grpSpPr>
      <p:sp>
        <p:nvSpPr>
          <p:cNvPr id="501" name="Google Shape;501;p70"/>
          <p:cNvSpPr/>
          <p:nvPr/>
        </p:nvSpPr>
        <p:spPr>
          <a:xfrm>
            <a:off x="10319800" y="2827511"/>
            <a:ext cx="1547200" cy="1560400"/>
          </a:xfrm>
          <a:prstGeom prst="rect">
            <a:avLst/>
          </a:prstGeom>
          <a:solidFill>
            <a:srgbClr val="D8A037"/>
          </a:solidFill>
          <a:ln w="9525" cap="flat" cmpd="sng">
            <a:solidFill>
              <a:srgbClr val="D8A037"/>
            </a:solidFill>
            <a:prstDash val="solid"/>
            <a:round/>
            <a:headEnd type="none" w="sm" len="sm"/>
            <a:tailEnd type="none" w="sm" len="sm"/>
          </a:ln>
        </p:spPr>
        <p:txBody>
          <a:bodyPr spcFirstLastPara="1" wrap="square" lIns="121900" tIns="121900" rIns="121900" bIns="121900" anchor="ctr" anchorCtr="0">
            <a:noAutofit/>
          </a:bodyPr>
          <a:lstStyle/>
          <a:p>
            <a:pPr algn="ctr" defTabSz="1219170">
              <a:buClr>
                <a:srgbClr val="000000"/>
              </a:buClr>
            </a:pPr>
            <a:endParaRPr sz="1867" kern="0">
              <a:solidFill>
                <a:srgbClr val="000000"/>
              </a:solidFill>
              <a:latin typeface="Arial"/>
              <a:cs typeface="Arial"/>
              <a:sym typeface="Arial"/>
            </a:endParaRPr>
          </a:p>
        </p:txBody>
      </p:sp>
      <p:sp>
        <p:nvSpPr>
          <p:cNvPr id="502" name="Google Shape;502;p70"/>
          <p:cNvSpPr txBox="1"/>
          <p:nvPr/>
        </p:nvSpPr>
        <p:spPr>
          <a:xfrm>
            <a:off x="813800" y="604367"/>
            <a:ext cx="10427200" cy="2798418"/>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3333" b="1" kern="0">
                <a:solidFill>
                  <a:srgbClr val="D8A037"/>
                </a:solidFill>
                <a:latin typeface="Arial"/>
                <a:cs typeface="Arial"/>
                <a:sym typeface="Arial"/>
              </a:rPr>
              <a:t>Graduate Fellowships</a:t>
            </a:r>
            <a:endParaRPr sz="1200" b="1" kern="0">
              <a:solidFill>
                <a:srgbClr val="000000"/>
              </a:solidFill>
              <a:latin typeface="Arial"/>
              <a:cs typeface="Arial"/>
              <a:sym typeface="Arial"/>
            </a:endParaRPr>
          </a:p>
          <a:p>
            <a:pPr marL="609585" indent="-423323" defTabSz="1219170">
              <a:spcBef>
                <a:spcPts val="800"/>
              </a:spcBef>
              <a:buClr>
                <a:srgbClr val="FFFFFF"/>
              </a:buClr>
              <a:buSzPts val="1400"/>
              <a:buFont typeface="Arial"/>
              <a:buChar char="●"/>
            </a:pPr>
            <a:r>
              <a:rPr lang="en" sz="1867" b="1" kern="0">
                <a:solidFill>
                  <a:srgbClr val="FFFFFF"/>
                </a:solidFill>
                <a:latin typeface="Arial"/>
                <a:cs typeface="Arial"/>
                <a:sym typeface="Arial"/>
              </a:rPr>
              <a:t>A two-year $40,000 fellowship program </a:t>
            </a:r>
            <a:endParaRPr sz="1867" b="1" kern="0">
              <a:solidFill>
                <a:srgbClr val="FFFFFF"/>
              </a:solidFill>
              <a:latin typeface="Arial"/>
              <a:cs typeface="Arial"/>
              <a:sym typeface="Arial"/>
            </a:endParaRPr>
          </a:p>
          <a:p>
            <a:pPr marL="609585" indent="-423323" defTabSz="1219170">
              <a:spcBef>
                <a:spcPts val="1333"/>
              </a:spcBef>
              <a:buClr>
                <a:srgbClr val="FFFFFF"/>
              </a:buClr>
              <a:buSzPts val="1400"/>
              <a:buFont typeface="Arial"/>
              <a:buChar char="●"/>
            </a:pPr>
            <a:r>
              <a:rPr lang="en" sz="1867" b="1" kern="0">
                <a:solidFill>
                  <a:srgbClr val="FFFFFF"/>
                </a:solidFill>
                <a:latin typeface="Arial"/>
                <a:cs typeface="Arial"/>
                <a:sym typeface="Arial"/>
              </a:rPr>
              <a:t>Two thesis-based graduate research projects ($20,000 per student, per year) that align with its mission to conserve and enhance Arkansas’s fish and wildlife and their habitats while promoting sustainable use, public understanding, and support.</a:t>
            </a:r>
            <a:endParaRPr sz="1867" b="1" kern="0">
              <a:solidFill>
                <a:srgbClr val="FFFFFF"/>
              </a:solidFill>
              <a:latin typeface="Arial"/>
              <a:cs typeface="Arial"/>
              <a:sym typeface="Arial"/>
            </a:endParaRPr>
          </a:p>
          <a:p>
            <a:pPr marL="609585" indent="-423323" defTabSz="1219170">
              <a:spcBef>
                <a:spcPts val="1333"/>
              </a:spcBef>
              <a:spcAft>
                <a:spcPts val="1333"/>
              </a:spcAft>
              <a:buClr>
                <a:srgbClr val="FFFFFF"/>
              </a:buClr>
              <a:buSzPts val="1400"/>
              <a:buFont typeface="Arial"/>
              <a:buChar char="●"/>
            </a:pPr>
            <a:r>
              <a:rPr lang="en" sz="1867" b="1" kern="0">
                <a:solidFill>
                  <a:srgbClr val="FFFFFF"/>
                </a:solidFill>
                <a:latin typeface="Arial"/>
                <a:cs typeface="Arial"/>
                <a:sym typeface="Arial"/>
              </a:rPr>
              <a:t>AGFC RFPs Announced in September</a:t>
            </a:r>
            <a:endParaRPr sz="1867" b="1" kern="0">
              <a:solidFill>
                <a:srgbClr val="FFFFFF"/>
              </a:solidFill>
              <a:latin typeface="Arial"/>
              <a:cs typeface="Arial"/>
              <a:sym typeface="Arial"/>
            </a:endParaRPr>
          </a:p>
        </p:txBody>
      </p:sp>
      <p:sp>
        <p:nvSpPr>
          <p:cNvPr id="503" name="Google Shape;503;p70"/>
          <p:cNvSpPr txBox="1"/>
          <p:nvPr/>
        </p:nvSpPr>
        <p:spPr>
          <a:xfrm>
            <a:off x="813800" y="3203890"/>
            <a:ext cx="10227200" cy="3744511"/>
          </a:xfrm>
          <a:prstGeom prst="rect">
            <a:avLst/>
          </a:prstGeom>
          <a:noFill/>
          <a:ln>
            <a:noFill/>
          </a:ln>
        </p:spPr>
        <p:txBody>
          <a:bodyPr spcFirstLastPara="1" wrap="square" lIns="121900" tIns="121900" rIns="121900" bIns="121900" anchor="t" anchorCtr="0">
            <a:spAutoFit/>
          </a:bodyPr>
          <a:lstStyle/>
          <a:p>
            <a:pPr defTabSz="1219170">
              <a:buClr>
                <a:srgbClr val="000000"/>
              </a:buClr>
            </a:pPr>
            <a:r>
              <a:rPr lang="en" sz="3333" b="1" kern="0">
                <a:solidFill>
                  <a:srgbClr val="D8A037"/>
                </a:solidFill>
                <a:latin typeface="Arial"/>
                <a:cs typeface="Arial"/>
                <a:sym typeface="Arial"/>
              </a:rPr>
              <a:t>Current Projects: </a:t>
            </a:r>
            <a:r>
              <a:rPr lang="en" sz="2400" b="1" kern="0">
                <a:solidFill>
                  <a:srgbClr val="D8A037"/>
                </a:solidFill>
                <a:latin typeface="Arial"/>
                <a:cs typeface="Arial"/>
                <a:sym typeface="Arial"/>
              </a:rPr>
              <a:t>Fisheries, Private Lands, Herpetology</a:t>
            </a:r>
            <a:endParaRPr sz="267" b="1" kern="0">
              <a:solidFill>
                <a:srgbClr val="000000"/>
              </a:solidFill>
              <a:latin typeface="Arial"/>
              <a:cs typeface="Arial"/>
              <a:sym typeface="Arial"/>
            </a:endParaRPr>
          </a:p>
          <a:p>
            <a:pPr marL="609585" indent="-414856" defTabSz="1219170">
              <a:spcBef>
                <a:spcPts val="800"/>
              </a:spcBef>
              <a:buClr>
                <a:srgbClr val="FFFFFF"/>
              </a:buClr>
              <a:buSzPts val="1300"/>
              <a:buFont typeface="Arial"/>
              <a:buChar char="●"/>
            </a:pPr>
            <a:r>
              <a:rPr lang="en" sz="1867" b="1" kern="0">
                <a:solidFill>
                  <a:srgbClr val="FFFFFF"/>
                </a:solidFill>
                <a:latin typeface="Arial"/>
                <a:cs typeface="Arial"/>
                <a:sym typeface="Arial"/>
              </a:rPr>
              <a:t>ATU</a:t>
            </a:r>
            <a:r>
              <a:rPr lang="en" sz="1733" kern="0">
                <a:solidFill>
                  <a:srgbClr val="FFFFFF"/>
                </a:solidFill>
                <a:latin typeface="Arial"/>
                <a:cs typeface="Arial"/>
                <a:sym typeface="Arial"/>
              </a:rPr>
              <a:t> project titled, “Utility of Live-Imaging Sonar for Assessing Artificial Fish Habitats"</a:t>
            </a:r>
            <a:endParaRPr sz="1733" kern="0">
              <a:solidFill>
                <a:srgbClr val="FFFFFF"/>
              </a:solidFill>
              <a:latin typeface="Arial"/>
              <a:cs typeface="Arial"/>
              <a:sym typeface="Arial"/>
            </a:endParaRPr>
          </a:p>
          <a:p>
            <a:pPr marL="609585" indent="-414856" defTabSz="1219170">
              <a:spcBef>
                <a:spcPts val="1333"/>
              </a:spcBef>
              <a:buClr>
                <a:srgbClr val="FFFFFF"/>
              </a:buClr>
              <a:buSzPts val="1300"/>
              <a:buFont typeface="Arial"/>
              <a:buChar char="●"/>
            </a:pPr>
            <a:r>
              <a:rPr lang="en" sz="1867" b="1" kern="0">
                <a:solidFill>
                  <a:srgbClr val="FFFFFF"/>
                </a:solidFill>
                <a:latin typeface="Arial"/>
                <a:cs typeface="Arial"/>
                <a:sym typeface="Arial"/>
              </a:rPr>
              <a:t>UofA Fayetteville</a:t>
            </a:r>
            <a:r>
              <a:rPr lang="en" sz="1733" kern="0">
                <a:solidFill>
                  <a:srgbClr val="FFFFFF"/>
                </a:solidFill>
                <a:latin typeface="Arial"/>
                <a:cs typeface="Arial"/>
                <a:sym typeface="Arial"/>
              </a:rPr>
              <a:t> project titled, "Quantifying and communicating successes in savanna restoration on Arkansas private lands"</a:t>
            </a:r>
            <a:endParaRPr sz="1733" kern="0">
              <a:solidFill>
                <a:srgbClr val="FFFFFF"/>
              </a:solidFill>
              <a:latin typeface="Arial"/>
              <a:cs typeface="Arial"/>
              <a:sym typeface="Arial"/>
            </a:endParaRPr>
          </a:p>
          <a:p>
            <a:pPr marL="609585" indent="-414856" defTabSz="1219170">
              <a:spcBef>
                <a:spcPts val="1333"/>
              </a:spcBef>
              <a:buClr>
                <a:srgbClr val="FFFFFF"/>
              </a:buClr>
              <a:buSzPts val="1300"/>
              <a:buFont typeface="Arial"/>
              <a:buChar char="●"/>
            </a:pPr>
            <a:r>
              <a:rPr lang="en" sz="1867" b="1" kern="0">
                <a:solidFill>
                  <a:srgbClr val="FFFFFF"/>
                </a:solidFill>
                <a:latin typeface="Arial"/>
                <a:cs typeface="Arial"/>
                <a:sym typeface="Arial"/>
              </a:rPr>
              <a:t>UCA</a:t>
            </a:r>
            <a:r>
              <a:rPr lang="en" sz="1733" kern="0">
                <a:solidFill>
                  <a:srgbClr val="FFFFFF"/>
                </a:solidFill>
                <a:latin typeface="Arial"/>
                <a:cs typeface="Arial"/>
                <a:sym typeface="Arial"/>
              </a:rPr>
              <a:t> project titled, "Integrating Land Use, Recreation Pressure, and Aquatic Connectivity to Evaluate Policy Relevant Drivers of Fish Community Change in the Buffalo National River Watershed"</a:t>
            </a:r>
            <a:endParaRPr sz="1733" kern="0">
              <a:solidFill>
                <a:srgbClr val="FFFFFF"/>
              </a:solidFill>
              <a:latin typeface="Arial"/>
              <a:cs typeface="Arial"/>
              <a:sym typeface="Arial"/>
            </a:endParaRPr>
          </a:p>
          <a:p>
            <a:pPr marL="609585" indent="-414856" defTabSz="1219170">
              <a:spcBef>
                <a:spcPts val="1333"/>
              </a:spcBef>
              <a:spcAft>
                <a:spcPts val="1333"/>
              </a:spcAft>
              <a:buClr>
                <a:srgbClr val="FFFFFF"/>
              </a:buClr>
              <a:buSzPts val="1300"/>
              <a:buFont typeface="Arial"/>
              <a:buChar char="●"/>
            </a:pPr>
            <a:r>
              <a:rPr lang="en" sz="1867" b="1" kern="0">
                <a:solidFill>
                  <a:srgbClr val="FFFFFF"/>
                </a:solidFill>
                <a:latin typeface="Arial"/>
                <a:cs typeface="Arial"/>
                <a:sym typeface="Arial"/>
              </a:rPr>
              <a:t>UofA Fayetteville </a:t>
            </a:r>
            <a:r>
              <a:rPr lang="en" sz="1733" kern="0">
                <a:solidFill>
                  <a:srgbClr val="FFFFFF"/>
                </a:solidFill>
                <a:latin typeface="Arial"/>
                <a:cs typeface="Arial"/>
                <a:sym typeface="Arial"/>
              </a:rPr>
              <a:t>project titled, "Understanding the effects of hydroperiod manipulation on aquatic turtle communities to improve the value of managed wetlands for aquatic biodiversity"</a:t>
            </a:r>
            <a:endParaRPr sz="1733" kern="0">
              <a:solidFill>
                <a:srgbClr val="FFFFFF"/>
              </a:solidFill>
              <a:latin typeface="Arial"/>
              <a:cs typeface="Arial"/>
              <a:sym typeface="Arial"/>
            </a:endParaRPr>
          </a:p>
        </p:txBody>
      </p:sp>
      <p:pic>
        <p:nvPicPr>
          <p:cNvPr id="504" name="Google Shape;504;p70" title="Copy of Untitled Design (2).png"/>
          <p:cNvPicPr preferRelativeResize="0"/>
          <p:nvPr/>
        </p:nvPicPr>
        <p:blipFill>
          <a:blip r:embed="rId4">
            <a:alphaModFix/>
          </a:blip>
          <a:stretch>
            <a:fillRect/>
          </a:stretch>
        </p:blipFill>
        <p:spPr>
          <a:xfrm>
            <a:off x="10398501" y="2920777"/>
            <a:ext cx="1368799" cy="13687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08"/>
        <p:cNvGrpSpPr/>
        <p:nvPr/>
      </p:nvGrpSpPr>
      <p:grpSpPr>
        <a:xfrm>
          <a:off x="0" y="0"/>
          <a:ext cx="0" cy="0"/>
          <a:chOff x="0" y="0"/>
          <a:chExt cx="0" cy="0"/>
        </a:xfrm>
      </p:grpSpPr>
      <p:sp>
        <p:nvSpPr>
          <p:cNvPr id="509" name="Google Shape;509;p71"/>
          <p:cNvSpPr txBox="1"/>
          <p:nvPr/>
        </p:nvSpPr>
        <p:spPr>
          <a:xfrm>
            <a:off x="6316165" y="381471"/>
            <a:ext cx="5529600" cy="930000"/>
          </a:xfrm>
          <a:prstGeom prst="rect">
            <a:avLst/>
          </a:prstGeom>
          <a:noFill/>
          <a:ln>
            <a:noFill/>
          </a:ln>
        </p:spPr>
        <p:txBody>
          <a:bodyPr spcFirstLastPara="1" wrap="square" lIns="91433" tIns="91433" rIns="91433" bIns="91433" anchor="t" anchorCtr="0">
            <a:noAutofit/>
          </a:bodyPr>
          <a:lstStyle/>
          <a:p>
            <a:pPr algn="r" defTabSz="1219170">
              <a:buClr>
                <a:srgbClr val="000000"/>
              </a:buClr>
            </a:pPr>
            <a:r>
              <a:rPr lang="en" sz="5333" b="1" kern="0">
                <a:solidFill>
                  <a:srgbClr val="F6EDCE"/>
                </a:solidFill>
                <a:latin typeface="Merriweather"/>
                <a:ea typeface="Merriweather"/>
                <a:cs typeface="Merriweather"/>
                <a:sym typeface="Merriweather"/>
              </a:rPr>
              <a:t>Thank you</a:t>
            </a:r>
            <a:endParaRPr sz="3867" b="1" i="1" kern="0">
              <a:solidFill>
                <a:srgbClr val="F6EDCE"/>
              </a:solidFill>
              <a:latin typeface="Merriweather"/>
              <a:ea typeface="Merriweather"/>
              <a:cs typeface="Merriweather"/>
              <a:sym typeface="Merriweather"/>
            </a:endParaRPr>
          </a:p>
        </p:txBody>
      </p:sp>
      <p:sp>
        <p:nvSpPr>
          <p:cNvPr id="510" name="Google Shape;510;p71"/>
          <p:cNvSpPr/>
          <p:nvPr/>
        </p:nvSpPr>
        <p:spPr>
          <a:xfrm>
            <a:off x="-8352" y="6354351"/>
            <a:ext cx="12192000" cy="503600"/>
          </a:xfrm>
          <a:prstGeom prst="rect">
            <a:avLst/>
          </a:prstGeom>
          <a:solidFill>
            <a:srgbClr val="AFA369"/>
          </a:solidFill>
          <a:ln w="7150"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p>
            <a:pPr algn="ctr" defTabSz="1219170">
              <a:buClr>
                <a:srgbClr val="000000"/>
              </a:buClr>
            </a:pPr>
            <a:endParaRPr sz="1467" kern="0">
              <a:solidFill>
                <a:srgbClr val="000000"/>
              </a:solidFill>
              <a:latin typeface="Arial"/>
              <a:cs typeface="Arial"/>
              <a:sym typeface="Arial"/>
            </a:endParaRPr>
          </a:p>
        </p:txBody>
      </p:sp>
      <p:sp>
        <p:nvSpPr>
          <p:cNvPr id="511" name="Google Shape;511;p71"/>
          <p:cNvSpPr txBox="1"/>
          <p:nvPr/>
        </p:nvSpPr>
        <p:spPr>
          <a:xfrm>
            <a:off x="4643219" y="1311471"/>
            <a:ext cx="7540400" cy="1538869"/>
          </a:xfrm>
          <a:prstGeom prst="rect">
            <a:avLst/>
          </a:prstGeom>
          <a:noFill/>
          <a:ln>
            <a:noFill/>
          </a:ln>
        </p:spPr>
        <p:txBody>
          <a:bodyPr spcFirstLastPara="1" wrap="square" lIns="91433" tIns="91433" rIns="91433" bIns="91433" anchor="t" anchorCtr="0">
            <a:spAutoFit/>
          </a:bodyPr>
          <a:lstStyle/>
          <a:p>
            <a:pPr algn="r" defTabSz="1219170">
              <a:buClr>
                <a:srgbClr val="000000"/>
              </a:buClr>
            </a:pPr>
            <a:r>
              <a:rPr lang="en" sz="3200" b="1" kern="0">
                <a:solidFill>
                  <a:srgbClr val="C6B87D"/>
                </a:solidFill>
                <a:latin typeface="Arial"/>
                <a:cs typeface="Arial"/>
                <a:sym typeface="Arial"/>
              </a:rPr>
              <a:t>Mary Beth Hatch</a:t>
            </a:r>
            <a:endParaRPr sz="3200" b="1" kern="0">
              <a:solidFill>
                <a:srgbClr val="C6B87D"/>
              </a:solidFill>
              <a:latin typeface="Arial"/>
              <a:cs typeface="Arial"/>
              <a:sym typeface="Arial"/>
            </a:endParaRPr>
          </a:p>
          <a:p>
            <a:pPr algn="r" defTabSz="1219170">
              <a:buClr>
                <a:srgbClr val="000000"/>
              </a:buClr>
            </a:pPr>
            <a:r>
              <a:rPr lang="en" sz="2800" kern="0">
                <a:solidFill>
                  <a:srgbClr val="C6B87D"/>
                </a:solidFill>
                <a:latin typeface="Arial"/>
                <a:cs typeface="Arial"/>
                <a:sym typeface="Arial"/>
              </a:rPr>
              <a:t>marybeth.hatch@agfc.ar.gov</a:t>
            </a:r>
            <a:endParaRPr sz="2800" kern="0">
              <a:solidFill>
                <a:srgbClr val="C6B87D"/>
              </a:solidFill>
              <a:latin typeface="Arial"/>
              <a:cs typeface="Arial"/>
              <a:sym typeface="Arial"/>
            </a:endParaRPr>
          </a:p>
          <a:p>
            <a:pPr algn="r" defTabSz="1219170">
              <a:buClr>
                <a:srgbClr val="000000"/>
              </a:buClr>
            </a:pPr>
            <a:r>
              <a:rPr lang="en" sz="2800" kern="0">
                <a:solidFill>
                  <a:srgbClr val="C6B87D"/>
                </a:solidFill>
                <a:latin typeface="Arial"/>
                <a:cs typeface="Arial"/>
                <a:sym typeface="Arial"/>
              </a:rPr>
              <a:t>Chief of Education - AGFC</a:t>
            </a:r>
            <a:endParaRPr sz="2800" kern="0">
              <a:solidFill>
                <a:srgbClr val="C6B87D"/>
              </a:solidFill>
              <a:latin typeface="Arial"/>
              <a:cs typeface="Arial"/>
              <a:sym typeface="Arial"/>
            </a:endParaRPr>
          </a:p>
        </p:txBody>
      </p:sp>
      <p:pic>
        <p:nvPicPr>
          <p:cNvPr id="512" name="Google Shape;512;p71"/>
          <p:cNvPicPr preferRelativeResize="0"/>
          <p:nvPr/>
        </p:nvPicPr>
        <p:blipFill>
          <a:blip r:embed="rId4">
            <a:alphaModFix/>
          </a:blip>
          <a:stretch>
            <a:fillRect/>
          </a:stretch>
        </p:blipFill>
        <p:spPr>
          <a:xfrm>
            <a:off x="1" y="0"/>
            <a:ext cx="5246505" cy="6354368"/>
          </a:xfrm>
          <a:prstGeom prst="rect">
            <a:avLst/>
          </a:prstGeom>
          <a:noFill/>
          <a:ln>
            <a:noFill/>
          </a:ln>
        </p:spPr>
      </p:pic>
      <p:sp>
        <p:nvSpPr>
          <p:cNvPr id="513" name="Google Shape;513;p71"/>
          <p:cNvSpPr txBox="1"/>
          <p:nvPr/>
        </p:nvSpPr>
        <p:spPr>
          <a:xfrm>
            <a:off x="5430800" y="2918600"/>
            <a:ext cx="6646000" cy="1600398"/>
          </a:xfrm>
          <a:prstGeom prst="rect">
            <a:avLst/>
          </a:prstGeom>
          <a:noFill/>
          <a:ln>
            <a:noFill/>
          </a:ln>
        </p:spPr>
        <p:txBody>
          <a:bodyPr spcFirstLastPara="1" wrap="square" lIns="121900" tIns="121900" rIns="121900" bIns="121900" anchor="t" anchorCtr="0">
            <a:spAutoFit/>
          </a:bodyPr>
          <a:lstStyle/>
          <a:p>
            <a:pPr algn="r" defTabSz="1219170">
              <a:buClr>
                <a:srgbClr val="000000"/>
              </a:buClr>
            </a:pPr>
            <a:r>
              <a:rPr lang="en" sz="3200" b="1" kern="0">
                <a:solidFill>
                  <a:srgbClr val="C6B87D"/>
                </a:solidFill>
                <a:latin typeface="Arial"/>
                <a:cs typeface="Arial"/>
                <a:sym typeface="Arial"/>
              </a:rPr>
              <a:t>Becky Bloomfield</a:t>
            </a:r>
            <a:endParaRPr sz="3200" b="1" kern="0">
              <a:solidFill>
                <a:srgbClr val="C6B87D"/>
              </a:solidFill>
              <a:latin typeface="Arial"/>
              <a:cs typeface="Arial"/>
              <a:sym typeface="Arial"/>
            </a:endParaRPr>
          </a:p>
          <a:p>
            <a:pPr algn="r" defTabSz="1219170">
              <a:buClr>
                <a:srgbClr val="000000"/>
              </a:buClr>
            </a:pPr>
            <a:r>
              <a:rPr lang="en" sz="2800" kern="0">
                <a:solidFill>
                  <a:srgbClr val="C6B87D"/>
                </a:solidFill>
                <a:latin typeface="Arial"/>
                <a:cs typeface="Arial"/>
                <a:sym typeface="Arial"/>
              </a:rPr>
              <a:t>becky.bloomfield@agfc.ar.gov</a:t>
            </a:r>
            <a:endParaRPr sz="2800" kern="0">
              <a:solidFill>
                <a:srgbClr val="C6B87D"/>
              </a:solidFill>
              <a:latin typeface="Arial"/>
              <a:cs typeface="Arial"/>
              <a:sym typeface="Arial"/>
            </a:endParaRPr>
          </a:p>
          <a:p>
            <a:pPr algn="r" defTabSz="1219170">
              <a:buClr>
                <a:srgbClr val="000000"/>
              </a:buClr>
            </a:pPr>
            <a:r>
              <a:rPr lang="en" sz="2800" kern="0">
                <a:solidFill>
                  <a:srgbClr val="C6B87D"/>
                </a:solidFill>
                <a:latin typeface="Arial"/>
                <a:cs typeface="Arial"/>
                <a:sym typeface="Arial"/>
              </a:rPr>
              <a:t>Post Secondary Coordinator - AGFC</a:t>
            </a:r>
            <a:endParaRPr sz="1867" kern="0">
              <a:solidFill>
                <a:srgbClr val="000000"/>
              </a:solidFill>
              <a:latin typeface="Arial"/>
              <a:cs typeface="Arial"/>
              <a:sym typeface="Arial"/>
            </a:endParaRPr>
          </a:p>
        </p:txBody>
      </p:sp>
      <p:sp>
        <p:nvSpPr>
          <p:cNvPr id="514" name="Google Shape;514;p71"/>
          <p:cNvSpPr txBox="1"/>
          <p:nvPr/>
        </p:nvSpPr>
        <p:spPr>
          <a:xfrm>
            <a:off x="5537633" y="4833900"/>
            <a:ext cx="6646000" cy="1600398"/>
          </a:xfrm>
          <a:prstGeom prst="rect">
            <a:avLst/>
          </a:prstGeom>
          <a:noFill/>
          <a:ln>
            <a:noFill/>
          </a:ln>
        </p:spPr>
        <p:txBody>
          <a:bodyPr spcFirstLastPara="1" wrap="square" lIns="121900" tIns="121900" rIns="121900" bIns="121900" anchor="t" anchorCtr="0">
            <a:spAutoFit/>
          </a:bodyPr>
          <a:lstStyle/>
          <a:p>
            <a:pPr algn="r" defTabSz="1219170">
              <a:buClr>
                <a:srgbClr val="000000"/>
              </a:buClr>
            </a:pPr>
            <a:r>
              <a:rPr lang="en" sz="3200" b="1" kern="0">
                <a:solidFill>
                  <a:srgbClr val="C6B87D"/>
                </a:solidFill>
                <a:latin typeface="Arial"/>
                <a:cs typeface="Arial"/>
                <a:sym typeface="Arial"/>
              </a:rPr>
              <a:t>Derek Ratchford</a:t>
            </a:r>
            <a:endParaRPr sz="3200" b="1" kern="0">
              <a:solidFill>
                <a:srgbClr val="C6B87D"/>
              </a:solidFill>
              <a:latin typeface="Arial"/>
              <a:cs typeface="Arial"/>
              <a:sym typeface="Arial"/>
            </a:endParaRPr>
          </a:p>
          <a:p>
            <a:pPr algn="r" defTabSz="1219170">
              <a:buClr>
                <a:srgbClr val="000000"/>
              </a:buClr>
            </a:pPr>
            <a:r>
              <a:rPr lang="en" sz="2800" kern="0">
                <a:solidFill>
                  <a:srgbClr val="C6B87D"/>
                </a:solidFill>
                <a:latin typeface="Arial"/>
                <a:cs typeface="Arial"/>
                <a:sym typeface="Arial"/>
              </a:rPr>
              <a:t>derek.ratchford@agfc.ar.gov</a:t>
            </a:r>
            <a:endParaRPr sz="2800" kern="0">
              <a:solidFill>
                <a:srgbClr val="C6B87D"/>
              </a:solidFill>
              <a:latin typeface="Arial"/>
              <a:cs typeface="Arial"/>
              <a:sym typeface="Arial"/>
            </a:endParaRPr>
          </a:p>
          <a:p>
            <a:pPr algn="r" defTabSz="1219170">
              <a:buClr>
                <a:srgbClr val="000000"/>
              </a:buClr>
            </a:pPr>
            <a:r>
              <a:rPr lang="en" sz="2800" kern="0">
                <a:solidFill>
                  <a:srgbClr val="C6B87D"/>
                </a:solidFill>
                <a:latin typeface="Arial"/>
                <a:cs typeface="Arial"/>
                <a:sym typeface="Arial"/>
              </a:rPr>
              <a:t>AR Outdoor Education Manager - AGFC</a:t>
            </a:r>
            <a:endParaRPr sz="1867" kern="0">
              <a:solidFill>
                <a:srgbClr val="000000"/>
              </a:solidFill>
              <a:latin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E93EC-9145-9C8A-49AD-FBFBB5D1EBD6}"/>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DF2B8EE-A3F8-4DD3-76C4-BEC08323C0FC}"/>
              </a:ext>
            </a:extLst>
          </p:cNvPr>
          <p:cNvSpPr>
            <a:spLocks noGrp="1"/>
          </p:cNvSpPr>
          <p:nvPr>
            <p:ph type="body" sz="quarter" idx="10"/>
          </p:nvPr>
        </p:nvSpPr>
        <p:spPr/>
        <p:txBody>
          <a:bodyPr lIns="91440" tIns="45720" rIns="91440" bIns="45720" anchor="t"/>
          <a:lstStyle/>
          <a:p>
            <a:pPr>
              <a:lnSpc>
                <a:spcPct val="100000"/>
              </a:lnSpc>
            </a:pPr>
            <a:r>
              <a:rPr lang="en-US" sz="1800"/>
              <a:t>The ACCESS law requires the creation of a statewide college admissions portal that grants provisional admission.</a:t>
            </a:r>
          </a:p>
          <a:p>
            <a:pPr>
              <a:lnSpc>
                <a:spcPct val="100000"/>
              </a:lnSpc>
            </a:pPr>
            <a:endParaRPr lang="en-US" sz="1800"/>
          </a:p>
          <a:p>
            <a:pPr>
              <a:lnSpc>
                <a:spcPct val="100000"/>
              </a:lnSpc>
            </a:pPr>
            <a:r>
              <a:rPr lang="en-US" sz="1800"/>
              <a:t>The Arkansas Division of Higher Education (ADHE) is partnering with the Arkansas Department of Education (ADE) in launching Phase 1 of the </a:t>
            </a:r>
            <a:r>
              <a:rPr lang="en-US" sz="1800" b="1">
                <a:solidFill>
                  <a:srgbClr val="C00000"/>
                </a:solidFill>
              </a:rPr>
              <a:t>Arkansas ACCESS Portal.</a:t>
            </a:r>
          </a:p>
          <a:p>
            <a:pPr>
              <a:lnSpc>
                <a:spcPct val="100000"/>
              </a:lnSpc>
            </a:pPr>
            <a:endParaRPr lang="en-US" sz="1800"/>
          </a:p>
          <a:p>
            <a:pPr>
              <a:lnSpc>
                <a:spcPct val="100000"/>
              </a:lnSpc>
            </a:pPr>
            <a:r>
              <a:rPr lang="en-US" sz="1800"/>
              <a:t>The </a:t>
            </a:r>
            <a:r>
              <a:rPr lang="en-US" sz="1800" b="1">
                <a:solidFill>
                  <a:srgbClr val="C00000"/>
                </a:solidFill>
              </a:rPr>
              <a:t>Arkansas ACCESS Portal</a:t>
            </a:r>
            <a:r>
              <a:rPr lang="en-US" sz="1800"/>
              <a:t> is to open August 17 for 2026-27 </a:t>
            </a:r>
            <a:r>
              <a:rPr lang="en-US" sz="1800" b="1">
                <a:solidFill>
                  <a:srgbClr val="C00000"/>
                </a:solidFill>
              </a:rPr>
              <a:t>PUBLIC</a:t>
            </a:r>
            <a:r>
              <a:rPr lang="en-US" sz="1800"/>
              <a:t> high school seniors.</a:t>
            </a:r>
          </a:p>
          <a:p>
            <a:pPr>
              <a:lnSpc>
                <a:spcPct val="100000"/>
              </a:lnSpc>
            </a:pPr>
            <a:endParaRPr lang="en-US" sz="1400"/>
          </a:p>
          <a:p>
            <a:pPr>
              <a:lnSpc>
                <a:spcPct val="100000"/>
              </a:lnSpc>
            </a:pPr>
            <a:r>
              <a:rPr lang="en-US" sz="1800"/>
              <a:t>This will be for </a:t>
            </a:r>
            <a:r>
              <a:rPr lang="en-US" sz="1800" b="1">
                <a:solidFill>
                  <a:srgbClr val="C00000"/>
                </a:solidFill>
              </a:rPr>
              <a:t>Fall 2027</a:t>
            </a:r>
            <a:r>
              <a:rPr lang="en-US" sz="1800"/>
              <a:t> provisional college/university admission.</a:t>
            </a:r>
          </a:p>
          <a:p>
            <a:pPr>
              <a:lnSpc>
                <a:spcPct val="100000"/>
              </a:lnSpc>
            </a:pPr>
            <a:endParaRPr lang="en-US" sz="1800"/>
          </a:p>
          <a:p>
            <a:pPr>
              <a:lnSpc>
                <a:spcPct val="100000"/>
              </a:lnSpc>
            </a:pPr>
            <a:r>
              <a:rPr lang="en-US" sz="1800" b="1">
                <a:solidFill>
                  <a:srgbClr val="C00000"/>
                </a:solidFill>
              </a:rPr>
              <a:t>The Arkansas ACCESS Portal </a:t>
            </a:r>
            <a:r>
              <a:rPr lang="en-US" sz="1800"/>
              <a:t>will not replace an institution’s regular admissions application.</a:t>
            </a:r>
          </a:p>
        </p:txBody>
      </p:sp>
      <p:pic>
        <p:nvPicPr>
          <p:cNvPr id="4" name="Picture 3">
            <a:extLst>
              <a:ext uri="{FF2B5EF4-FFF2-40B4-BE49-F238E27FC236}">
                <a16:creationId xmlns:a16="http://schemas.microsoft.com/office/drawing/2014/main" id="{CD846D45-7C7B-2779-F227-14D0C9835586}"/>
              </a:ext>
            </a:extLst>
          </p:cNvPr>
          <p:cNvPicPr>
            <a:picLocks noChangeAspect="1"/>
          </p:cNvPicPr>
          <p:nvPr/>
        </p:nvPicPr>
        <p:blipFill>
          <a:blip r:embed="rId2"/>
          <a:stretch>
            <a:fillRect/>
          </a:stretch>
        </p:blipFill>
        <p:spPr>
          <a:xfrm>
            <a:off x="5486250" y="373104"/>
            <a:ext cx="2853077" cy="1643066"/>
          </a:xfrm>
          <a:prstGeom prst="rect">
            <a:avLst/>
          </a:prstGeom>
        </p:spPr>
      </p:pic>
    </p:spTree>
    <p:extLst>
      <p:ext uri="{BB962C8B-B14F-4D97-AF65-F5344CB8AC3E}">
        <p14:creationId xmlns:p14="http://schemas.microsoft.com/office/powerpoint/2010/main" val="831888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12C31-AEAE-C04F-AE43-FB016E1EBDA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5305A2D-0DF5-176E-386B-72CABC0D8075}"/>
              </a:ext>
            </a:extLst>
          </p:cNvPr>
          <p:cNvSpPr>
            <a:spLocks noGrp="1"/>
          </p:cNvSpPr>
          <p:nvPr>
            <p:ph type="body" sz="quarter" idx="10"/>
          </p:nvPr>
        </p:nvSpPr>
        <p:spPr>
          <a:xfrm>
            <a:off x="2517668" y="2321019"/>
            <a:ext cx="9513435" cy="4371495"/>
          </a:xfrm>
        </p:spPr>
        <p:txBody>
          <a:bodyPr lIns="91440" tIns="45720" rIns="91440" bIns="45720" anchor="t"/>
          <a:lstStyle/>
          <a:p>
            <a:r>
              <a:rPr lang="en-US" sz="2000" b="1">
                <a:solidFill>
                  <a:srgbClr val="C00000"/>
                </a:solidFill>
              </a:rPr>
              <a:t>ADHE was given access and started testing in February</a:t>
            </a:r>
            <a:endParaRPr lang="en-US" sz="2000" b="1">
              <a:solidFill>
                <a:srgbClr val="C00000"/>
              </a:solidFill>
              <a:ea typeface="Calibri"/>
              <a:cs typeface="Calibri"/>
            </a:endParaRPr>
          </a:p>
          <a:p>
            <a:pPr lvl="1"/>
            <a:r>
              <a:rPr lang="en-US" sz="1800"/>
              <a:t>ADHE staff submitted 190 change control items to the ADE development team</a:t>
            </a:r>
            <a:endParaRPr lang="en-US" sz="1800">
              <a:ea typeface="Calibri"/>
              <a:cs typeface="Calibri"/>
            </a:endParaRPr>
          </a:p>
          <a:p>
            <a:pPr lvl="2"/>
            <a:r>
              <a:rPr lang="en-US" sz="1600"/>
              <a:t>User Interface/User Experience improvements</a:t>
            </a:r>
            <a:endParaRPr lang="en-US" sz="1600">
              <a:ea typeface="Calibri"/>
              <a:cs typeface="Calibri"/>
            </a:endParaRPr>
          </a:p>
          <a:p>
            <a:pPr lvl="2"/>
            <a:r>
              <a:rPr lang="en-US" sz="1600"/>
              <a:t>Minor Bug Fixes</a:t>
            </a:r>
            <a:endParaRPr lang="en-US" sz="1600">
              <a:ea typeface="Calibri"/>
              <a:cs typeface="Calibri"/>
            </a:endParaRPr>
          </a:p>
          <a:p>
            <a:pPr lvl="2"/>
            <a:r>
              <a:rPr lang="en-US" sz="1600"/>
              <a:t>Adding a new section on Disclosures/acknowledgements</a:t>
            </a:r>
          </a:p>
          <a:p>
            <a:pPr lvl="2"/>
            <a:endParaRPr lang="en-US" sz="1600">
              <a:ea typeface="Calibri"/>
              <a:cs typeface="Calibri"/>
            </a:endParaRPr>
          </a:p>
          <a:p>
            <a:r>
              <a:rPr lang="en-US" sz="2000" b="1">
                <a:solidFill>
                  <a:srgbClr val="C00000"/>
                </a:solidFill>
              </a:rPr>
              <a:t>Institutional testing occurred in March and April</a:t>
            </a:r>
            <a:endParaRPr lang="en-US" sz="2000" b="1">
              <a:solidFill>
                <a:srgbClr val="C00000"/>
              </a:solidFill>
              <a:ea typeface="Calibri"/>
              <a:cs typeface="Calibri"/>
            </a:endParaRPr>
          </a:p>
          <a:p>
            <a:pPr lvl="1"/>
            <a:r>
              <a:rPr lang="en-US" sz="1800"/>
              <a:t>165 change control items were submitted to the ADE development team by six institutions</a:t>
            </a:r>
          </a:p>
          <a:p>
            <a:pPr lvl="1"/>
            <a:r>
              <a:rPr lang="en-US" sz="1800">
                <a:ea typeface="Calibri" panose="020F0502020204030204"/>
                <a:cs typeface="Calibri" panose="020F0502020204030204"/>
              </a:rPr>
              <a:t>Additional functionality was main improvement from this testing</a:t>
            </a:r>
          </a:p>
          <a:p>
            <a:pPr lvl="1"/>
            <a:endParaRPr lang="en-US">
              <a:ea typeface="Calibri" panose="020F0502020204030204"/>
              <a:cs typeface="Calibri" panose="020F0502020204030204"/>
            </a:endParaRPr>
          </a:p>
          <a:p>
            <a:r>
              <a:rPr lang="en-US" sz="1800" b="1">
                <a:solidFill>
                  <a:srgbClr val="CE0000"/>
                </a:solidFill>
              </a:rPr>
              <a:t>This is a multi-year implementation process</a:t>
            </a:r>
          </a:p>
          <a:p>
            <a:pPr lvl="1"/>
            <a:r>
              <a:rPr lang="en-US" sz="1800"/>
              <a:t>Phase 1 is in progress</a:t>
            </a:r>
          </a:p>
          <a:p>
            <a:pPr lvl="1"/>
            <a:r>
              <a:rPr lang="en-US" sz="1800"/>
              <a:t>Phase 2 will integrate state scholarship information and open to other student groups</a:t>
            </a:r>
          </a:p>
          <a:p>
            <a:pPr marL="0" indent="0">
              <a:buNone/>
            </a:pPr>
            <a:endParaRPr lang="en-US">
              <a:ea typeface="Calibri" panose="020F0502020204030204"/>
              <a:cs typeface="Calibri" panose="020F0502020204030204"/>
            </a:endParaRPr>
          </a:p>
        </p:txBody>
      </p:sp>
      <p:pic>
        <p:nvPicPr>
          <p:cNvPr id="3" name="Picture 2">
            <a:extLst>
              <a:ext uri="{FF2B5EF4-FFF2-40B4-BE49-F238E27FC236}">
                <a16:creationId xmlns:a16="http://schemas.microsoft.com/office/drawing/2014/main" id="{D2C93E59-BCBE-9A70-02D5-A190C48237C4}"/>
              </a:ext>
            </a:extLst>
          </p:cNvPr>
          <p:cNvPicPr>
            <a:picLocks noChangeAspect="1"/>
          </p:cNvPicPr>
          <p:nvPr/>
        </p:nvPicPr>
        <p:blipFill>
          <a:blip r:embed="rId3"/>
          <a:stretch>
            <a:fillRect/>
          </a:stretch>
        </p:blipFill>
        <p:spPr>
          <a:xfrm>
            <a:off x="5486250" y="373104"/>
            <a:ext cx="2853077" cy="1643066"/>
          </a:xfrm>
          <a:prstGeom prst="rect">
            <a:avLst/>
          </a:prstGeom>
        </p:spPr>
      </p:pic>
    </p:spTree>
    <p:extLst>
      <p:ext uri="{BB962C8B-B14F-4D97-AF65-F5344CB8AC3E}">
        <p14:creationId xmlns:p14="http://schemas.microsoft.com/office/powerpoint/2010/main" val="16659501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FB19D-CE29-6716-5802-B00D6C9EEFE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7A393BB-D29D-2B34-6D8E-C3137A463A06}"/>
              </a:ext>
            </a:extLst>
          </p:cNvPr>
          <p:cNvPicPr>
            <a:picLocks noChangeAspect="1"/>
          </p:cNvPicPr>
          <p:nvPr/>
        </p:nvPicPr>
        <p:blipFill>
          <a:blip r:embed="rId3"/>
          <a:stretch>
            <a:fillRect/>
          </a:stretch>
        </p:blipFill>
        <p:spPr>
          <a:xfrm>
            <a:off x="6322600" y="581138"/>
            <a:ext cx="2109131" cy="1214633"/>
          </a:xfrm>
          <a:prstGeom prst="rect">
            <a:avLst/>
          </a:prstGeom>
        </p:spPr>
      </p:pic>
      <p:pic>
        <p:nvPicPr>
          <p:cNvPr id="2" name="Picture 1">
            <a:extLst>
              <a:ext uri="{FF2B5EF4-FFF2-40B4-BE49-F238E27FC236}">
                <a16:creationId xmlns:a16="http://schemas.microsoft.com/office/drawing/2014/main" id="{346F46AC-1DB0-435F-A04E-8FD58A1F1135}"/>
              </a:ext>
            </a:extLst>
          </p:cNvPr>
          <p:cNvPicPr>
            <a:picLocks noChangeAspect="1"/>
          </p:cNvPicPr>
          <p:nvPr/>
        </p:nvPicPr>
        <p:blipFill>
          <a:blip r:embed="rId4"/>
          <a:stretch>
            <a:fillRect/>
          </a:stretch>
        </p:blipFill>
        <p:spPr>
          <a:xfrm>
            <a:off x="3418114" y="2325688"/>
            <a:ext cx="7924800" cy="3629025"/>
          </a:xfrm>
          <a:prstGeom prst="rect">
            <a:avLst/>
          </a:prstGeom>
        </p:spPr>
      </p:pic>
    </p:spTree>
    <p:extLst>
      <p:ext uri="{BB962C8B-B14F-4D97-AF65-F5344CB8AC3E}">
        <p14:creationId xmlns:p14="http://schemas.microsoft.com/office/powerpoint/2010/main" val="3836061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46EED-8217-89E4-C7F1-1357BD734B0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02967688-E95A-3395-ED85-56FAD1D48BFC}"/>
              </a:ext>
            </a:extLst>
          </p:cNvPr>
          <p:cNvSpPr txBox="1"/>
          <p:nvPr/>
        </p:nvSpPr>
        <p:spPr>
          <a:xfrm>
            <a:off x="5230760" y="2401288"/>
            <a:ext cx="3931527" cy="523220"/>
          </a:xfrm>
          <a:prstGeom prst="rect">
            <a:avLst/>
          </a:prstGeom>
          <a:noFill/>
        </p:spPr>
        <p:txBody>
          <a:bodyPr wrap="square" rtlCol="0">
            <a:spAutoFit/>
          </a:bodyPr>
          <a:lstStyle/>
          <a:p>
            <a:r>
              <a:rPr lang="en-US" sz="2800" b="1">
                <a:solidFill>
                  <a:srgbClr val="C00000"/>
                </a:solidFill>
              </a:rPr>
              <a:t>Student’s Workflow</a:t>
            </a:r>
          </a:p>
        </p:txBody>
      </p:sp>
      <p:pic>
        <p:nvPicPr>
          <p:cNvPr id="8" name="Picture 7">
            <a:extLst>
              <a:ext uri="{FF2B5EF4-FFF2-40B4-BE49-F238E27FC236}">
                <a16:creationId xmlns:a16="http://schemas.microsoft.com/office/drawing/2014/main" id="{AFEB69A6-639F-2B3D-F5C9-9899612E55EC}"/>
              </a:ext>
            </a:extLst>
          </p:cNvPr>
          <p:cNvPicPr>
            <a:picLocks noChangeAspect="1"/>
          </p:cNvPicPr>
          <p:nvPr/>
        </p:nvPicPr>
        <p:blipFill>
          <a:blip r:embed="rId3"/>
          <a:stretch>
            <a:fillRect/>
          </a:stretch>
        </p:blipFill>
        <p:spPr>
          <a:xfrm>
            <a:off x="5634343" y="647967"/>
            <a:ext cx="2200622" cy="1267322"/>
          </a:xfrm>
          <a:prstGeom prst="rect">
            <a:avLst/>
          </a:prstGeom>
        </p:spPr>
      </p:pic>
      <p:pic>
        <p:nvPicPr>
          <p:cNvPr id="5" name="Picture 4">
            <a:extLst>
              <a:ext uri="{FF2B5EF4-FFF2-40B4-BE49-F238E27FC236}">
                <a16:creationId xmlns:a16="http://schemas.microsoft.com/office/drawing/2014/main" id="{DEFA64E3-4A53-6C03-0489-3EE3D93BF3D6}"/>
              </a:ext>
            </a:extLst>
          </p:cNvPr>
          <p:cNvPicPr>
            <a:picLocks noChangeAspect="1"/>
          </p:cNvPicPr>
          <p:nvPr/>
        </p:nvPicPr>
        <p:blipFill>
          <a:blip r:embed="rId4"/>
          <a:stretch>
            <a:fillRect/>
          </a:stretch>
        </p:blipFill>
        <p:spPr>
          <a:xfrm>
            <a:off x="3160486" y="3431041"/>
            <a:ext cx="8077200" cy="1476375"/>
          </a:xfrm>
          <a:prstGeom prst="rect">
            <a:avLst/>
          </a:prstGeom>
        </p:spPr>
      </p:pic>
    </p:spTree>
    <p:extLst>
      <p:ext uri="{BB962C8B-B14F-4D97-AF65-F5344CB8AC3E}">
        <p14:creationId xmlns:p14="http://schemas.microsoft.com/office/powerpoint/2010/main" val="29827004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F1A5E-1AA0-0BE9-4695-ADF560E0673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768BE4F-B545-5205-55A9-454071E3CA81}"/>
              </a:ext>
            </a:extLst>
          </p:cNvPr>
          <p:cNvPicPr>
            <a:picLocks noChangeAspect="1"/>
          </p:cNvPicPr>
          <p:nvPr/>
        </p:nvPicPr>
        <p:blipFill>
          <a:blip r:embed="rId3"/>
          <a:stretch>
            <a:fillRect/>
          </a:stretch>
        </p:blipFill>
        <p:spPr>
          <a:xfrm>
            <a:off x="3364230" y="2379526"/>
            <a:ext cx="7097115" cy="4020111"/>
          </a:xfrm>
          <a:prstGeom prst="rect">
            <a:avLst/>
          </a:prstGeom>
        </p:spPr>
      </p:pic>
      <p:pic>
        <p:nvPicPr>
          <p:cNvPr id="6" name="Picture 5">
            <a:extLst>
              <a:ext uri="{FF2B5EF4-FFF2-40B4-BE49-F238E27FC236}">
                <a16:creationId xmlns:a16="http://schemas.microsoft.com/office/drawing/2014/main" id="{02036709-0D35-7BAE-BF1D-E74AF545ABFF}"/>
              </a:ext>
            </a:extLst>
          </p:cNvPr>
          <p:cNvPicPr>
            <a:picLocks noChangeAspect="1"/>
          </p:cNvPicPr>
          <p:nvPr/>
        </p:nvPicPr>
        <p:blipFill>
          <a:blip r:embed="rId4"/>
          <a:stretch>
            <a:fillRect/>
          </a:stretch>
        </p:blipFill>
        <p:spPr>
          <a:xfrm>
            <a:off x="5775008" y="458363"/>
            <a:ext cx="2387215" cy="1374780"/>
          </a:xfrm>
          <a:prstGeom prst="rect">
            <a:avLst/>
          </a:prstGeom>
        </p:spPr>
      </p:pic>
    </p:spTree>
    <p:extLst>
      <p:ext uri="{BB962C8B-B14F-4D97-AF65-F5344CB8AC3E}">
        <p14:creationId xmlns:p14="http://schemas.microsoft.com/office/powerpoint/2010/main" val="4289324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4C250-BE64-10E4-6334-194CACA2282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6043D6F-4630-5E3E-2EDE-DB62350621E1}"/>
              </a:ext>
            </a:extLst>
          </p:cNvPr>
          <p:cNvPicPr>
            <a:picLocks noChangeAspect="1"/>
          </p:cNvPicPr>
          <p:nvPr/>
        </p:nvPicPr>
        <p:blipFill>
          <a:blip r:embed="rId3"/>
          <a:stretch>
            <a:fillRect/>
          </a:stretch>
        </p:blipFill>
        <p:spPr>
          <a:xfrm>
            <a:off x="4035087" y="1378876"/>
            <a:ext cx="7252345" cy="4954010"/>
          </a:xfrm>
          <a:prstGeom prst="rect">
            <a:avLst/>
          </a:prstGeom>
        </p:spPr>
      </p:pic>
    </p:spTree>
    <p:extLst>
      <p:ext uri="{BB962C8B-B14F-4D97-AF65-F5344CB8AC3E}">
        <p14:creationId xmlns:p14="http://schemas.microsoft.com/office/powerpoint/2010/main" val="572807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University Of Arkansas Proposes Higher Fees, Flat Tuition | 5newsonline.com">
            <a:extLst>
              <a:ext uri="{FF2B5EF4-FFF2-40B4-BE49-F238E27FC236}">
                <a16:creationId xmlns:a16="http://schemas.microsoft.com/office/drawing/2014/main" id="{27A170C9-B87F-7114-FB8B-A8B169B5F527}"/>
              </a:ext>
            </a:extLst>
          </p:cNvPr>
          <p:cNvPicPr>
            <a:picLocks noChangeAspect="1"/>
          </p:cNvPicPr>
          <p:nvPr/>
        </p:nvPicPr>
        <p:blipFill>
          <a:blip r:embed="rId3"/>
          <a:stretch>
            <a:fillRect/>
          </a:stretch>
        </p:blipFill>
        <p:spPr>
          <a:xfrm>
            <a:off x="-19" y="0"/>
            <a:ext cx="12191998" cy="6855324"/>
          </a:xfrm>
          <a:prstGeom prst="rect">
            <a:avLst/>
          </a:prstGeom>
        </p:spPr>
      </p:pic>
      <p:sp>
        <p:nvSpPr>
          <p:cNvPr id="3" name="Rectangle 2">
            <a:extLst>
              <a:ext uri="{FF2B5EF4-FFF2-40B4-BE49-F238E27FC236}">
                <a16:creationId xmlns:a16="http://schemas.microsoft.com/office/drawing/2014/main" id="{15649606-989F-E103-7E2B-346752D0F6C4}"/>
              </a:ext>
            </a:extLst>
          </p:cNvPr>
          <p:cNvSpPr/>
          <p:nvPr/>
        </p:nvSpPr>
        <p:spPr>
          <a:xfrm>
            <a:off x="-19" y="5593207"/>
            <a:ext cx="12191999" cy="744837"/>
          </a:xfrm>
          <a:prstGeom prst="rect">
            <a:avLst/>
          </a:prstGeom>
          <a:solidFill>
            <a:schemeClr val="bg1">
              <a:alpha val="77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D9B77E8-6607-6EFD-C4A0-DA601B6E51B2}"/>
              </a:ext>
            </a:extLst>
          </p:cNvPr>
          <p:cNvSpPr txBox="1"/>
          <p:nvPr/>
        </p:nvSpPr>
        <p:spPr>
          <a:xfrm>
            <a:off x="2749164" y="5691713"/>
            <a:ext cx="6150334" cy="646331"/>
          </a:xfrm>
          <a:prstGeom prst="rect">
            <a:avLst/>
          </a:prstGeom>
          <a:noFill/>
        </p:spPr>
        <p:txBody>
          <a:bodyPr wrap="square">
            <a:spAutoFit/>
          </a:bodyPr>
          <a:lstStyle/>
          <a:p>
            <a:pPr marL="0" marR="0" lvl="0" indent="0" algn="ctr" fontAlgn="auto">
              <a:spcAft>
                <a:spcPts val="0"/>
              </a:spcAft>
              <a:buClrTx/>
              <a:buSzTx/>
              <a:tabLst/>
              <a:defRPr/>
            </a:pPr>
            <a:r>
              <a:rPr kumimoji="0" lang="en-US" sz="1800" b="1" i="0" u="none" strike="noStrike" cap="none" spc="0" normalizeH="0" baseline="0" noProof="0">
                <a:ln>
                  <a:noFill/>
                </a:ln>
                <a:solidFill>
                  <a:schemeClr val="tx1">
                    <a:lumMod val="85000"/>
                    <a:lumOff val="15000"/>
                  </a:schemeClr>
                </a:solidFill>
                <a:effectLst/>
                <a:uLnTx/>
                <a:uFillTx/>
              </a:rPr>
              <a:t>Dr. </a:t>
            </a:r>
            <a:r>
              <a:rPr lang="en-US" sz="1800" b="1">
                <a:solidFill>
                  <a:schemeClr val="tx1">
                    <a:lumMod val="85000"/>
                    <a:lumOff val="15000"/>
                  </a:schemeClr>
                </a:solidFill>
              </a:rPr>
              <a:t>Charles F. Robinson</a:t>
            </a:r>
            <a:r>
              <a:rPr kumimoji="0" lang="en-US" sz="1800" b="1" i="0" u="none" strike="noStrike" cap="none" spc="0" normalizeH="0" baseline="0" noProof="0">
                <a:ln>
                  <a:noFill/>
                </a:ln>
                <a:solidFill>
                  <a:schemeClr val="tx1">
                    <a:lumMod val="85000"/>
                    <a:lumOff val="15000"/>
                  </a:schemeClr>
                </a:solidFill>
                <a:effectLst/>
                <a:uLnTx/>
                <a:uFillTx/>
              </a:rPr>
              <a:t>, Chancellor</a:t>
            </a:r>
          </a:p>
          <a:p>
            <a:pPr marL="0" marR="0" lvl="0" indent="0" algn="ctr" fontAlgn="auto">
              <a:spcAft>
                <a:spcPts val="0"/>
              </a:spcAft>
              <a:buClrTx/>
              <a:buSzTx/>
              <a:tabLst/>
              <a:defRPr/>
            </a:pPr>
            <a:r>
              <a:rPr lang="en-US" sz="1800" noProof="0">
                <a:solidFill>
                  <a:schemeClr val="tx1">
                    <a:lumMod val="85000"/>
                    <a:lumOff val="15000"/>
                  </a:schemeClr>
                </a:solidFill>
              </a:rPr>
              <a:t>University of Arkansas</a:t>
            </a:r>
            <a:endParaRPr lang="en-US"/>
          </a:p>
        </p:txBody>
      </p:sp>
      <p:sp>
        <p:nvSpPr>
          <p:cNvPr id="6" name="Rectangle 5">
            <a:extLst>
              <a:ext uri="{FF2B5EF4-FFF2-40B4-BE49-F238E27FC236}">
                <a16:creationId xmlns:a16="http://schemas.microsoft.com/office/drawing/2014/main" id="{F00E1F29-E0DA-9E0A-FE91-BB1D29EFB142}"/>
              </a:ext>
            </a:extLst>
          </p:cNvPr>
          <p:cNvSpPr/>
          <p:nvPr/>
        </p:nvSpPr>
        <p:spPr>
          <a:xfrm>
            <a:off x="0" y="6436550"/>
            <a:ext cx="12192000" cy="67855"/>
          </a:xfrm>
          <a:prstGeom prst="rect">
            <a:avLst/>
          </a:prstGeom>
          <a:solidFill>
            <a:schemeClr val="bg1">
              <a:alpha val="77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960C6EE-FBFA-56B4-33F6-4EE49C7F7D30}"/>
              </a:ext>
            </a:extLst>
          </p:cNvPr>
          <p:cNvSpPr/>
          <p:nvPr/>
        </p:nvSpPr>
        <p:spPr>
          <a:xfrm>
            <a:off x="0" y="5426846"/>
            <a:ext cx="12192000" cy="67855"/>
          </a:xfrm>
          <a:prstGeom prst="rect">
            <a:avLst/>
          </a:prstGeom>
          <a:solidFill>
            <a:schemeClr val="bg1">
              <a:alpha val="77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0947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9D2BE-B624-763B-5360-B667D3621A2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8BF4022-8B23-D591-942E-63FB91F7782B}"/>
              </a:ext>
            </a:extLst>
          </p:cNvPr>
          <p:cNvPicPr>
            <a:picLocks noChangeAspect="1"/>
          </p:cNvPicPr>
          <p:nvPr/>
        </p:nvPicPr>
        <p:blipFill>
          <a:blip r:embed="rId3"/>
          <a:stretch>
            <a:fillRect/>
          </a:stretch>
        </p:blipFill>
        <p:spPr>
          <a:xfrm>
            <a:off x="3658055" y="1525617"/>
            <a:ext cx="7865352" cy="4820157"/>
          </a:xfrm>
          <a:prstGeom prst="rect">
            <a:avLst/>
          </a:prstGeom>
        </p:spPr>
      </p:pic>
    </p:spTree>
    <p:extLst>
      <p:ext uri="{BB962C8B-B14F-4D97-AF65-F5344CB8AC3E}">
        <p14:creationId xmlns:p14="http://schemas.microsoft.com/office/powerpoint/2010/main" val="13095381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63236-8619-D59A-B5BE-6439099E8EF2}"/>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BB5E13E1-DDAC-5D09-A2F5-ADD4E0A4868F}"/>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31825B06-C611-2A62-FAF8-7BFDB0F44322}"/>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6516289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7239720" y="5442875"/>
            <a:ext cx="3129398" cy="384663"/>
          </a:xfrm>
        </p:spPr>
        <p:txBody>
          <a:bodyPr anchor="ctr">
            <a:noAutofit/>
          </a:bodyPr>
          <a:lstStyle/>
          <a:p>
            <a:r>
              <a:rPr lang="en-US" sz="3200"/>
              <a:t>Mason Campbell</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5854813" y="5945385"/>
            <a:ext cx="5578154" cy="485673"/>
          </a:xfrm>
        </p:spPr>
        <p:txBody>
          <a:bodyPr/>
          <a:lstStyle/>
          <a:p>
            <a:r>
              <a:rPr lang="en-US" spc="0"/>
              <a:t>Assistant Commissioner of Academic Affairs</a:t>
            </a:r>
          </a:p>
        </p:txBody>
      </p:sp>
      <p:sp>
        <p:nvSpPr>
          <p:cNvPr id="3" name="Title 5">
            <a:extLst>
              <a:ext uri="{FF2B5EF4-FFF2-40B4-BE49-F238E27FC236}">
                <a16:creationId xmlns:a16="http://schemas.microsoft.com/office/drawing/2014/main" id="{824751AA-E6B2-6B34-9E3B-8837284F79A6}"/>
              </a:ext>
            </a:extLst>
          </p:cNvPr>
          <p:cNvSpPr txBox="1">
            <a:spLocks/>
          </p:cNvSpPr>
          <p:nvPr/>
        </p:nvSpPr>
        <p:spPr>
          <a:xfrm>
            <a:off x="6096000" y="2348604"/>
            <a:ext cx="5095783" cy="2571086"/>
          </a:xfrm>
          <a:prstGeom prst="rect">
            <a:avLst/>
          </a:prstGeom>
        </p:spPr>
        <p:txBody>
          <a:bodyPr vert="horz" lIns="91440" tIns="45720" rIns="91440" bIns="0" rtlCol="0" anchor="ctr">
            <a:no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00194C"/>
                </a:solidFill>
                <a:effectLst/>
                <a:uLnTx/>
                <a:uFillTx/>
                <a:latin typeface="Calibri" panose="020F0502020204030204"/>
                <a:ea typeface="+mj-ea"/>
                <a:cs typeface="+mj-cs"/>
              </a:rPr>
              <a:t>Annual Report on</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00194C"/>
                </a:solidFill>
                <a:effectLst/>
                <a:uLnTx/>
                <a:uFillTx/>
                <a:latin typeface="Calibri" panose="020F0502020204030204"/>
                <a:ea typeface="+mj-ea"/>
                <a:cs typeface="+mj-cs"/>
              </a:rPr>
              <a:t>First-Year Student Remediation</a:t>
            </a:r>
          </a:p>
        </p:txBody>
      </p:sp>
      <p:sp>
        <p:nvSpPr>
          <p:cNvPr id="4" name="TextBox 3">
            <a:extLst>
              <a:ext uri="{FF2B5EF4-FFF2-40B4-BE49-F238E27FC236}">
                <a16:creationId xmlns:a16="http://schemas.microsoft.com/office/drawing/2014/main" id="{4645D112-EFA3-FD01-1261-34DEC06D1B9D}"/>
              </a:ext>
            </a:extLst>
          </p:cNvPr>
          <p:cNvSpPr txBox="1"/>
          <p:nvPr/>
        </p:nvSpPr>
        <p:spPr>
          <a:xfrm>
            <a:off x="7316679" y="2117771"/>
            <a:ext cx="26544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rPr>
              <a:t>Agenda Item No. </a:t>
            </a:r>
            <a:r>
              <a:rPr lang="en-US" sz="2400">
                <a:solidFill>
                  <a:srgbClr val="00194C"/>
                </a:solidFill>
                <a:latin typeface="Calibri" panose="020F0502020204030204"/>
              </a:rPr>
              <a:t>4</a:t>
            </a:r>
            <a:endPar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57312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4793942" y="510473"/>
            <a:ext cx="6030643" cy="1147968"/>
          </a:xfrm>
        </p:spPr>
        <p:txBody>
          <a:bodyPr>
            <a:normAutofit fontScale="90000"/>
          </a:bodyPr>
          <a:lstStyle/>
          <a:p>
            <a:pPr algn="ctr"/>
            <a:r>
              <a:rPr lang="en-US" b="1">
                <a:solidFill>
                  <a:srgbClr val="00194C"/>
                </a:solidFill>
              </a:rPr>
              <a:t>Report on First-Year Student Remediation</a:t>
            </a:r>
            <a:endParaRPr lang="en-US">
              <a:solidFill>
                <a:srgbClr val="00194C"/>
              </a:solidFill>
            </a:endParaRPr>
          </a:p>
        </p:txBody>
      </p:sp>
      <p:sp>
        <p:nvSpPr>
          <p:cNvPr id="7" name="Text Placeholder 6">
            <a:extLst>
              <a:ext uri="{FF2B5EF4-FFF2-40B4-BE49-F238E27FC236}">
                <a16:creationId xmlns:a16="http://schemas.microsoft.com/office/drawing/2014/main" id="{BFC3EFA1-5655-3A01-4FDB-A605D79BBC24}"/>
              </a:ext>
            </a:extLst>
          </p:cNvPr>
          <p:cNvSpPr>
            <a:spLocks noGrp="1"/>
          </p:cNvSpPr>
          <p:nvPr>
            <p:ph type="body" sz="quarter" idx="10"/>
          </p:nvPr>
        </p:nvSpPr>
        <p:spPr>
          <a:xfrm>
            <a:off x="328475" y="2277476"/>
            <a:ext cx="11659086" cy="4371495"/>
          </a:xfrm>
        </p:spPr>
        <p:txBody>
          <a:bodyPr/>
          <a:lstStyle/>
          <a:p>
            <a:pPr marL="0" marR="0" indent="0" algn="ctr">
              <a:spcBef>
                <a:spcPts val="0"/>
              </a:spcBef>
              <a:spcAft>
                <a:spcPts val="0"/>
              </a:spcAft>
              <a:buNone/>
            </a:pPr>
            <a:r>
              <a:rPr lang="en-US">
                <a:solidFill>
                  <a:srgbClr val="00194C"/>
                </a:solidFill>
                <a:effectLst/>
                <a:latin typeface="Arial" panose="020B0604020202020204" pitchFamily="34" charset="0"/>
                <a:ea typeface="Arial" panose="020B0604020202020204" pitchFamily="34" charset="0"/>
              </a:rPr>
              <a:t>In accordance with A.C.A. §6-61-110 and Act 970 of 2009, the Arkansas Division of Higher Education (ADHE) addresses the placement standards necessary for enrollment of students into mathematics, English composition, and reading based on appropriate indicators of potential student success rates.</a:t>
            </a:r>
          </a:p>
          <a:p>
            <a:pPr marL="0" marR="0" indent="0">
              <a:spcBef>
                <a:spcPts val="0"/>
              </a:spcBef>
              <a:spcAft>
                <a:spcPts val="0"/>
              </a:spcAft>
              <a:buNone/>
            </a:pPr>
            <a:endParaRPr lang="en-US">
              <a:latin typeface="Arial" panose="020B0604020202020204" pitchFamily="34" charset="0"/>
              <a:ea typeface="Arial" panose="020B0604020202020204" pitchFamily="34" charset="0"/>
            </a:endParaRPr>
          </a:p>
          <a:p>
            <a:pPr lvl="1">
              <a:spcBef>
                <a:spcPts val="0"/>
              </a:spcBef>
              <a:buClr>
                <a:srgbClr val="00194C"/>
              </a:buClr>
            </a:pPr>
            <a:r>
              <a:rPr lang="en-US" sz="2400">
                <a:solidFill>
                  <a:srgbClr val="00194C"/>
                </a:solidFill>
                <a:latin typeface="Arial" panose="020B0604020202020204" pitchFamily="34" charset="0"/>
                <a:cs typeface="Arial" panose="020B0604020202020204" pitchFamily="34" charset="0"/>
              </a:rPr>
              <a:t>Students who required remediation during their first year of enrollment in a public state-supported institution of higher education in this state if the enrollment occurred within two (2) years of graduation from a secondary school in this state.</a:t>
            </a:r>
          </a:p>
          <a:p>
            <a:pPr marL="457200" lvl="1" indent="0">
              <a:spcBef>
                <a:spcPts val="0"/>
              </a:spcBef>
              <a:buClr>
                <a:srgbClr val="00194C"/>
              </a:buClr>
              <a:buNone/>
            </a:pPr>
            <a:endParaRPr lang="en-US" sz="2400">
              <a:solidFill>
                <a:srgbClr val="00194C"/>
              </a:solidFill>
              <a:latin typeface="Arial" panose="020B0604020202020204" pitchFamily="34" charset="0"/>
              <a:cs typeface="Arial" panose="020B0604020202020204" pitchFamily="34" charset="0"/>
            </a:endParaRPr>
          </a:p>
          <a:p>
            <a:pPr lvl="1">
              <a:spcBef>
                <a:spcPts val="0"/>
              </a:spcBef>
              <a:buClr>
                <a:srgbClr val="00194C"/>
              </a:buClr>
            </a:pPr>
            <a:r>
              <a:rPr lang="en-US" sz="2400">
                <a:solidFill>
                  <a:srgbClr val="00194C"/>
                </a:solidFill>
                <a:latin typeface="Arial" panose="020B0604020202020204" pitchFamily="34" charset="0"/>
                <a:cs typeface="Arial" panose="020B0604020202020204" pitchFamily="34" charset="0"/>
              </a:rPr>
              <a:t>Students who require remediation and who graduated with a 3.0 or higher GPA.</a:t>
            </a:r>
          </a:p>
          <a:p>
            <a:pPr marL="457200" lvl="1" indent="0">
              <a:spcBef>
                <a:spcPts val="0"/>
              </a:spcBef>
              <a:buClr>
                <a:srgbClr val="00194C"/>
              </a:buClr>
              <a:buNone/>
            </a:pPr>
            <a:endParaRPr lang="en-US" sz="2400">
              <a:solidFill>
                <a:srgbClr val="00194C"/>
              </a:solidFill>
              <a:latin typeface="Arial" panose="020B0604020202020204" pitchFamily="34" charset="0"/>
              <a:cs typeface="Arial" panose="020B0604020202020204" pitchFamily="34" charset="0"/>
            </a:endParaRPr>
          </a:p>
          <a:p>
            <a:pPr lvl="1">
              <a:spcBef>
                <a:spcPts val="0"/>
              </a:spcBef>
              <a:buClr>
                <a:srgbClr val="00194C"/>
              </a:buClr>
            </a:pPr>
            <a:r>
              <a:rPr lang="en-US" sz="2400">
                <a:solidFill>
                  <a:srgbClr val="00194C"/>
                </a:solidFill>
                <a:latin typeface="Arial" panose="020B0604020202020204" pitchFamily="34" charset="0"/>
                <a:cs typeface="Arial" panose="020B0604020202020204" pitchFamily="34" charset="0"/>
              </a:rPr>
              <a:t>Number of attempts it takes a student to pass postsecondary remedial courses.</a:t>
            </a:r>
          </a:p>
          <a:p>
            <a:endParaRPr lang="en-US"/>
          </a:p>
        </p:txBody>
      </p:sp>
      <p:grpSp>
        <p:nvGrpSpPr>
          <p:cNvPr id="14" name="Group 13">
            <a:extLst>
              <a:ext uri="{FF2B5EF4-FFF2-40B4-BE49-F238E27FC236}">
                <a16:creationId xmlns:a16="http://schemas.microsoft.com/office/drawing/2014/main" id="{65BCABC3-1601-3CA4-C4E8-5EB15D59505A}"/>
              </a:ext>
            </a:extLst>
          </p:cNvPr>
          <p:cNvGrpSpPr>
            <a:grpSpLocks noGrp="1" noUngrp="1" noRot="1" noChangeAspect="1" noMove="1" noResize="1"/>
          </p:cNvGrpSpPr>
          <p:nvPr/>
        </p:nvGrpSpPr>
        <p:grpSpPr>
          <a:xfrm>
            <a:off x="958369" y="369528"/>
            <a:ext cx="2060902" cy="1862204"/>
            <a:chOff x="1850735" y="3352487"/>
            <a:chExt cx="2872315" cy="2595386"/>
          </a:xfrm>
        </p:grpSpPr>
        <p:sp>
          <p:nvSpPr>
            <p:cNvPr id="12" name="Hexagon 11">
              <a:extLst>
                <a:ext uri="{FF2B5EF4-FFF2-40B4-BE49-F238E27FC236}">
                  <a16:creationId xmlns:a16="http://schemas.microsoft.com/office/drawing/2014/main" id="{CC70964D-7928-67AB-BDD7-230E7690CA5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2057049" y="3281871"/>
              <a:ext cx="2459690" cy="2872313"/>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Logo, company name&#10;&#10;Description automatically generated">
              <a:extLst>
                <a:ext uri="{FF2B5EF4-FFF2-40B4-BE49-F238E27FC236}">
                  <a16:creationId xmlns:a16="http://schemas.microsoft.com/office/drawing/2014/main" id="{6E17D300-6762-40FE-C323-44F9BC085AFE}"/>
                </a:ext>
              </a:extLst>
            </p:cNvPr>
            <p:cNvPicPr>
              <a:picLocks noGrp="1" noRot="1" noChangeAspect="1" noMove="1" noResize="1" noEditPoints="1" noAdjustHandles="1" noChangeArrowheads="1" noChangeShapeType="1" noCrop="1"/>
            </p:cNvPicPr>
            <p:nvPr/>
          </p:nvPicPr>
          <p:blipFill>
            <a:blip r:embed="rId2"/>
            <a:stretch>
              <a:fillRect/>
            </a:stretch>
          </p:blipFill>
          <p:spPr>
            <a:xfrm>
              <a:off x="1850735" y="3352487"/>
              <a:ext cx="2872314" cy="1992818"/>
            </a:xfrm>
            <a:prstGeom prst="rect">
              <a:avLst/>
            </a:prstGeom>
          </p:spPr>
        </p:pic>
      </p:grpSp>
      <p:sp>
        <p:nvSpPr>
          <p:cNvPr id="15" name="Text Placeholder 8">
            <a:extLst>
              <a:ext uri="{FF2B5EF4-FFF2-40B4-BE49-F238E27FC236}">
                <a16:creationId xmlns:a16="http://schemas.microsoft.com/office/drawing/2014/main" id="{F35203C7-E7FB-5045-0F9C-FBD8865C4E1D}"/>
              </a:ext>
            </a:extLst>
          </p:cNvPr>
          <p:cNvSpPr txBox="1">
            <a:spLocks noGrp="1" noRot="1" noMove="1" noResize="1" noEditPoints="1" noAdjustHandles="1" noChangeArrowheads="1" noChangeShapeType="1"/>
          </p:cNvSpPr>
          <p:nvPr/>
        </p:nvSpPr>
        <p:spPr>
          <a:xfrm>
            <a:off x="1906621" y="2361218"/>
            <a:ext cx="10085176" cy="4224408"/>
          </a:xfrm>
          <a:prstGeom prst="rect">
            <a:avLst/>
          </a:prstGeom>
        </p:spPr>
        <p:txBody>
          <a:bodyPr>
            <a:normAutofit/>
          </a:bodyPr>
          <a:lst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3F3F3F"/>
              </a:buClr>
              <a:buSzTx/>
              <a:buFont typeface="Arial" panose="020B0604020202020204" pitchFamily="34" charset="0"/>
              <a:buChar char="•"/>
              <a:tabLst/>
              <a:defRPr/>
            </a:pPr>
            <a:endParaRPr kumimoji="0" lang="da-DK"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9143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56997"/>
          </a:xfrm>
          <a:solidFill>
            <a:srgbClr val="002060"/>
          </a:solidFill>
        </p:spPr>
        <p:txBody>
          <a:bodyPr anchor="ctr">
            <a:normAutofit/>
          </a:bodyPr>
          <a:lstStyle/>
          <a:p>
            <a:pPr algn="ctr"/>
            <a:r>
              <a:rPr lang="en-US" b="1">
                <a:solidFill>
                  <a:schemeClr val="bg1"/>
                </a:solidFill>
              </a:rPr>
              <a:t>Remediation Report Populations</a:t>
            </a:r>
          </a:p>
        </p:txBody>
      </p:sp>
      <p:grpSp>
        <p:nvGrpSpPr>
          <p:cNvPr id="28" name="Group 27">
            <a:extLst>
              <a:ext uri="{FF2B5EF4-FFF2-40B4-BE49-F238E27FC236}">
                <a16:creationId xmlns:a16="http://schemas.microsoft.com/office/drawing/2014/main" id="{7602FF81-2C49-FB39-1DD9-F939F87B5E78}"/>
              </a:ext>
            </a:extLst>
          </p:cNvPr>
          <p:cNvGrpSpPr/>
          <p:nvPr/>
        </p:nvGrpSpPr>
        <p:grpSpPr>
          <a:xfrm>
            <a:off x="7084140" y="1909307"/>
            <a:ext cx="3878930" cy="3823942"/>
            <a:chOff x="4156535" y="1746434"/>
            <a:chExt cx="3878930" cy="3823942"/>
          </a:xfrm>
        </p:grpSpPr>
        <p:grpSp>
          <p:nvGrpSpPr>
            <p:cNvPr id="24" name="Group 23">
              <a:extLst>
                <a:ext uri="{FF2B5EF4-FFF2-40B4-BE49-F238E27FC236}">
                  <a16:creationId xmlns:a16="http://schemas.microsoft.com/office/drawing/2014/main" id="{37AE9BF2-D2FA-26B3-570A-52C073454A41}"/>
                </a:ext>
              </a:extLst>
            </p:cNvPr>
            <p:cNvGrpSpPr/>
            <p:nvPr/>
          </p:nvGrpSpPr>
          <p:grpSpPr>
            <a:xfrm>
              <a:off x="4156535" y="1746434"/>
              <a:ext cx="3878930" cy="3823942"/>
              <a:chOff x="4888230" y="2203133"/>
              <a:chExt cx="2415540" cy="2451735"/>
            </a:xfrm>
          </p:grpSpPr>
          <p:sp>
            <p:nvSpPr>
              <p:cNvPr id="20" name="Rectangle 19">
                <a:extLst>
                  <a:ext uri="{FF2B5EF4-FFF2-40B4-BE49-F238E27FC236}">
                    <a16:creationId xmlns:a16="http://schemas.microsoft.com/office/drawing/2014/main" id="{E2EBEC76-9F3D-AE0B-A725-1C2006A9E38A}"/>
                  </a:ext>
                </a:extLst>
              </p:cNvPr>
              <p:cNvSpPr/>
              <p:nvPr/>
            </p:nvSpPr>
            <p:spPr>
              <a:xfrm>
                <a:off x="4892675" y="2203133"/>
                <a:ext cx="2411095" cy="2451735"/>
              </a:xfrm>
              <a:prstGeom prst="rect">
                <a:avLst/>
              </a:prstGeom>
              <a:solidFill>
                <a:srgbClr val="4472C4">
                  <a:alpha val="50000"/>
                </a:srgbClr>
              </a:solidFill>
              <a:ln w="19050" cap="flat" cmpd="sng" algn="ctr">
                <a:solidFill>
                  <a:srgbClr val="4472C4">
                    <a:lumMod val="50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BFE20E6A-354F-44BF-9603-62A518DC0AE5}"/>
                  </a:ext>
                </a:extLst>
              </p:cNvPr>
              <p:cNvSpPr/>
              <p:nvPr/>
            </p:nvSpPr>
            <p:spPr>
              <a:xfrm>
                <a:off x="4888230" y="4287203"/>
                <a:ext cx="361315" cy="367665"/>
              </a:xfrm>
              <a:prstGeom prst="rect">
                <a:avLst/>
              </a:prstGeom>
              <a:solidFill>
                <a:srgbClr val="FFC000"/>
              </a:solidFill>
              <a:ln w="19050" cap="flat" cmpd="sng" algn="ctr">
                <a:solidFill>
                  <a:srgbClr val="FFC000">
                    <a:lumMod val="75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7531E819-FF7E-D09A-362E-9F7C538445FC}"/>
                  </a:ext>
                </a:extLst>
              </p:cNvPr>
              <p:cNvSpPr/>
              <p:nvPr/>
            </p:nvSpPr>
            <p:spPr>
              <a:xfrm>
                <a:off x="4892675" y="4336098"/>
                <a:ext cx="313055" cy="318135"/>
              </a:xfrm>
              <a:prstGeom prst="rect">
                <a:avLst/>
              </a:prstGeom>
              <a:solidFill>
                <a:srgbClr val="ED7D31"/>
              </a:solidFill>
              <a:ln w="19050" cap="flat" cmpd="sng" algn="ctr">
                <a:solidFill>
                  <a:srgbClr val="ED7D31">
                    <a:lumMod val="75000"/>
                  </a:srgbClr>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22B4409C-4D0D-BE10-25AA-6F4C3497A5EB}"/>
                  </a:ext>
                </a:extLst>
              </p:cNvPr>
              <p:cNvSpPr/>
              <p:nvPr/>
            </p:nvSpPr>
            <p:spPr>
              <a:xfrm>
                <a:off x="4899660" y="4556443"/>
                <a:ext cx="95885" cy="97790"/>
              </a:xfrm>
              <a:prstGeom prst="rect">
                <a:avLst/>
              </a:prstGeom>
              <a:solidFill>
                <a:srgbClr val="C00000"/>
              </a:solidFill>
              <a:ln w="19050" cap="flat" cmpd="sng" algn="ctr">
                <a:solidFill>
                  <a:srgbClr val="9A0000"/>
                </a:solid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grpSp>
        <p:sp>
          <p:nvSpPr>
            <p:cNvPr id="25" name="Text Box 2">
              <a:extLst>
                <a:ext uri="{FF2B5EF4-FFF2-40B4-BE49-F238E27FC236}">
                  <a16:creationId xmlns:a16="http://schemas.microsoft.com/office/drawing/2014/main" id="{61BAD9FD-0C5B-FB14-7190-A905C8060107}"/>
                </a:ext>
              </a:extLst>
            </p:cNvPr>
            <p:cNvSpPr txBox="1">
              <a:spLocks noChangeArrowheads="1"/>
            </p:cNvSpPr>
            <p:nvPr/>
          </p:nvSpPr>
          <p:spPr bwMode="auto">
            <a:xfrm>
              <a:off x="4649755" y="2675546"/>
              <a:ext cx="2892490" cy="1506907"/>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161,797 </a:t>
              </a:r>
              <a:endParaRPr kumimoji="0" lang="en-US" sz="24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students enrolled in AY2025*</a:t>
              </a:r>
            </a:p>
          </p:txBody>
        </p:sp>
      </p:grpSp>
      <p:sp>
        <p:nvSpPr>
          <p:cNvPr id="26" name="TextBox 25">
            <a:extLst>
              <a:ext uri="{FF2B5EF4-FFF2-40B4-BE49-F238E27FC236}">
                <a16:creationId xmlns:a16="http://schemas.microsoft.com/office/drawing/2014/main" id="{9CCDF07E-C15D-ABA9-F5D2-A6EE55E79C54}"/>
              </a:ext>
            </a:extLst>
          </p:cNvPr>
          <p:cNvSpPr txBox="1"/>
          <p:nvPr/>
        </p:nvSpPr>
        <p:spPr>
          <a:xfrm>
            <a:off x="8520151" y="6480153"/>
            <a:ext cx="36718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srgbClr val="3F3F3F"/>
                </a:solidFill>
                <a:effectLst/>
                <a:uLnTx/>
                <a:uFillTx/>
                <a:latin typeface="Calibri" panose="020F0502020204030204"/>
                <a:ea typeface="+mn-ea"/>
                <a:cs typeface="+mn-cs"/>
              </a:rPr>
              <a:t>*Enrolled in AR public institutions</a:t>
            </a:r>
          </a:p>
        </p:txBody>
      </p:sp>
      <p:sp>
        <p:nvSpPr>
          <p:cNvPr id="27" name="Text Box 2">
            <a:extLst>
              <a:ext uri="{FF2B5EF4-FFF2-40B4-BE49-F238E27FC236}">
                <a16:creationId xmlns:a16="http://schemas.microsoft.com/office/drawing/2014/main" id="{D05A2B9D-5066-55DE-E09C-94078A6518C0}"/>
              </a:ext>
            </a:extLst>
          </p:cNvPr>
          <p:cNvSpPr txBox="1">
            <a:spLocks noChangeArrowheads="1"/>
          </p:cNvSpPr>
          <p:nvPr/>
        </p:nvSpPr>
        <p:spPr bwMode="auto">
          <a:xfrm>
            <a:off x="394078" y="3036035"/>
            <a:ext cx="5782267" cy="486075"/>
          </a:xfrm>
          <a:prstGeom prst="rect">
            <a:avLst/>
          </a:prstGeom>
          <a:solidFill>
            <a:srgbClr val="FFC000"/>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26,438</a:t>
            </a:r>
            <a:r>
              <a:rPr kumimoji="0" lang="en-US" sz="22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 first-time entering students in AY2025</a:t>
            </a:r>
          </a:p>
        </p:txBody>
      </p:sp>
      <p:sp>
        <p:nvSpPr>
          <p:cNvPr id="29" name="Text Box 2">
            <a:extLst>
              <a:ext uri="{FF2B5EF4-FFF2-40B4-BE49-F238E27FC236}">
                <a16:creationId xmlns:a16="http://schemas.microsoft.com/office/drawing/2014/main" id="{893632A6-9A3E-0A13-12E1-FDA7D153105C}"/>
              </a:ext>
            </a:extLst>
          </p:cNvPr>
          <p:cNvSpPr txBox="1">
            <a:spLocks noChangeArrowheads="1"/>
          </p:cNvSpPr>
          <p:nvPr/>
        </p:nvSpPr>
        <p:spPr bwMode="auto">
          <a:xfrm>
            <a:off x="401215" y="3684608"/>
            <a:ext cx="5782267" cy="782012"/>
          </a:xfrm>
          <a:prstGeom prst="rect">
            <a:avLst/>
          </a:prstGeom>
          <a:solidFill>
            <a:srgbClr val="ED7D31"/>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21,303</a:t>
            </a:r>
            <a:r>
              <a:rPr kumimoji="0" lang="en-US" sz="22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 first-time entering students in AY2025 who graduated high school in 2023 or 2024</a:t>
            </a:r>
          </a:p>
        </p:txBody>
      </p:sp>
      <p:sp>
        <p:nvSpPr>
          <p:cNvPr id="30" name="Text Box 2">
            <a:extLst>
              <a:ext uri="{FF2B5EF4-FFF2-40B4-BE49-F238E27FC236}">
                <a16:creationId xmlns:a16="http://schemas.microsoft.com/office/drawing/2014/main" id="{CBA921BF-93D9-7A30-2FAC-05D1AD87439E}"/>
              </a:ext>
            </a:extLst>
          </p:cNvPr>
          <p:cNvSpPr txBox="1">
            <a:spLocks noChangeArrowheads="1"/>
          </p:cNvSpPr>
          <p:nvPr/>
        </p:nvSpPr>
        <p:spPr bwMode="auto">
          <a:xfrm>
            <a:off x="401215" y="4629118"/>
            <a:ext cx="5782267" cy="1103140"/>
          </a:xfrm>
          <a:prstGeom prst="rect">
            <a:avLst/>
          </a:prstGeom>
          <a:solidFill>
            <a:srgbClr val="C00000"/>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7,467</a:t>
            </a:r>
            <a:r>
              <a:rPr kumimoji="0" lang="en-US" sz="2200" b="0"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 first-time entering students in AY2025 who graduated high school in 2023 or 2024 that required remediation</a:t>
            </a:r>
          </a:p>
        </p:txBody>
      </p:sp>
      <p:cxnSp>
        <p:nvCxnSpPr>
          <p:cNvPr id="32" name="Straight Arrow Connector 31">
            <a:extLst>
              <a:ext uri="{FF2B5EF4-FFF2-40B4-BE49-F238E27FC236}">
                <a16:creationId xmlns:a16="http://schemas.microsoft.com/office/drawing/2014/main" id="{6B7E952A-64F1-E99D-D552-8EFFF0A55C72}"/>
              </a:ext>
            </a:extLst>
          </p:cNvPr>
          <p:cNvCxnSpPr>
            <a:cxnSpLocks/>
          </p:cNvCxnSpPr>
          <p:nvPr/>
        </p:nvCxnSpPr>
        <p:spPr>
          <a:xfrm>
            <a:off x="6183482" y="3522110"/>
            <a:ext cx="900658" cy="163769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B8E1B55E-2B02-A6F1-C172-DC94B9135A20}"/>
              </a:ext>
            </a:extLst>
          </p:cNvPr>
          <p:cNvCxnSpPr/>
          <p:nvPr/>
        </p:nvCxnSpPr>
        <p:spPr>
          <a:xfrm>
            <a:off x="6183483" y="4461452"/>
            <a:ext cx="907795" cy="9036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325E8C22-9FD8-ADCB-D077-A10DF1F6C5D7}"/>
              </a:ext>
            </a:extLst>
          </p:cNvPr>
          <p:cNvCxnSpPr>
            <a:endCxn id="23" idx="1"/>
          </p:cNvCxnSpPr>
          <p:nvPr/>
        </p:nvCxnSpPr>
        <p:spPr>
          <a:xfrm>
            <a:off x="6183483" y="5655998"/>
            <a:ext cx="91901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8202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0265B-6367-0EC9-3705-DB27343EE70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33C7391-3E56-F2BD-250E-62A9EB27B875}"/>
              </a:ext>
            </a:extLst>
          </p:cNvPr>
          <p:cNvSpPr>
            <a:spLocks noGrp="1"/>
          </p:cNvSpPr>
          <p:nvPr>
            <p:ph type="title"/>
          </p:nvPr>
        </p:nvSpPr>
        <p:spPr>
          <a:xfrm>
            <a:off x="0" y="0"/>
            <a:ext cx="12192000" cy="1356997"/>
          </a:xfrm>
          <a:solidFill>
            <a:srgbClr val="002060"/>
          </a:solidFill>
        </p:spPr>
        <p:txBody>
          <a:bodyPr anchor="ctr">
            <a:normAutofit/>
          </a:bodyPr>
          <a:lstStyle/>
          <a:p>
            <a:pPr algn="ctr"/>
            <a:r>
              <a:rPr lang="en-US" b="1">
                <a:solidFill>
                  <a:schemeClr val="bg1"/>
                </a:solidFill>
              </a:rPr>
              <a:t>Report Cohort Characteristics</a:t>
            </a:r>
          </a:p>
        </p:txBody>
      </p:sp>
      <p:sp>
        <p:nvSpPr>
          <p:cNvPr id="13" name="TextBox 12">
            <a:extLst>
              <a:ext uri="{FF2B5EF4-FFF2-40B4-BE49-F238E27FC236}">
                <a16:creationId xmlns:a16="http://schemas.microsoft.com/office/drawing/2014/main" id="{BE481CEA-C867-C483-063A-9646F915293C}"/>
              </a:ext>
            </a:extLst>
          </p:cNvPr>
          <p:cNvSpPr txBox="1"/>
          <p:nvPr/>
        </p:nvSpPr>
        <p:spPr>
          <a:xfrm>
            <a:off x="5171417" y="1837691"/>
            <a:ext cx="184726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srgbClr val="3F3F3F"/>
                </a:solidFill>
                <a:effectLst/>
                <a:uLnTx/>
                <a:uFillTx/>
                <a:latin typeface="Baguet Script" panose="00000500000000000000" pitchFamily="2" charset="0"/>
                <a:ea typeface="+mn-ea"/>
                <a:cs typeface="+mn-cs"/>
              </a:rPr>
              <a:t>N</a:t>
            </a:r>
            <a:r>
              <a:rPr kumimoji="0" lang="en-US" sz="2800" b="1" i="1" u="none" strike="noStrike" kern="1200" cap="none" spc="0" normalizeH="0" baseline="0" noProof="0">
                <a:ln>
                  <a:noFill/>
                </a:ln>
                <a:solidFill>
                  <a:srgbClr val="3F3F3F"/>
                </a:solidFill>
                <a:effectLst/>
                <a:uLnTx/>
                <a:uFillTx/>
                <a:latin typeface="Calibri" panose="020F0502020204030204"/>
                <a:ea typeface="+mn-ea"/>
                <a:cs typeface="+mn-cs"/>
              </a:rPr>
              <a:t> </a:t>
            </a:r>
            <a:r>
              <a:rPr kumimoji="0" lang="en-US" sz="2800" b="1" i="0" u="none" strike="noStrike" kern="1200" cap="none" spc="0" normalizeH="0" baseline="0" noProof="0">
                <a:ln>
                  <a:noFill/>
                </a:ln>
                <a:solidFill>
                  <a:srgbClr val="3F3F3F"/>
                </a:solidFill>
                <a:effectLst/>
                <a:uLnTx/>
                <a:uFillTx/>
                <a:latin typeface="Calibri" panose="020F0502020204030204"/>
                <a:ea typeface="+mn-ea"/>
                <a:cs typeface="+mn-cs"/>
              </a:rPr>
              <a:t>= 21,303</a:t>
            </a:r>
          </a:p>
        </p:txBody>
      </p:sp>
      <p:graphicFrame>
        <p:nvGraphicFramePr>
          <p:cNvPr id="4" name="Chart 3">
            <a:extLst>
              <a:ext uri="{FF2B5EF4-FFF2-40B4-BE49-F238E27FC236}">
                <a16:creationId xmlns:a16="http://schemas.microsoft.com/office/drawing/2014/main" id="{692DE83E-7642-42F2-A6E3-12DC7C7AB467}"/>
              </a:ext>
            </a:extLst>
          </p:cNvPr>
          <p:cNvGraphicFramePr/>
          <p:nvPr/>
        </p:nvGraphicFramePr>
        <p:xfrm>
          <a:off x="351282" y="2099301"/>
          <a:ext cx="3392424" cy="3566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EE90E38-1DE4-4213-B07C-80DA8B31E531}"/>
              </a:ext>
            </a:extLst>
          </p:cNvPr>
          <p:cNvGraphicFramePr/>
          <p:nvPr/>
        </p:nvGraphicFramePr>
        <p:xfrm>
          <a:off x="8446395" y="2099301"/>
          <a:ext cx="3392424" cy="35661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B422D8B3-7285-42E2-AA38-A9F2781E5CD6}"/>
              </a:ext>
            </a:extLst>
          </p:cNvPr>
          <p:cNvGraphicFramePr/>
          <p:nvPr/>
        </p:nvGraphicFramePr>
        <p:xfrm>
          <a:off x="4398838" y="2841605"/>
          <a:ext cx="3392424" cy="3566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4224084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56997"/>
          </a:xfrm>
          <a:solidFill>
            <a:srgbClr val="002060"/>
          </a:solidFill>
        </p:spPr>
        <p:txBody>
          <a:bodyPr anchor="ctr">
            <a:normAutofit/>
          </a:bodyPr>
          <a:lstStyle/>
          <a:p>
            <a:pPr algn="ctr"/>
            <a:r>
              <a:rPr lang="en-US">
                <a:solidFill>
                  <a:schemeClr val="bg1"/>
                </a:solidFill>
              </a:rPr>
              <a:t>State of Residence for Total Population </a:t>
            </a:r>
            <a:br>
              <a:rPr lang="en-US">
                <a:solidFill>
                  <a:schemeClr val="bg1"/>
                </a:solidFill>
              </a:rPr>
            </a:br>
            <a:r>
              <a:rPr lang="en-US">
                <a:solidFill>
                  <a:schemeClr val="bg1"/>
                </a:solidFill>
              </a:rPr>
              <a:t>(</a:t>
            </a:r>
            <a:r>
              <a:rPr lang="en-US">
                <a:solidFill>
                  <a:schemeClr val="bg1"/>
                </a:solidFill>
                <a:latin typeface="Baguet Script" panose="00000500000000000000" pitchFamily="2" charset="0"/>
              </a:rPr>
              <a:t>N </a:t>
            </a:r>
            <a:r>
              <a:rPr lang="en-US">
                <a:solidFill>
                  <a:schemeClr val="bg1"/>
                </a:solidFill>
              </a:rPr>
              <a:t>= 21,303)</a:t>
            </a:r>
            <a:endParaRPr lang="en-US" b="1">
              <a:solidFill>
                <a:schemeClr val="bg1"/>
              </a:solidFill>
            </a:endParaRPr>
          </a:p>
        </p:txBody>
      </p:sp>
      <p:pic>
        <p:nvPicPr>
          <p:cNvPr id="2" name="Picture 1">
            <a:extLst>
              <a:ext uri="{FF2B5EF4-FFF2-40B4-BE49-F238E27FC236}">
                <a16:creationId xmlns:a16="http://schemas.microsoft.com/office/drawing/2014/main" id="{4141C1E6-2F19-5A20-1F1D-31DFBF50D6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7721" y="1356996"/>
            <a:ext cx="8908509" cy="5501003"/>
          </a:xfrm>
          <a:prstGeom prst="rect">
            <a:avLst/>
          </a:prstGeom>
          <a:noFill/>
          <a:ln w="12700">
            <a:noFill/>
          </a:ln>
        </p:spPr>
      </p:pic>
    </p:spTree>
    <p:extLst>
      <p:ext uri="{BB962C8B-B14F-4D97-AF65-F5344CB8AC3E}">
        <p14:creationId xmlns:p14="http://schemas.microsoft.com/office/powerpoint/2010/main" val="24562865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41A49-6D02-0359-6509-599647014AF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5922D97-9E53-28BB-08C4-2FD2CC913C1B}"/>
              </a:ext>
            </a:extLst>
          </p:cNvPr>
          <p:cNvSpPr>
            <a:spLocks noGrp="1"/>
          </p:cNvSpPr>
          <p:nvPr>
            <p:ph type="title"/>
          </p:nvPr>
        </p:nvSpPr>
        <p:spPr>
          <a:xfrm>
            <a:off x="0" y="0"/>
            <a:ext cx="12192000" cy="1356997"/>
          </a:xfrm>
          <a:solidFill>
            <a:srgbClr val="002060"/>
          </a:solidFill>
        </p:spPr>
        <p:txBody>
          <a:bodyPr anchor="ctr">
            <a:normAutofit/>
          </a:bodyPr>
          <a:lstStyle/>
          <a:p>
            <a:pPr algn="ctr"/>
            <a:r>
              <a:rPr lang="en-US" b="1">
                <a:solidFill>
                  <a:schemeClr val="bg1"/>
                </a:solidFill>
              </a:rPr>
              <a:t>Report Cohort Characteristics</a:t>
            </a:r>
          </a:p>
        </p:txBody>
      </p:sp>
      <p:sp>
        <p:nvSpPr>
          <p:cNvPr id="4" name="TextBox 3">
            <a:extLst>
              <a:ext uri="{FF2B5EF4-FFF2-40B4-BE49-F238E27FC236}">
                <a16:creationId xmlns:a16="http://schemas.microsoft.com/office/drawing/2014/main" id="{EA6A9F1F-3693-797F-1E12-226FA50D69A0}"/>
              </a:ext>
            </a:extLst>
          </p:cNvPr>
          <p:cNvSpPr txBox="1"/>
          <p:nvPr/>
        </p:nvSpPr>
        <p:spPr>
          <a:xfrm>
            <a:off x="2192694" y="6530431"/>
            <a:ext cx="787761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45 records from GPA ranges 0.0 – 1.499 are not depicted in this chart.</a:t>
            </a:r>
            <a:endParaRPr kumimoji="0" lang="en-US" sz="24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p:txBody>
      </p:sp>
      <p:graphicFrame>
        <p:nvGraphicFramePr>
          <p:cNvPr id="5" name="Chart 4">
            <a:extLst>
              <a:ext uri="{FF2B5EF4-FFF2-40B4-BE49-F238E27FC236}">
                <a16:creationId xmlns:a16="http://schemas.microsoft.com/office/drawing/2014/main" id="{EE50AA1D-C06A-7D1D-CCE1-3FD530CEBD58}"/>
              </a:ext>
            </a:extLst>
          </p:cNvPr>
          <p:cNvGraphicFramePr/>
          <p:nvPr/>
        </p:nvGraphicFramePr>
        <p:xfrm>
          <a:off x="2158432" y="1482943"/>
          <a:ext cx="7946136" cy="5047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786994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274826" cy="1325561"/>
          </a:xfrm>
          <a:solidFill>
            <a:srgbClr val="002060"/>
          </a:solidFill>
        </p:spPr>
        <p:txBody>
          <a:bodyPr anchor="ctr">
            <a:normAutofit/>
          </a:bodyPr>
          <a:lstStyle/>
          <a:p>
            <a:pPr algn="ctr"/>
            <a:r>
              <a:rPr lang="en-US">
                <a:solidFill>
                  <a:schemeClr val="bg1"/>
                </a:solidFill>
              </a:rPr>
              <a:t>Characteristics of </a:t>
            </a:r>
            <a:r>
              <a:rPr lang="en-US" b="1">
                <a:solidFill>
                  <a:schemeClr val="bg1"/>
                </a:solidFill>
              </a:rPr>
              <a:t>Remediation Cohort</a:t>
            </a:r>
          </a:p>
        </p:txBody>
      </p:sp>
      <p:sp>
        <p:nvSpPr>
          <p:cNvPr id="8" name="TextBox 7">
            <a:extLst>
              <a:ext uri="{FF2B5EF4-FFF2-40B4-BE49-F238E27FC236}">
                <a16:creationId xmlns:a16="http://schemas.microsoft.com/office/drawing/2014/main" id="{EC573D8C-3679-2279-454B-FCF28955DB9F}"/>
              </a:ext>
            </a:extLst>
          </p:cNvPr>
          <p:cNvSpPr txBox="1"/>
          <p:nvPr/>
        </p:nvSpPr>
        <p:spPr>
          <a:xfrm>
            <a:off x="5313484" y="1838493"/>
            <a:ext cx="164211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a:ln>
                  <a:noFill/>
                </a:ln>
                <a:solidFill>
                  <a:srgbClr val="3F3F3F"/>
                </a:solidFill>
                <a:effectLst/>
                <a:uLnTx/>
                <a:uFillTx/>
                <a:latin typeface="Baguet Script" panose="00000500000000000000" pitchFamily="2" charset="0"/>
                <a:ea typeface="+mn-ea"/>
                <a:cs typeface="+mn-cs"/>
              </a:rPr>
              <a:t>N  </a:t>
            </a:r>
            <a:r>
              <a:rPr kumimoji="0" lang="en-US" sz="2800" b="1" i="0" u="none" strike="noStrike" kern="1200" cap="none" spc="0" normalizeH="0" baseline="0" noProof="0">
                <a:ln>
                  <a:noFill/>
                </a:ln>
                <a:solidFill>
                  <a:srgbClr val="3F3F3F"/>
                </a:solidFill>
                <a:effectLst/>
                <a:uLnTx/>
                <a:uFillTx/>
                <a:latin typeface="Calibri" panose="020F0502020204030204"/>
                <a:ea typeface="+mn-ea"/>
                <a:cs typeface="+mn-cs"/>
              </a:rPr>
              <a:t>= 7,467</a:t>
            </a:r>
          </a:p>
        </p:txBody>
      </p:sp>
      <p:graphicFrame>
        <p:nvGraphicFramePr>
          <p:cNvPr id="2" name="Chart 1">
            <a:extLst>
              <a:ext uri="{FF2B5EF4-FFF2-40B4-BE49-F238E27FC236}">
                <a16:creationId xmlns:a16="http://schemas.microsoft.com/office/drawing/2014/main" id="{4C429DD0-4AA3-4410-B622-8A19B6FD1406}"/>
              </a:ext>
            </a:extLst>
          </p:cNvPr>
          <p:cNvGraphicFramePr/>
          <p:nvPr/>
        </p:nvGraphicFramePr>
        <p:xfrm>
          <a:off x="493986" y="2100103"/>
          <a:ext cx="3392424" cy="3566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EDB1A09A-22A7-401A-B8EA-6380327978A6}"/>
              </a:ext>
            </a:extLst>
          </p:cNvPr>
          <p:cNvGraphicFramePr/>
          <p:nvPr/>
        </p:nvGraphicFramePr>
        <p:xfrm>
          <a:off x="8305590" y="2100103"/>
          <a:ext cx="3392424" cy="35661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E5837EF2-E446-4013-ACCD-B12C967590FE}"/>
              </a:ext>
            </a:extLst>
          </p:cNvPr>
          <p:cNvGraphicFramePr/>
          <p:nvPr/>
        </p:nvGraphicFramePr>
        <p:xfrm>
          <a:off x="4441201" y="2832205"/>
          <a:ext cx="3392424" cy="3566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005346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42C4B-EF50-2C6A-88B5-739B8EE9BFB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DB69FF-77C9-CFBE-6F7B-6CD90A26908A}"/>
              </a:ext>
            </a:extLst>
          </p:cNvPr>
          <p:cNvSpPr>
            <a:spLocks noGrp="1"/>
          </p:cNvSpPr>
          <p:nvPr>
            <p:ph type="title"/>
          </p:nvPr>
        </p:nvSpPr>
        <p:spPr>
          <a:xfrm>
            <a:off x="0" y="0"/>
            <a:ext cx="12274826" cy="1325561"/>
          </a:xfrm>
          <a:solidFill>
            <a:srgbClr val="002060"/>
          </a:solidFill>
        </p:spPr>
        <p:txBody>
          <a:bodyPr anchor="ctr">
            <a:normAutofit/>
          </a:bodyPr>
          <a:lstStyle/>
          <a:p>
            <a:pPr algn="ctr"/>
            <a:r>
              <a:rPr lang="en-US">
                <a:solidFill>
                  <a:schemeClr val="bg1"/>
                </a:solidFill>
                <a:cs typeface="Arial" panose="020B0604020202020204" pitchFamily="34" charset="0"/>
              </a:rPr>
              <a:t>State of Residence for Remediation Cohort </a:t>
            </a:r>
            <a:br>
              <a:rPr lang="en-US">
                <a:solidFill>
                  <a:schemeClr val="bg1"/>
                </a:solidFill>
                <a:cs typeface="Arial" panose="020B0604020202020204" pitchFamily="34" charset="0"/>
              </a:rPr>
            </a:br>
            <a:r>
              <a:rPr lang="en-US">
                <a:solidFill>
                  <a:schemeClr val="bg1"/>
                </a:solidFill>
                <a:cs typeface="Arial" panose="020B0604020202020204" pitchFamily="34" charset="0"/>
              </a:rPr>
              <a:t>(</a:t>
            </a:r>
            <a:r>
              <a:rPr lang="en-US">
                <a:solidFill>
                  <a:schemeClr val="bg1"/>
                </a:solidFill>
                <a:latin typeface="Baguet Script" panose="00000500000000000000" pitchFamily="2" charset="0"/>
                <a:cs typeface="Arial" panose="020B0604020202020204" pitchFamily="34" charset="0"/>
              </a:rPr>
              <a:t>N </a:t>
            </a:r>
            <a:r>
              <a:rPr lang="en-US">
                <a:solidFill>
                  <a:schemeClr val="bg1"/>
                </a:solidFill>
                <a:cs typeface="Arial" panose="020B0604020202020204" pitchFamily="34" charset="0"/>
              </a:rPr>
              <a:t>= 7,467)</a:t>
            </a:r>
            <a:endParaRPr lang="en-US" b="1">
              <a:solidFill>
                <a:schemeClr val="bg1"/>
              </a:solidFill>
            </a:endParaRPr>
          </a:p>
        </p:txBody>
      </p:sp>
      <p:pic>
        <p:nvPicPr>
          <p:cNvPr id="3" name="Picture 2">
            <a:extLst>
              <a:ext uri="{FF2B5EF4-FFF2-40B4-BE49-F238E27FC236}">
                <a16:creationId xmlns:a16="http://schemas.microsoft.com/office/drawing/2014/main" id="{4BAF5F9E-E8C6-E5B7-56A3-6DC4DC7075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258" y="1325562"/>
            <a:ext cx="9706033" cy="5532438"/>
          </a:xfrm>
          <a:prstGeom prst="rect">
            <a:avLst/>
          </a:prstGeom>
          <a:noFill/>
          <a:ln w="12700">
            <a:noFill/>
          </a:ln>
        </p:spPr>
      </p:pic>
    </p:spTree>
    <p:extLst>
      <p:ext uri="{BB962C8B-B14F-4D97-AF65-F5344CB8AC3E}">
        <p14:creationId xmlns:p14="http://schemas.microsoft.com/office/powerpoint/2010/main" val="1780079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65BCABC3-1601-3CA4-C4E8-5EB15D59505A}"/>
              </a:ext>
            </a:extLst>
          </p:cNvPr>
          <p:cNvGrpSpPr>
            <a:grpSpLocks noChangeAspect="1"/>
          </p:cNvGrpSpPr>
          <p:nvPr/>
        </p:nvGrpSpPr>
        <p:grpSpPr>
          <a:xfrm>
            <a:off x="958369" y="317910"/>
            <a:ext cx="2060902" cy="1862204"/>
            <a:chOff x="1850735" y="3352487"/>
            <a:chExt cx="2872315" cy="2595386"/>
          </a:xfrm>
        </p:grpSpPr>
        <p:sp>
          <p:nvSpPr>
            <p:cNvPr id="12" name="Hexagon 11">
              <a:extLst>
                <a:ext uri="{FF2B5EF4-FFF2-40B4-BE49-F238E27FC236}">
                  <a16:creationId xmlns:a16="http://schemas.microsoft.com/office/drawing/2014/main" id="{CC70964D-7928-67AB-BDD7-230E7690CA50}"/>
                </a:ext>
                <a:ext uri="{C183D7F6-B498-43B3-948B-1728B52AA6E4}">
                  <adec:decorative xmlns:adec="http://schemas.microsoft.com/office/drawing/2017/decorative" val="1"/>
                </a:ext>
              </a:extLst>
            </p:cNvPr>
            <p:cNvSpPr>
              <a:spLocks/>
            </p:cNvSpPr>
            <p:nvPr/>
          </p:nvSpPr>
          <p:spPr>
            <a:xfrm rot="16200000">
              <a:off x="2057049" y="3281871"/>
              <a:ext cx="2459690" cy="2872313"/>
            </a:xfrm>
            <a:prstGeom prst="hexagon">
              <a:avLst/>
            </a:prstGeom>
            <a:solidFill>
              <a:srgbClr val="CDD5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descr="Logo, company name&#10;&#10;Description automatically generated">
              <a:extLst>
                <a:ext uri="{FF2B5EF4-FFF2-40B4-BE49-F238E27FC236}">
                  <a16:creationId xmlns:a16="http://schemas.microsoft.com/office/drawing/2014/main" id="{6E17D300-6762-40FE-C323-44F9BC085AFE}"/>
                </a:ext>
              </a:extLst>
            </p:cNvPr>
            <p:cNvPicPr>
              <a:picLocks noChangeAspect="1"/>
            </p:cNvPicPr>
            <p:nvPr/>
          </p:nvPicPr>
          <p:blipFill>
            <a:blip r:embed="rId2"/>
            <a:stretch>
              <a:fillRect/>
            </a:stretch>
          </p:blipFill>
          <p:spPr>
            <a:xfrm>
              <a:off x="1850735" y="3352487"/>
              <a:ext cx="2872314" cy="1992818"/>
            </a:xfrm>
            <a:prstGeom prst="rect">
              <a:avLst/>
            </a:prstGeom>
          </p:spPr>
        </p:pic>
      </p:grpSp>
      <p:sp>
        <p:nvSpPr>
          <p:cNvPr id="6" name="Subtitle 2">
            <a:extLst>
              <a:ext uri="{FF2B5EF4-FFF2-40B4-BE49-F238E27FC236}">
                <a16:creationId xmlns:a16="http://schemas.microsoft.com/office/drawing/2014/main" id="{09C2095E-9723-C302-DE55-7E71ECEFF303}"/>
              </a:ext>
            </a:extLst>
          </p:cNvPr>
          <p:cNvSpPr txBox="1">
            <a:spLocks/>
          </p:cNvSpPr>
          <p:nvPr/>
        </p:nvSpPr>
        <p:spPr>
          <a:xfrm>
            <a:off x="667719" y="1865961"/>
            <a:ext cx="8001000" cy="1447800"/>
          </a:xfrm>
          <a:prstGeom prst="rect">
            <a:avLst/>
          </a:prstGeom>
        </p:spPr>
        <p:txBody>
          <a:bodyPr>
            <a:normAutofit/>
          </a:bodyPr>
          <a:lst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EAB2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EAB2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EAB2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EAB2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EAB2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6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EAB2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2E7A40"/>
              </a:buClr>
              <a:buSzTx/>
              <a:buFont typeface="Arial" panose="020B0604020202020204" pitchFamily="34" charset="0"/>
              <a:buChar char="•"/>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429C7BD-34FD-A080-B068-5F7E754E1AE2}"/>
              </a:ext>
            </a:extLst>
          </p:cNvPr>
          <p:cNvSpPr/>
          <p:nvPr/>
        </p:nvSpPr>
        <p:spPr>
          <a:xfrm>
            <a:off x="2366801" y="1747768"/>
            <a:ext cx="8686800" cy="38164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eorgi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4400" b="0" i="0" u="none" strike="noStrike" kern="1200" cap="none" spc="0" normalizeH="0" baseline="0" noProof="0">
                <a:ln>
                  <a:noFill/>
                </a:ln>
                <a:solidFill>
                  <a:srgbClr val="00194C"/>
                </a:solidFill>
                <a:effectLst/>
                <a:uLnTx/>
                <a:uFillTx/>
                <a:latin typeface="Times New Roman" panose="02020603050405020304" pitchFamily="18" charset="0"/>
                <a:ea typeface="+mn-ea"/>
                <a:cs typeface="Times New Roman" panose="02020603050405020304" pitchFamily="18" charset="0"/>
              </a:rPr>
              <a:t>April 24 Regular Meeting</a:t>
            </a:r>
          </a:p>
          <a:p>
            <a:pPr marL="571500" marR="0" lvl="0" indent="-5715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4400">
                <a:solidFill>
                  <a:srgbClr val="00194C"/>
                </a:solidFill>
                <a:latin typeface="Times New Roman" panose="02020603050405020304" pitchFamily="18" charset="0"/>
                <a:cs typeface="Times New Roman" panose="02020603050405020304" pitchFamily="18" charset="0"/>
              </a:rPr>
              <a:t>May 27 Special Meeting</a:t>
            </a:r>
            <a:endParaRPr kumimoji="0" lang="en-US" sz="4400" b="0" i="0" u="none" strike="noStrike" kern="1200" cap="none" spc="0" normalizeH="0" baseline="0" noProof="0">
              <a:ln>
                <a:noFill/>
              </a:ln>
              <a:solidFill>
                <a:srgbClr val="00194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194C"/>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7" name="Title 8">
            <a:extLst>
              <a:ext uri="{FF2B5EF4-FFF2-40B4-BE49-F238E27FC236}">
                <a16:creationId xmlns:a16="http://schemas.microsoft.com/office/drawing/2014/main" id="{602B6228-DD49-FB85-7E41-C2CE33EA2006}"/>
              </a:ext>
            </a:extLst>
          </p:cNvPr>
          <p:cNvSpPr>
            <a:spLocks noGrp="1"/>
          </p:cNvSpPr>
          <p:nvPr>
            <p:ph type="title"/>
          </p:nvPr>
        </p:nvSpPr>
        <p:spPr>
          <a:xfrm>
            <a:off x="3442099" y="1032241"/>
            <a:ext cx="8333222" cy="1147969"/>
          </a:xfrm>
        </p:spPr>
        <p:txBody>
          <a:bodyPr/>
          <a:lstStyle/>
          <a:p>
            <a:r>
              <a:rPr lang="en-US">
                <a:latin typeface="Times New Roman" panose="02020603050405020304" pitchFamily="18" charset="0"/>
                <a:cs typeface="Times New Roman" panose="02020603050405020304" pitchFamily="18" charset="0"/>
              </a:rPr>
              <a:t>Approval of Minutes</a:t>
            </a:r>
          </a:p>
        </p:txBody>
      </p:sp>
      <p:sp>
        <p:nvSpPr>
          <p:cNvPr id="2" name="TextBox 1">
            <a:extLst>
              <a:ext uri="{FF2B5EF4-FFF2-40B4-BE49-F238E27FC236}">
                <a16:creationId xmlns:a16="http://schemas.microsoft.com/office/drawing/2014/main" id="{EB8049E2-5A4E-73D0-8F5E-23D7F501F452}"/>
              </a:ext>
            </a:extLst>
          </p:cNvPr>
          <p:cNvSpPr txBox="1"/>
          <p:nvPr/>
        </p:nvSpPr>
        <p:spPr>
          <a:xfrm>
            <a:off x="4713264" y="6398009"/>
            <a:ext cx="2394550"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a:rPr>
              <a:t>Agenda Item No. </a:t>
            </a:r>
            <a:r>
              <a:rPr lang="en-US" sz="2000">
                <a:solidFill>
                  <a:prstClr val="black"/>
                </a:solidFill>
                <a:latin typeface="Calibri Light" panose="020F0302020204030204"/>
                <a:cs typeface="Times New Roman"/>
              </a:rPr>
              <a:t>2</a:t>
            </a:r>
            <a:endPar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Tree>
    <p:extLst>
      <p:ext uri="{BB962C8B-B14F-4D97-AF65-F5344CB8AC3E}">
        <p14:creationId xmlns:p14="http://schemas.microsoft.com/office/powerpoint/2010/main" val="24150363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10B38-5282-772B-71A7-E4E46CB76EB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9799662-4D13-02C5-8148-6CEA59426ED5}"/>
              </a:ext>
            </a:extLst>
          </p:cNvPr>
          <p:cNvSpPr>
            <a:spLocks noGrp="1"/>
          </p:cNvSpPr>
          <p:nvPr>
            <p:ph type="title" idx="4294967295"/>
          </p:nvPr>
        </p:nvSpPr>
        <p:spPr>
          <a:xfrm>
            <a:off x="0" y="0"/>
            <a:ext cx="12192000" cy="1225899"/>
          </a:xfrm>
          <a:solidFill>
            <a:srgbClr val="002060"/>
          </a:solidFill>
        </p:spPr>
        <p:txBody>
          <a:bodyPr anchor="ctr">
            <a:normAutofit/>
          </a:bodyPr>
          <a:lstStyle/>
          <a:p>
            <a:pPr algn="ctr"/>
            <a:r>
              <a:rPr lang="en-US">
                <a:solidFill>
                  <a:schemeClr val="bg1"/>
                </a:solidFill>
              </a:rPr>
              <a:t>Characteristics of </a:t>
            </a:r>
            <a:r>
              <a:rPr lang="en-US" b="1">
                <a:solidFill>
                  <a:schemeClr val="bg1"/>
                </a:solidFill>
              </a:rPr>
              <a:t>Remediation Cohort</a:t>
            </a:r>
          </a:p>
        </p:txBody>
      </p:sp>
      <p:graphicFrame>
        <p:nvGraphicFramePr>
          <p:cNvPr id="4" name="Table 3">
            <a:extLst>
              <a:ext uri="{FF2B5EF4-FFF2-40B4-BE49-F238E27FC236}">
                <a16:creationId xmlns:a16="http://schemas.microsoft.com/office/drawing/2014/main" id="{617AE8FE-9179-C57E-BAE9-95505FED347E}"/>
              </a:ext>
            </a:extLst>
          </p:cNvPr>
          <p:cNvGraphicFramePr>
            <a:graphicFrameLocks noGrp="1"/>
          </p:cNvGraphicFramePr>
          <p:nvPr>
            <p:extLst>
              <p:ext uri="{D42A27DB-BD31-4B8C-83A1-F6EECF244321}">
                <p14:modId xmlns:p14="http://schemas.microsoft.com/office/powerpoint/2010/main" val="3058801633"/>
              </p:ext>
            </p:extLst>
          </p:nvPr>
        </p:nvGraphicFramePr>
        <p:xfrm>
          <a:off x="1163962" y="1527459"/>
          <a:ext cx="9864074" cy="4480031"/>
        </p:xfrm>
        <a:graphic>
          <a:graphicData uri="http://schemas.openxmlformats.org/drawingml/2006/table">
            <a:tbl>
              <a:tblPr firstRow="1" firstCol="1" bandRow="1"/>
              <a:tblGrid>
                <a:gridCol w="2182981">
                  <a:extLst>
                    <a:ext uri="{9D8B030D-6E8A-4147-A177-3AD203B41FA5}">
                      <a16:colId xmlns:a16="http://schemas.microsoft.com/office/drawing/2014/main" val="2878353433"/>
                    </a:ext>
                  </a:extLst>
                </a:gridCol>
                <a:gridCol w="1218981">
                  <a:extLst>
                    <a:ext uri="{9D8B030D-6E8A-4147-A177-3AD203B41FA5}">
                      <a16:colId xmlns:a16="http://schemas.microsoft.com/office/drawing/2014/main" val="2005227598"/>
                    </a:ext>
                  </a:extLst>
                </a:gridCol>
                <a:gridCol w="1317522">
                  <a:extLst>
                    <a:ext uri="{9D8B030D-6E8A-4147-A177-3AD203B41FA5}">
                      <a16:colId xmlns:a16="http://schemas.microsoft.com/office/drawing/2014/main" val="2303163400"/>
                    </a:ext>
                  </a:extLst>
                </a:gridCol>
                <a:gridCol w="1216152">
                  <a:extLst>
                    <a:ext uri="{9D8B030D-6E8A-4147-A177-3AD203B41FA5}">
                      <a16:colId xmlns:a16="http://schemas.microsoft.com/office/drawing/2014/main" val="229896183"/>
                    </a:ext>
                  </a:extLst>
                </a:gridCol>
                <a:gridCol w="1316736">
                  <a:extLst>
                    <a:ext uri="{9D8B030D-6E8A-4147-A177-3AD203B41FA5}">
                      <a16:colId xmlns:a16="http://schemas.microsoft.com/office/drawing/2014/main" val="1195982097"/>
                    </a:ext>
                  </a:extLst>
                </a:gridCol>
                <a:gridCol w="2611702">
                  <a:extLst>
                    <a:ext uri="{9D8B030D-6E8A-4147-A177-3AD203B41FA5}">
                      <a16:colId xmlns:a16="http://schemas.microsoft.com/office/drawing/2014/main" val="4063738678"/>
                    </a:ext>
                  </a:extLst>
                </a:gridCol>
              </a:tblGrid>
              <a:tr h="764272">
                <a:tc>
                  <a:txBody>
                    <a:bodyPr/>
                    <a:lstStyle/>
                    <a:p>
                      <a:pPr>
                        <a:lnSpc>
                          <a:spcPct val="115000"/>
                        </a:lnSpc>
                      </a:pPr>
                      <a:endParaRPr lang="en-US" sz="2000" kern="100">
                        <a:effectLst/>
                        <a:latin typeface="Aptos" panose="020B0004020202020204" pitchFamily="34" charset="0"/>
                      </a:endParaRPr>
                    </a:p>
                  </a:txBody>
                  <a:tcPr marL="26078" marR="26078" marT="0" marB="0" anchor="b">
                    <a:lnL>
                      <a:noFill/>
                    </a:lnL>
                    <a:lnR w="28575" cap="flat" cmpd="sng" algn="ctr">
                      <a:solidFill>
                        <a:schemeClr val="accent4"/>
                      </a:solidFill>
                      <a:prstDash val="solid"/>
                      <a:round/>
                      <a:headEnd type="none" w="med" len="med"/>
                      <a:tailEnd type="none" w="med" len="med"/>
                    </a:lnR>
                    <a:lnT>
                      <a:noFill/>
                    </a:lnT>
                    <a:lnB>
                      <a:noFill/>
                    </a:lnB>
                    <a:noFill/>
                  </a:tcPr>
                </a:tc>
                <a:tc gridSpan="2">
                  <a:txBody>
                    <a:bodyPr/>
                    <a:lstStyle/>
                    <a:p>
                      <a:pPr marL="0" marR="0" algn="ctr">
                        <a:lnSpc>
                          <a:spcPct val="115000"/>
                        </a:lnSpc>
                        <a:buNone/>
                      </a:pPr>
                      <a:r>
                        <a:rPr lang="en-US" sz="2000" b="1" kern="100">
                          <a:solidFill>
                            <a:schemeClr val="bg1"/>
                          </a:solidFill>
                          <a:effectLst/>
                          <a:latin typeface="Aptos Narrow" panose="020B0004020202020204" pitchFamily="34" charset="0"/>
                          <a:ea typeface="Times New Roman" panose="02020603050405020304" pitchFamily="18" charset="0"/>
                          <a:cs typeface="Times New Roman" panose="02020603050405020304" pitchFamily="18" charset="0"/>
                        </a:rPr>
                        <a:t>Total Population* </a:t>
                      </a:r>
                    </a:p>
                    <a:p>
                      <a:pPr marL="0" marR="0" algn="ctr">
                        <a:lnSpc>
                          <a:spcPct val="115000"/>
                        </a:lnSpc>
                        <a:buNone/>
                      </a:pPr>
                      <a:r>
                        <a:rPr lang="en-US" sz="2000" b="1" kern="100">
                          <a:solidFill>
                            <a:schemeClr val="bg1"/>
                          </a:solidFill>
                          <a:effectLst/>
                          <a:latin typeface="Aptos Narrow" panose="020B0004020202020204" pitchFamily="34" charset="0"/>
                          <a:ea typeface="Times New Roman" panose="02020603050405020304" pitchFamily="18" charset="0"/>
                          <a:cs typeface="Times New Roman" panose="02020603050405020304" pitchFamily="18" charset="0"/>
                        </a:rPr>
                        <a:t>(21,303)</a:t>
                      </a:r>
                      <a:endParaRPr lang="en-US" sz="2000" kern="100">
                        <a:solidFill>
                          <a:schemeClr val="bg1"/>
                        </a:solidFill>
                        <a:effectLst/>
                        <a:latin typeface="Arial" panose="020B0604020202020204" pitchFamily="34" charset="0"/>
                        <a:ea typeface="Arial" panose="020B0604020202020204" pitchFamily="34" charset="0"/>
                      </a:endParaRPr>
                    </a:p>
                  </a:txBody>
                  <a:tcPr marL="26078" marR="26078" marT="0" marB="0" anchor="ctr">
                    <a:lnL w="28575" cap="flat" cmpd="sng" algn="ctr">
                      <a:solidFill>
                        <a:schemeClr val="accent4"/>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hMerge="1">
                  <a:txBody>
                    <a:bodyPr/>
                    <a:lstStyle/>
                    <a:p>
                      <a:endParaRPr lang="en-US"/>
                    </a:p>
                  </a:txBody>
                  <a:tcPr/>
                </a:tc>
                <a:tc gridSpan="2">
                  <a:txBody>
                    <a:bodyPr/>
                    <a:lstStyle/>
                    <a:p>
                      <a:pPr marL="0" marR="0" algn="ctr">
                        <a:lnSpc>
                          <a:spcPct val="115000"/>
                        </a:lnSpc>
                        <a:buNone/>
                      </a:pPr>
                      <a:r>
                        <a:rPr lang="en-US" sz="2000" b="1" kern="100">
                          <a:solidFill>
                            <a:schemeClr val="bg1"/>
                          </a:solidFill>
                          <a:effectLst/>
                          <a:latin typeface="Aptos Narrow" panose="020B0004020202020204" pitchFamily="34" charset="0"/>
                          <a:ea typeface="Times New Roman" panose="02020603050405020304" pitchFamily="18" charset="0"/>
                          <a:cs typeface="Times New Roman" panose="02020603050405020304" pitchFamily="18" charset="0"/>
                        </a:rPr>
                        <a:t>Remedial Population (7,467)</a:t>
                      </a:r>
                      <a:endParaRPr lang="en-US" sz="2000" kern="100">
                        <a:solidFill>
                          <a:schemeClr val="bg1"/>
                        </a:solidFill>
                        <a:effectLst/>
                        <a:latin typeface="Arial" panose="020B0604020202020204" pitchFamily="34" charset="0"/>
                        <a:ea typeface="Arial" panose="020B0604020202020204" pitchFamily="34" charset="0"/>
                      </a:endParaRPr>
                    </a:p>
                  </a:txBody>
                  <a:tcPr marL="26078" marR="26078"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hMerge="1">
                  <a:txBody>
                    <a:bodyPr/>
                    <a:lstStyle/>
                    <a:p>
                      <a:endParaRPr lang="en-US"/>
                    </a:p>
                  </a:txBody>
                  <a:tcPr/>
                </a:tc>
                <a:tc rowSpan="2">
                  <a:txBody>
                    <a:bodyPr/>
                    <a:lstStyle/>
                    <a:p>
                      <a:pPr marL="0" marR="0" algn="ctr">
                        <a:lnSpc>
                          <a:spcPct val="115000"/>
                        </a:lnSpc>
                        <a:buNone/>
                      </a:pPr>
                      <a:r>
                        <a:rPr lang="en-US" sz="2000" b="1" kern="100">
                          <a:solidFill>
                            <a:schemeClr val="bg1"/>
                          </a:solidFill>
                          <a:effectLst/>
                          <a:latin typeface="Aptos Narrow" panose="020B0004020202020204" pitchFamily="34" charset="0"/>
                          <a:ea typeface="Times New Roman" panose="02020603050405020304" pitchFamily="18" charset="0"/>
                          <a:cs typeface="Times New Roman" panose="02020603050405020304" pitchFamily="18" charset="0"/>
                        </a:rPr>
                        <a:t>Remediation Rate by Race/Ethnicity</a:t>
                      </a:r>
                      <a:endParaRPr lang="en-US" sz="1800" b="0" i="1" kern="100">
                        <a:solidFill>
                          <a:schemeClr val="bg1"/>
                        </a:solidFill>
                        <a:effectLst/>
                        <a:latin typeface="Arial" panose="020B0604020202020204" pitchFamily="34" charset="0"/>
                        <a:ea typeface="Arial" panose="020B0604020202020204" pitchFamily="34" charset="0"/>
                      </a:endParaRPr>
                    </a:p>
                  </a:txBody>
                  <a:tcPr marL="26078" marR="26078" marT="0" marB="0" anchor="ctr">
                    <a:lnL w="28575" cap="flat" cmpd="sng" algn="ctr">
                      <a:solidFill>
                        <a:schemeClr val="bg1"/>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solidFill>
                      <a:schemeClr val="accent4"/>
                    </a:solidFill>
                  </a:tcPr>
                </a:tc>
                <a:extLst>
                  <a:ext uri="{0D108BD9-81ED-4DB2-BD59-A6C34878D82A}">
                    <a16:rowId xmlns:a16="http://schemas.microsoft.com/office/drawing/2014/main" val="1980181744"/>
                  </a:ext>
                </a:extLst>
              </a:tr>
              <a:tr h="383279">
                <a:tc>
                  <a:txBody>
                    <a:bodyPr/>
                    <a:lstStyle/>
                    <a:p>
                      <a:pPr>
                        <a:lnSpc>
                          <a:spcPct val="115000"/>
                        </a:lnSpc>
                      </a:pPr>
                      <a:endParaRPr lang="en-US" sz="2000" kern="100">
                        <a:effectLst/>
                        <a:latin typeface="Aptos" panose="020B0004020202020204" pitchFamily="34" charset="0"/>
                      </a:endParaRPr>
                    </a:p>
                  </a:txBody>
                  <a:tcPr marL="26078" marR="26078" marT="0" marB="0" anchor="b">
                    <a:lnL>
                      <a:noFill/>
                    </a:lnL>
                    <a:lnR w="28575" cap="flat" cmpd="sng" algn="ctr">
                      <a:solidFill>
                        <a:schemeClr val="accent4"/>
                      </a:solidFill>
                      <a:prstDash val="solid"/>
                      <a:round/>
                      <a:headEnd type="none" w="med" len="med"/>
                      <a:tailEnd type="none" w="med" len="med"/>
                    </a:lnR>
                    <a:lnT>
                      <a:noFill/>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chemeClr val="bg1"/>
                          </a:solidFill>
                          <a:effectLst/>
                          <a:latin typeface="Baguet Script" panose="00000500000000000000" pitchFamily="2" charset="0"/>
                          <a:ea typeface="Arial" panose="020B0604020202020204" pitchFamily="34" charset="0"/>
                        </a:rPr>
                        <a:t>N</a:t>
                      </a:r>
                    </a:p>
                  </a:txBody>
                  <a:tcPr marL="26078" marR="26078" marT="0" marB="0" anchor="ctr">
                    <a:lnL w="28575" cap="flat" cmpd="sng" algn="ctr">
                      <a:solidFill>
                        <a:schemeClr val="accent4"/>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accent4"/>
                      </a:solidFill>
                      <a:prstDash val="solid"/>
                      <a:round/>
                      <a:headEnd type="none" w="med" len="med"/>
                      <a:tailEnd type="none" w="med" len="med"/>
                    </a:lnB>
                    <a:solidFill>
                      <a:schemeClr val="accent4"/>
                    </a:solidFill>
                  </a:tcPr>
                </a:tc>
                <a:tc>
                  <a:txBody>
                    <a:bodyPr/>
                    <a:lstStyle/>
                    <a:p>
                      <a:pPr marL="0" marR="0" algn="ctr">
                        <a:lnSpc>
                          <a:spcPct val="115000"/>
                        </a:lnSpc>
                        <a:buNone/>
                      </a:pPr>
                      <a:r>
                        <a:rPr lang="en-US" sz="2000" b="1" kern="100">
                          <a:solidFill>
                            <a:schemeClr val="bg1"/>
                          </a:solidFill>
                          <a:effectLst/>
                          <a:latin typeface="Aptos Narrow" panose="020B0004020202020204" pitchFamily="34" charset="0"/>
                          <a:ea typeface="Times New Roman" panose="02020603050405020304" pitchFamily="18" charset="0"/>
                          <a:cs typeface="Times New Roman" panose="02020603050405020304" pitchFamily="18" charset="0"/>
                        </a:rPr>
                        <a:t>Percentage</a:t>
                      </a:r>
                      <a:endParaRPr lang="en-US" sz="2000" kern="100">
                        <a:solidFill>
                          <a:schemeClr val="bg1"/>
                        </a:solidFill>
                        <a:effectLst/>
                        <a:latin typeface="Arial" panose="020B0604020202020204" pitchFamily="34" charset="0"/>
                        <a:ea typeface="Arial" panose="020B0604020202020204" pitchFamily="34" charset="0"/>
                      </a:endParaRPr>
                    </a:p>
                  </a:txBody>
                  <a:tcPr marL="26078" marR="26078" marT="0" marB="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accent4"/>
                      </a:solidFill>
                      <a:prstDash val="solid"/>
                      <a:round/>
                      <a:headEnd type="none" w="med" len="med"/>
                      <a:tailEnd type="none" w="med" len="med"/>
                    </a:lnB>
                    <a:solidFill>
                      <a:schemeClr val="accent4"/>
                    </a:solidFill>
                  </a:tcPr>
                </a:tc>
                <a:tc>
                  <a:txBody>
                    <a:bodyPr/>
                    <a:lstStyle/>
                    <a:p>
                      <a:pPr marL="0" marR="0" algn="ctr">
                        <a:lnSpc>
                          <a:spcPct val="115000"/>
                        </a:lnSpc>
                        <a:buNone/>
                      </a:pPr>
                      <a:r>
                        <a:rPr lang="en-US" sz="2000" kern="100">
                          <a:solidFill>
                            <a:schemeClr val="bg1"/>
                          </a:solidFill>
                          <a:effectLst/>
                          <a:latin typeface="Baguet Script" panose="00000500000000000000" pitchFamily="2" charset="0"/>
                          <a:ea typeface="Arial" panose="020B0604020202020204" pitchFamily="34" charset="0"/>
                        </a:rPr>
                        <a:t>N</a:t>
                      </a:r>
                    </a:p>
                  </a:txBody>
                  <a:tcPr marL="26078" marR="26078" marT="0" marB="0" anchor="ctr">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accent4"/>
                      </a:solidFill>
                      <a:prstDash val="solid"/>
                      <a:round/>
                      <a:headEnd type="none" w="med" len="med"/>
                      <a:tailEnd type="none" w="med" len="med"/>
                    </a:lnB>
                    <a:solidFill>
                      <a:schemeClr val="accent4"/>
                    </a:solidFill>
                  </a:tcPr>
                </a:tc>
                <a:tc>
                  <a:txBody>
                    <a:bodyPr/>
                    <a:lstStyle/>
                    <a:p>
                      <a:pPr marL="0" marR="0" algn="ctr">
                        <a:lnSpc>
                          <a:spcPct val="115000"/>
                        </a:lnSpc>
                        <a:buNone/>
                      </a:pPr>
                      <a:r>
                        <a:rPr lang="en-US" sz="2000" b="1" kern="100">
                          <a:solidFill>
                            <a:schemeClr val="bg1"/>
                          </a:solidFill>
                          <a:effectLst/>
                          <a:latin typeface="Aptos Narrow" panose="020B0004020202020204" pitchFamily="34" charset="0"/>
                          <a:ea typeface="Times New Roman" panose="02020603050405020304" pitchFamily="18" charset="0"/>
                          <a:cs typeface="Times New Roman" panose="02020603050405020304" pitchFamily="18" charset="0"/>
                        </a:rPr>
                        <a:t>Percentage</a:t>
                      </a:r>
                      <a:endParaRPr lang="en-US" sz="2000" kern="100">
                        <a:solidFill>
                          <a:schemeClr val="bg1"/>
                        </a:solidFill>
                        <a:effectLst/>
                        <a:latin typeface="Arial" panose="020B0604020202020204" pitchFamily="34" charset="0"/>
                        <a:ea typeface="Arial" panose="020B0604020202020204" pitchFamily="34" charset="0"/>
                      </a:endParaRPr>
                    </a:p>
                  </a:txBody>
                  <a:tcPr marL="26078" marR="26078" marT="0" marB="0" anchor="ctr">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accent4"/>
                      </a:solidFill>
                      <a:prstDash val="solid"/>
                      <a:round/>
                      <a:headEnd type="none" w="med" len="med"/>
                      <a:tailEnd type="none" w="med" len="med"/>
                    </a:lnB>
                    <a:solidFill>
                      <a:schemeClr val="accent4"/>
                    </a:solidFill>
                  </a:tcPr>
                </a:tc>
                <a:tc vMerge="1">
                  <a:txBody>
                    <a:bodyPr/>
                    <a:lstStyle/>
                    <a:p>
                      <a:endParaRPr lang="en-US"/>
                    </a:p>
                  </a:txBody>
                  <a:tcPr/>
                </a:tc>
                <a:extLst>
                  <a:ext uri="{0D108BD9-81ED-4DB2-BD59-A6C34878D82A}">
                    <a16:rowId xmlns:a16="http://schemas.microsoft.com/office/drawing/2014/main" val="2855970899"/>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American Indian</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170</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57</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34%</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153092486"/>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Asian </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426</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103</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24%</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205047547"/>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Black</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2,927</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14%</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1,803</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24%</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62%</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4230339328"/>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Hispanic</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2,835</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13%</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1,196</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16%</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42%</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205908827"/>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Native Hawaiian</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34</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0%</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11</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0%</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32%</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2886446813"/>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Non-Resident Alien</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488</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255</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52%</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279921152"/>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Two or more races</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1,120</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5%</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399</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5%</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36%</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7253805"/>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Unknown</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147</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79</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54%</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2709946"/>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White </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13,156</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62%</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3,564</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48%</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27%</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3391481516"/>
                  </a:ext>
                </a:extLst>
              </a:tr>
              <a:tr h="321439">
                <a:tc>
                  <a:txBody>
                    <a:bodyPr/>
                    <a:lstStyle/>
                    <a:p>
                      <a:pPr marL="0" marR="0" algn="r">
                        <a:lnSpc>
                          <a:spcPct val="115000"/>
                        </a:lnSpc>
                        <a:buNone/>
                      </a:pPr>
                      <a:r>
                        <a:rPr lang="en-US" sz="2000" b="1"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Total</a:t>
                      </a:r>
                      <a:endParaRPr lang="en-US" sz="2000" b="1" kern="100">
                        <a:effectLst/>
                        <a:latin typeface="Arial" panose="020B0604020202020204" pitchFamily="34" charset="0"/>
                        <a:ea typeface="Arial" panose="020B0604020202020204" pitchFamily="34" charset="0"/>
                      </a:endParaRPr>
                    </a:p>
                  </a:txBody>
                  <a:tcPr marL="26078" marT="0" marB="0" anchor="b">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21,303</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100%</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7,467</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100%</a:t>
                      </a:r>
                      <a:endParaRPr lang="en-US" sz="2000" kern="100">
                        <a:effectLst/>
                        <a:latin typeface="Aptos Narrow" panose="020B0004020202020204" pitchFamily="34" charset="0"/>
                        <a:ea typeface="Arial" panose="020B0604020202020204" pitchFamily="34" charset="0"/>
                      </a:endParaRPr>
                    </a:p>
                  </a:txBody>
                  <a:tcPr marL="68580" marR="68580" marT="0" marB="0" anchor="ctr">
                    <a:lnL w="12700"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35%</a:t>
                      </a:r>
                      <a:endParaRPr lang="en-US" sz="2000" kern="100">
                        <a:effectLst/>
                        <a:latin typeface="Aptos Narrow" panose="020B0004020202020204" pitchFamily="34" charset="0"/>
                        <a:ea typeface="Arial" panose="020B0604020202020204" pitchFamily="34" charset="0"/>
                      </a:endParaRPr>
                    </a:p>
                  </a:txBody>
                  <a:tcPr marL="68580" marR="68580" marT="0" marB="0" anchor="ctr">
                    <a:lnL w="28575" cap="flat" cmpd="sng" algn="ctr">
                      <a:solidFill>
                        <a:schemeClr val="accent4"/>
                      </a:solidFill>
                      <a:prstDash val="solid"/>
                      <a:round/>
                      <a:headEnd type="none" w="med" len="med"/>
                      <a:tailEnd type="none" w="med" len="med"/>
                    </a:lnL>
                    <a:lnR w="28575" cap="flat" cmpd="sng" algn="ctr">
                      <a:solidFill>
                        <a:schemeClr val="accent4"/>
                      </a:solidFill>
                      <a:prstDash val="solid"/>
                      <a:round/>
                      <a:headEnd type="none" w="med" len="med"/>
                      <a:tailEnd type="none" w="med" len="med"/>
                    </a:lnR>
                    <a:lnT w="28575" cap="flat" cmpd="sng" algn="ctr">
                      <a:solidFill>
                        <a:schemeClr val="accent4"/>
                      </a:solidFill>
                      <a:prstDash val="solid"/>
                      <a:round/>
                      <a:headEnd type="none" w="med" len="med"/>
                      <a:tailEnd type="none" w="med" len="med"/>
                    </a:lnT>
                    <a:lnB w="28575" cap="flat" cmpd="sng" algn="ctr">
                      <a:solidFill>
                        <a:schemeClr val="accent4"/>
                      </a:solidFill>
                      <a:prstDash val="solid"/>
                      <a:round/>
                      <a:headEnd type="none" w="med" len="med"/>
                      <a:tailEnd type="none" w="med" len="med"/>
                    </a:lnB>
                    <a:noFill/>
                  </a:tcPr>
                </a:tc>
                <a:extLst>
                  <a:ext uri="{0D108BD9-81ED-4DB2-BD59-A6C34878D82A}">
                    <a16:rowId xmlns:a16="http://schemas.microsoft.com/office/drawing/2014/main" val="1702681467"/>
                  </a:ext>
                </a:extLst>
              </a:tr>
            </a:tbl>
          </a:graphicData>
        </a:graphic>
      </p:graphicFrame>
      <p:sp>
        <p:nvSpPr>
          <p:cNvPr id="2" name="TextBox 1">
            <a:extLst>
              <a:ext uri="{FF2B5EF4-FFF2-40B4-BE49-F238E27FC236}">
                <a16:creationId xmlns:a16="http://schemas.microsoft.com/office/drawing/2014/main" id="{8BF38C70-D62C-B986-9A96-4ADE2FE1D113}"/>
              </a:ext>
            </a:extLst>
          </p:cNvPr>
          <p:cNvSpPr txBox="1"/>
          <p:nvPr/>
        </p:nvSpPr>
        <p:spPr>
          <a:xfrm>
            <a:off x="1853569" y="6290775"/>
            <a:ext cx="84848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00" cap="none" spc="0" normalizeH="0" baseline="0" noProof="0">
                <a:ln>
                  <a:noFill/>
                </a:ln>
                <a:solidFill>
                  <a:srgbClr val="3F3F3F"/>
                </a:solidFill>
                <a:effectLst/>
                <a:uLnTx/>
                <a:uFillTx/>
                <a:latin typeface="Aptos Narrow" panose="020B0004020202020204" pitchFamily="34" charset="0"/>
                <a:ea typeface="Arial" panose="020B0604020202020204" pitchFamily="34" charset="0"/>
                <a:cs typeface="+mn-cs"/>
              </a:rPr>
              <a:t>*Number of first-time, degree seeking students who graduated high school in 2023 or 2024.</a:t>
            </a:r>
            <a:endParaRPr kumimoji="0" lang="en-US" sz="1800" b="0" i="0" u="none" strike="noStrike" kern="100" cap="none" spc="0" normalizeH="0" baseline="0" noProof="0">
              <a:ln>
                <a:noFill/>
              </a:ln>
              <a:solidFill>
                <a:srgbClr val="3F3F3F"/>
              </a:solidFill>
              <a:effectLst/>
              <a:uLnTx/>
              <a:uFillTx/>
              <a:latin typeface="Aptos Narrow" panose="020B0004020202020204" pitchFamily="34" charset="0"/>
              <a:ea typeface="Arial" panose="020B0604020202020204" pitchFamily="34" charset="0"/>
              <a:cs typeface="+mn-cs"/>
            </a:endParaRPr>
          </a:p>
        </p:txBody>
      </p:sp>
    </p:spTree>
    <p:extLst>
      <p:ext uri="{BB962C8B-B14F-4D97-AF65-F5344CB8AC3E}">
        <p14:creationId xmlns:p14="http://schemas.microsoft.com/office/powerpoint/2010/main" val="1580875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35497-33DF-5F21-1F6D-13A33BE4685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F8A3F14-FE7B-34C4-5D7B-F3FEEF0300E4}"/>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a:solidFill>
                  <a:schemeClr val="bg1"/>
                </a:solidFill>
              </a:rPr>
              <a:t>Characteristics of </a:t>
            </a:r>
            <a:r>
              <a:rPr lang="en-US" b="1">
                <a:solidFill>
                  <a:schemeClr val="bg1"/>
                </a:solidFill>
              </a:rPr>
              <a:t>Remediation Cohort</a:t>
            </a:r>
          </a:p>
        </p:txBody>
      </p:sp>
      <p:graphicFrame>
        <p:nvGraphicFramePr>
          <p:cNvPr id="2" name="Table 1">
            <a:extLst>
              <a:ext uri="{FF2B5EF4-FFF2-40B4-BE49-F238E27FC236}">
                <a16:creationId xmlns:a16="http://schemas.microsoft.com/office/drawing/2014/main" id="{039307E7-302C-BD17-9D66-C2E813B34FAB}"/>
              </a:ext>
            </a:extLst>
          </p:cNvPr>
          <p:cNvGraphicFramePr>
            <a:graphicFrameLocks noGrp="1"/>
          </p:cNvGraphicFramePr>
          <p:nvPr/>
        </p:nvGraphicFramePr>
        <p:xfrm>
          <a:off x="1273997" y="1527349"/>
          <a:ext cx="8597217" cy="5048256"/>
        </p:xfrm>
        <a:graphic>
          <a:graphicData uri="http://schemas.openxmlformats.org/drawingml/2006/table">
            <a:tbl>
              <a:tblPr firstRow="1" firstCol="1" bandRow="1"/>
              <a:tblGrid>
                <a:gridCol w="2581298">
                  <a:extLst>
                    <a:ext uri="{9D8B030D-6E8A-4147-A177-3AD203B41FA5}">
                      <a16:colId xmlns:a16="http://schemas.microsoft.com/office/drawing/2014/main" val="2089653862"/>
                    </a:ext>
                  </a:extLst>
                </a:gridCol>
                <a:gridCol w="1599978">
                  <a:extLst>
                    <a:ext uri="{9D8B030D-6E8A-4147-A177-3AD203B41FA5}">
                      <a16:colId xmlns:a16="http://schemas.microsoft.com/office/drawing/2014/main" val="4022619218"/>
                    </a:ext>
                  </a:extLst>
                </a:gridCol>
                <a:gridCol w="1386649">
                  <a:extLst>
                    <a:ext uri="{9D8B030D-6E8A-4147-A177-3AD203B41FA5}">
                      <a16:colId xmlns:a16="http://schemas.microsoft.com/office/drawing/2014/main" val="3331537038"/>
                    </a:ext>
                  </a:extLst>
                </a:gridCol>
                <a:gridCol w="1514646">
                  <a:extLst>
                    <a:ext uri="{9D8B030D-6E8A-4147-A177-3AD203B41FA5}">
                      <a16:colId xmlns:a16="http://schemas.microsoft.com/office/drawing/2014/main" val="2014784833"/>
                    </a:ext>
                  </a:extLst>
                </a:gridCol>
                <a:gridCol w="1514646">
                  <a:extLst>
                    <a:ext uri="{9D8B030D-6E8A-4147-A177-3AD203B41FA5}">
                      <a16:colId xmlns:a16="http://schemas.microsoft.com/office/drawing/2014/main" val="1939855388"/>
                    </a:ext>
                  </a:extLst>
                </a:gridCol>
              </a:tblGrid>
              <a:tr h="649796">
                <a:tc>
                  <a:txBody>
                    <a:bodyPr/>
                    <a:lstStyle/>
                    <a:p>
                      <a:pPr>
                        <a:lnSpc>
                          <a:spcPct val="115000"/>
                        </a:lnSpc>
                      </a:pPr>
                      <a:endParaRPr lang="en-US" sz="2000" kern="100">
                        <a:effectLst/>
                        <a:latin typeface="Aptos Narrow" panose="020B0004020202020204" pitchFamily="34" charset="0"/>
                      </a:endParaRPr>
                    </a:p>
                  </a:txBody>
                  <a:tcPr marL="68580" marR="68580" marT="0" marB="0" anchor="ctr">
                    <a:lnL>
                      <a:noFill/>
                    </a:lnL>
                    <a:lnR w="19050" cap="flat" cmpd="sng" algn="ctr">
                      <a:solidFill>
                        <a:srgbClr val="000000"/>
                      </a:solidFill>
                      <a:prstDash val="solid"/>
                      <a:round/>
                      <a:headEnd type="none" w="med" len="med"/>
                      <a:tailEnd type="none" w="med" len="med"/>
                    </a:lnR>
                    <a:lnT>
                      <a:noFill/>
                    </a:lnT>
                    <a:lnB>
                      <a:noFill/>
                    </a:lnB>
                    <a:noFill/>
                  </a:tcPr>
                </a:tc>
                <a:tc gridSpan="4">
                  <a:txBody>
                    <a:bodyPr/>
                    <a:lstStyle/>
                    <a:p>
                      <a:pPr marL="0" marR="0" algn="ctr">
                        <a:lnSpc>
                          <a:spcPct val="115000"/>
                        </a:lnSpc>
                        <a:buNone/>
                      </a:pPr>
                      <a:r>
                        <a:rPr lang="en-US" sz="2400" b="1" kern="100">
                          <a:solidFill>
                            <a:schemeClr val="bg1"/>
                          </a:solidFill>
                          <a:effectLst/>
                          <a:latin typeface="Aptos" panose="020B0004020202020204" pitchFamily="34" charset="0"/>
                          <a:ea typeface="Times New Roman" panose="02020603050405020304" pitchFamily="18" charset="0"/>
                        </a:rPr>
                        <a:t>Remediation Rate Trend</a:t>
                      </a: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99"/>
                    </a:solidFill>
                  </a:tcPr>
                </a:tc>
                <a:tc hMerge="1">
                  <a:txBody>
                    <a:bodyPr/>
                    <a:lstStyle/>
                    <a:p>
                      <a:endParaRPr lang="en-US"/>
                    </a:p>
                  </a:txBody>
                  <a:tcPr/>
                </a:tc>
                <a:tc hMerge="1">
                  <a:txBody>
                    <a:bodyPr/>
                    <a:lstStyle/>
                    <a:p>
                      <a:endParaRPr lang="en-US"/>
                    </a:p>
                  </a:txBody>
                  <a:tcPr/>
                </a:tc>
                <a:tc hMerge="1">
                  <a:txBody>
                    <a:bodyPr/>
                    <a:lstStyle/>
                    <a:p>
                      <a:pPr marL="0" marR="0" algn="ctr">
                        <a:lnSpc>
                          <a:spcPct val="115000"/>
                        </a:lnSpc>
                        <a:buNone/>
                      </a:pPr>
                      <a:endParaRPr lang="en-US" sz="2400" b="1" kern="100">
                        <a:solidFill>
                          <a:schemeClr val="bg1"/>
                        </a:solidFill>
                        <a:effectLst/>
                        <a:latin typeface="Aptos Narrow" panose="020B0004020202020204" pitchFamily="34" charset="0"/>
                        <a:ea typeface="Times New Roman" panose="02020603050405020304" pitchFamily="18" charset="0"/>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99"/>
                    </a:solidFill>
                  </a:tcPr>
                </a:tc>
                <a:extLst>
                  <a:ext uri="{0D108BD9-81ED-4DB2-BD59-A6C34878D82A}">
                    <a16:rowId xmlns:a16="http://schemas.microsoft.com/office/drawing/2014/main" val="2226511660"/>
                  </a:ext>
                </a:extLst>
              </a:tr>
              <a:tr h="384685">
                <a:tc>
                  <a:txBody>
                    <a:bodyPr/>
                    <a:lstStyle/>
                    <a:p>
                      <a:pPr marL="0" marR="0" algn="ctr">
                        <a:lnSpc>
                          <a:spcPct val="115000"/>
                        </a:lnSpc>
                        <a:buNone/>
                      </a:pPr>
                      <a:r>
                        <a:rPr lang="en-US" sz="2000" b="1" kern="100">
                          <a:solidFill>
                            <a:srgbClr val="FFFFFF"/>
                          </a:solidFill>
                          <a:effectLst/>
                          <a:latin typeface="Aptos Narrow" panose="020B0004020202020204" pitchFamily="34" charset="0"/>
                          <a:ea typeface="Times New Roman" panose="02020603050405020304" pitchFamily="18" charset="0"/>
                        </a:rPr>
                        <a:t> </a:t>
                      </a:r>
                      <a:endParaRPr lang="en-US" sz="2000" kern="100">
                        <a:effectLst/>
                        <a:latin typeface="Aptos Narrow" panose="020B0004020202020204" pitchFamily="34" charset="0"/>
                        <a:ea typeface="Arial" panose="020B0604020202020204" pitchFamily="34" charset="0"/>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w="190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b="1" kern="100">
                          <a:solidFill>
                            <a:schemeClr val="bg1"/>
                          </a:solidFill>
                          <a:effectLst/>
                          <a:latin typeface="Aptos Narrow" panose="020B0004020202020204" pitchFamily="34" charset="0"/>
                          <a:ea typeface="Times New Roman" panose="02020603050405020304" pitchFamily="18" charset="0"/>
                        </a:rPr>
                        <a:t>AY2022</a:t>
                      </a:r>
                      <a:endParaRPr lang="en-US" sz="2400" kern="100">
                        <a:solidFill>
                          <a:schemeClr val="bg1"/>
                        </a:solidFill>
                        <a:effectLst/>
                        <a:latin typeface="Aptos Narrow" panose="020B00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9999"/>
                    </a:solidFill>
                  </a:tcPr>
                </a:tc>
                <a:tc>
                  <a:txBody>
                    <a:bodyPr/>
                    <a:lstStyle/>
                    <a:p>
                      <a:pPr marL="0" marR="0" algn="ctr">
                        <a:lnSpc>
                          <a:spcPct val="115000"/>
                        </a:lnSpc>
                        <a:buNone/>
                      </a:pPr>
                      <a:r>
                        <a:rPr lang="en-US" sz="2400" b="1" kern="100">
                          <a:solidFill>
                            <a:schemeClr val="bg1"/>
                          </a:solidFill>
                          <a:effectLst/>
                          <a:latin typeface="Aptos Narrow" panose="020B0004020202020204" pitchFamily="34" charset="0"/>
                          <a:ea typeface="Times New Roman" panose="02020603050405020304" pitchFamily="18" charset="0"/>
                        </a:rPr>
                        <a:t>AY2023</a:t>
                      </a:r>
                      <a:endParaRPr lang="en-US" sz="2400" kern="100">
                        <a:solidFill>
                          <a:schemeClr val="bg1"/>
                        </a:solidFill>
                        <a:effectLst/>
                        <a:latin typeface="Aptos Narrow" panose="020B00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9999"/>
                    </a:solidFill>
                  </a:tcPr>
                </a:tc>
                <a:tc>
                  <a:txBody>
                    <a:bodyPr/>
                    <a:lstStyle/>
                    <a:p>
                      <a:pPr marL="0" marR="0" algn="ctr">
                        <a:lnSpc>
                          <a:spcPct val="115000"/>
                        </a:lnSpc>
                        <a:buNone/>
                      </a:pPr>
                      <a:r>
                        <a:rPr lang="en-US" sz="2400" b="1" kern="100">
                          <a:solidFill>
                            <a:schemeClr val="bg1"/>
                          </a:solidFill>
                          <a:effectLst/>
                          <a:latin typeface="Aptos Narrow" panose="020B0004020202020204" pitchFamily="34" charset="0"/>
                          <a:ea typeface="Times New Roman" panose="02020603050405020304" pitchFamily="18" charset="0"/>
                        </a:rPr>
                        <a:t>AY2024</a:t>
                      </a:r>
                      <a:endParaRPr lang="en-US" sz="2400" kern="100">
                        <a:solidFill>
                          <a:schemeClr val="bg1"/>
                        </a:solidFill>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9999"/>
                    </a:solidFill>
                  </a:tcPr>
                </a:tc>
                <a:tc>
                  <a:txBody>
                    <a:bodyPr/>
                    <a:lstStyle/>
                    <a:p>
                      <a:pPr marL="0" marR="0" algn="ctr">
                        <a:lnSpc>
                          <a:spcPct val="115000"/>
                        </a:lnSpc>
                        <a:buNone/>
                      </a:pPr>
                      <a:r>
                        <a:rPr lang="en-US" sz="2400" b="1" kern="100">
                          <a:solidFill>
                            <a:schemeClr val="bg1"/>
                          </a:solidFill>
                          <a:effectLst/>
                          <a:latin typeface="Aptos Narrow" panose="020B0004020202020204" pitchFamily="34" charset="0"/>
                          <a:ea typeface="Arial" panose="020B0604020202020204" pitchFamily="34" charset="0"/>
                        </a:rPr>
                        <a:t>AY2025</a:t>
                      </a: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009999"/>
                    </a:solidFill>
                  </a:tcPr>
                </a:tc>
                <a:extLst>
                  <a:ext uri="{0D108BD9-81ED-4DB2-BD59-A6C34878D82A}">
                    <a16:rowId xmlns:a16="http://schemas.microsoft.com/office/drawing/2014/main" val="1635171701"/>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American Indian</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190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38%</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36%</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38%</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34%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3333131301"/>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Asian</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30%</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33%</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29%</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24%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3520380342"/>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Black</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57%</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62%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64%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62%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1697474194"/>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Hispanic</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47%</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41%</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42%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3375935597"/>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Native Hawaiian</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31%</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33%</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62%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32%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3876761464"/>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Non-Resident Alien</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45%</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52%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54%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52%</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3754912375"/>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Two or more races</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36%</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39%</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36%</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917288956"/>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Unknown</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43%</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43%</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54%</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63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1187853722"/>
                  </a:ext>
                </a:extLst>
              </a:tr>
              <a:tr h="384685">
                <a:tc>
                  <a:txBody>
                    <a:bodyPr/>
                    <a:lstStyle/>
                    <a:p>
                      <a:pPr marL="0" marR="0" algn="r">
                        <a:lnSpc>
                          <a:spcPct val="115000"/>
                        </a:lnSpc>
                        <a:buNone/>
                      </a:pPr>
                      <a:r>
                        <a:rPr lang="en-US" sz="2400" b="1" kern="100">
                          <a:solidFill>
                            <a:srgbClr val="000000"/>
                          </a:solidFill>
                          <a:effectLst/>
                          <a:latin typeface="Aptos Narrow" panose="020B0004020202020204" pitchFamily="34" charset="0"/>
                          <a:ea typeface="Times New Roman" panose="02020603050405020304" pitchFamily="18" charset="0"/>
                        </a:rPr>
                        <a:t>White</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28575"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29%</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28575"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31%</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28575"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Times New Roman" panose="02020603050405020304" pitchFamily="18" charset="0"/>
                        </a:rPr>
                        <a:t>28%</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28575"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ptos Narrow" panose="020B0004020202020204" pitchFamily="34" charset="0"/>
                          <a:ea typeface="Arial" panose="020B0604020202020204" pitchFamily="34" charset="0"/>
                        </a:rPr>
                        <a:t>27%</a:t>
                      </a:r>
                      <a:endParaRPr lang="en-US" sz="2400"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6350" cap="flat" cmpd="sng" algn="ctr">
                      <a:solidFill>
                        <a:srgbClr val="009999"/>
                      </a:solidFill>
                      <a:prstDash val="solid"/>
                      <a:round/>
                      <a:headEnd type="none" w="med" len="med"/>
                      <a:tailEnd type="none" w="med" len="med"/>
                    </a:lnT>
                    <a:lnB w="28575"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3956248073"/>
                  </a:ext>
                </a:extLst>
              </a:tr>
              <a:tr h="384685">
                <a:tc>
                  <a:txBody>
                    <a:bodyPr/>
                    <a:lstStyle/>
                    <a:p>
                      <a:pPr marL="0" marR="0" algn="r">
                        <a:lnSpc>
                          <a:spcPct val="115000"/>
                        </a:lnSpc>
                        <a:buNone/>
                      </a:pPr>
                      <a:r>
                        <a:rPr lang="en-US" sz="2400" b="1" kern="100">
                          <a:effectLst/>
                          <a:latin typeface="Aptos Narrow" panose="020B0004020202020204" pitchFamily="34" charset="0"/>
                          <a:ea typeface="Arial" panose="020B0604020202020204" pitchFamily="34" charset="0"/>
                        </a:rPr>
                        <a:t>Total </a:t>
                      </a: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28575" cap="flat" cmpd="sng" algn="ctr">
                      <a:solidFill>
                        <a:srgbClr val="009999"/>
                      </a:solidFill>
                      <a:prstDash val="solid"/>
                      <a:round/>
                      <a:headEnd type="none" w="med" len="med"/>
                      <a:tailEnd type="none" w="med" len="med"/>
                    </a:lnT>
                    <a:lnB w="190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b="1" kern="100">
                          <a:effectLst/>
                          <a:latin typeface="Aptos Narrow" panose="020B0004020202020204" pitchFamily="34" charset="0"/>
                          <a:ea typeface="Arial" panose="020B0604020202020204" pitchFamily="34" charset="0"/>
                        </a:rPr>
                        <a:t>35%</a:t>
                      </a: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28575" cap="flat" cmpd="sng" algn="ctr">
                      <a:solidFill>
                        <a:srgbClr val="009999"/>
                      </a:solidFill>
                      <a:prstDash val="solid"/>
                      <a:round/>
                      <a:headEnd type="none" w="med" len="med"/>
                      <a:tailEnd type="none" w="med" len="med"/>
                    </a:lnT>
                    <a:lnB w="190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b="1" kern="100">
                          <a:effectLst/>
                          <a:latin typeface="Aptos Narrow" panose="020B0004020202020204" pitchFamily="34" charset="0"/>
                          <a:ea typeface="Arial" panose="020B0604020202020204" pitchFamily="34" charset="0"/>
                        </a:rPr>
                        <a:t>38%</a:t>
                      </a: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28575" cap="flat" cmpd="sng" algn="ctr">
                      <a:solidFill>
                        <a:srgbClr val="009999"/>
                      </a:solidFill>
                      <a:prstDash val="solid"/>
                      <a:round/>
                      <a:headEnd type="none" w="med" len="med"/>
                      <a:tailEnd type="none" w="med" len="med"/>
                    </a:lnT>
                    <a:lnB w="190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b="1" kern="100">
                          <a:effectLst/>
                          <a:latin typeface="Aptos Narrow" panose="020B0004020202020204" pitchFamily="34" charset="0"/>
                          <a:ea typeface="Arial" panose="020B0604020202020204" pitchFamily="34" charset="0"/>
                        </a:rPr>
                        <a:t>36%</a:t>
                      </a: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28575" cap="flat" cmpd="sng" algn="ctr">
                      <a:solidFill>
                        <a:srgbClr val="009999"/>
                      </a:solidFill>
                      <a:prstDash val="solid"/>
                      <a:round/>
                      <a:headEnd type="none" w="med" len="med"/>
                      <a:tailEnd type="none" w="med" len="med"/>
                    </a:lnT>
                    <a:lnB w="19050" cap="flat" cmpd="sng" algn="ctr">
                      <a:solidFill>
                        <a:srgbClr val="009999"/>
                      </a:solidFill>
                      <a:prstDash val="solid"/>
                      <a:round/>
                      <a:headEnd type="none" w="med" len="med"/>
                      <a:tailEnd type="none" w="med" len="med"/>
                    </a:lnB>
                    <a:noFill/>
                  </a:tcPr>
                </a:tc>
                <a:tc>
                  <a:txBody>
                    <a:bodyPr/>
                    <a:lstStyle/>
                    <a:p>
                      <a:pPr marL="0" marR="0" algn="ctr">
                        <a:lnSpc>
                          <a:spcPct val="115000"/>
                        </a:lnSpc>
                        <a:buNone/>
                      </a:pPr>
                      <a:r>
                        <a:rPr lang="en-US" sz="2400" b="1" kern="100">
                          <a:solidFill>
                            <a:srgbClr val="000000"/>
                          </a:solidFill>
                          <a:effectLst/>
                          <a:latin typeface="Aptos Narrow" panose="020B0004020202020204" pitchFamily="34" charset="0"/>
                          <a:ea typeface="Arial" panose="020B0604020202020204" pitchFamily="34" charset="0"/>
                        </a:rPr>
                        <a:t>35%</a:t>
                      </a:r>
                      <a:endParaRPr lang="en-US" sz="2400" b="1" kern="100">
                        <a:effectLst/>
                        <a:latin typeface="Aptos Narrow" panose="020B0004020202020204" pitchFamily="34" charset="0"/>
                        <a:ea typeface="Arial" panose="020B0604020202020204" pitchFamily="34" charset="0"/>
                      </a:endParaRPr>
                    </a:p>
                  </a:txBody>
                  <a:tcPr marL="68580" marR="68580" marT="0" marB="0" anchor="ctr">
                    <a:lnL w="19050" cap="flat" cmpd="sng" algn="ctr">
                      <a:solidFill>
                        <a:srgbClr val="009999"/>
                      </a:solidFill>
                      <a:prstDash val="solid"/>
                      <a:round/>
                      <a:headEnd type="none" w="med" len="med"/>
                      <a:tailEnd type="none" w="med" len="med"/>
                    </a:lnL>
                    <a:lnR w="19050" cap="flat" cmpd="sng" algn="ctr">
                      <a:solidFill>
                        <a:srgbClr val="009999"/>
                      </a:solidFill>
                      <a:prstDash val="solid"/>
                      <a:round/>
                      <a:headEnd type="none" w="med" len="med"/>
                      <a:tailEnd type="none" w="med" len="med"/>
                    </a:lnR>
                    <a:lnT w="28575" cap="flat" cmpd="sng" algn="ctr">
                      <a:solidFill>
                        <a:srgbClr val="009999"/>
                      </a:solidFill>
                      <a:prstDash val="solid"/>
                      <a:round/>
                      <a:headEnd type="none" w="med" len="med"/>
                      <a:tailEnd type="none" w="med" len="med"/>
                    </a:lnT>
                    <a:lnB w="19050" cap="flat" cmpd="sng" algn="ctr">
                      <a:solidFill>
                        <a:srgbClr val="009999"/>
                      </a:solidFill>
                      <a:prstDash val="solid"/>
                      <a:round/>
                      <a:headEnd type="none" w="med" len="med"/>
                      <a:tailEnd type="none" w="med" len="med"/>
                    </a:lnB>
                    <a:noFill/>
                  </a:tcPr>
                </a:tc>
                <a:extLst>
                  <a:ext uri="{0D108BD9-81ED-4DB2-BD59-A6C34878D82A}">
                    <a16:rowId xmlns:a16="http://schemas.microsoft.com/office/drawing/2014/main" val="4117506691"/>
                  </a:ext>
                </a:extLst>
              </a:tr>
            </a:tbl>
          </a:graphicData>
        </a:graphic>
      </p:graphicFrame>
    </p:spTree>
    <p:extLst>
      <p:ext uri="{BB962C8B-B14F-4D97-AF65-F5344CB8AC3E}">
        <p14:creationId xmlns:p14="http://schemas.microsoft.com/office/powerpoint/2010/main" val="39078350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b="1">
                <a:solidFill>
                  <a:schemeClr val="bg1"/>
                </a:solidFill>
              </a:rPr>
              <a:t>Enrollment by Remedial Course Type </a:t>
            </a:r>
          </a:p>
        </p:txBody>
      </p:sp>
      <p:graphicFrame>
        <p:nvGraphicFramePr>
          <p:cNvPr id="3" name="Chart 2">
            <a:extLst>
              <a:ext uri="{FF2B5EF4-FFF2-40B4-BE49-F238E27FC236}">
                <a16:creationId xmlns:a16="http://schemas.microsoft.com/office/drawing/2014/main" id="{D576A9FB-CE26-4617-AA44-CDDA6011580C}"/>
              </a:ext>
            </a:extLst>
          </p:cNvPr>
          <p:cNvGraphicFramePr/>
          <p:nvPr/>
        </p:nvGraphicFramePr>
        <p:xfrm>
          <a:off x="1921182" y="2085654"/>
          <a:ext cx="8349635" cy="424322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C3C7F4A-D0B1-323A-6BA5-E1FB9A96BD75}"/>
              </a:ext>
            </a:extLst>
          </p:cNvPr>
          <p:cNvSpPr txBox="1"/>
          <p:nvPr/>
        </p:nvSpPr>
        <p:spPr>
          <a:xfrm>
            <a:off x="5339137" y="1474776"/>
            <a:ext cx="151372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3F3F3F"/>
                </a:solidFill>
                <a:effectLst/>
                <a:uLnTx/>
                <a:uFillTx/>
                <a:latin typeface="Baguet Script" panose="00000500000000000000" pitchFamily="2" charset="0"/>
                <a:ea typeface="+mn-ea"/>
                <a:cs typeface="+mn-cs"/>
              </a:rPr>
              <a:t>N </a:t>
            </a:r>
            <a:r>
              <a:rPr kumimoji="0" lang="en-US" sz="2400" b="1" i="0" u="none" strike="noStrike" kern="1200" cap="none" spc="0" normalizeH="0" baseline="0" noProof="0">
                <a:ln>
                  <a:noFill/>
                </a:ln>
                <a:solidFill>
                  <a:srgbClr val="3F3F3F"/>
                </a:solidFill>
                <a:effectLst/>
                <a:uLnTx/>
                <a:uFillTx/>
                <a:latin typeface="Arial" panose="020B0604020202020204" pitchFamily="34" charset="0"/>
                <a:ea typeface="+mn-ea"/>
                <a:cs typeface="Arial" panose="020B0604020202020204" pitchFamily="34" charset="0"/>
              </a:rPr>
              <a:t>= 7,467</a:t>
            </a:r>
            <a:endParaRPr kumimoji="0" lang="en-US" sz="2400" b="1" i="0" u="none" strike="noStrike" kern="1200" cap="none" spc="0" normalizeH="0" baseline="0" noProof="0">
              <a:ln>
                <a:noFill/>
              </a:ln>
              <a:solidFill>
                <a:srgbClr val="3F3F3F"/>
              </a:solidFill>
              <a:effectLst/>
              <a:uLnTx/>
              <a:uFillTx/>
              <a:latin typeface="Baguet Script" panose="00000500000000000000" pitchFamily="2" charset="0"/>
              <a:ea typeface="+mn-ea"/>
              <a:cs typeface="+mn-cs"/>
            </a:endParaRPr>
          </a:p>
        </p:txBody>
      </p:sp>
    </p:spTree>
    <p:extLst>
      <p:ext uri="{BB962C8B-B14F-4D97-AF65-F5344CB8AC3E}">
        <p14:creationId xmlns:p14="http://schemas.microsoft.com/office/powerpoint/2010/main" val="39002425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b="1">
                <a:solidFill>
                  <a:schemeClr val="bg1"/>
                </a:solidFill>
              </a:rPr>
              <a:t>Remedial Subject Enrollment by Course Type </a:t>
            </a:r>
            <a:br>
              <a:rPr lang="en-US" b="1">
                <a:solidFill>
                  <a:schemeClr val="bg1"/>
                </a:solidFill>
              </a:rPr>
            </a:br>
            <a:r>
              <a:rPr lang="en-US" sz="3200" b="1">
                <a:solidFill>
                  <a:schemeClr val="bg1"/>
                </a:solidFill>
              </a:rPr>
              <a:t>(</a:t>
            </a:r>
            <a:r>
              <a:rPr lang="en-US" sz="3200" b="1">
                <a:solidFill>
                  <a:schemeClr val="bg1"/>
                </a:solidFill>
                <a:latin typeface="Baguet Script" panose="00000500000000000000" pitchFamily="2" charset="0"/>
              </a:rPr>
              <a:t>N</a:t>
            </a:r>
            <a:r>
              <a:rPr lang="en-US" sz="3200" b="1">
                <a:solidFill>
                  <a:schemeClr val="bg1"/>
                </a:solidFill>
              </a:rPr>
              <a:t> = 7,467)</a:t>
            </a:r>
          </a:p>
        </p:txBody>
      </p:sp>
      <p:graphicFrame>
        <p:nvGraphicFramePr>
          <p:cNvPr id="2" name="Chart 1">
            <a:extLst>
              <a:ext uri="{FF2B5EF4-FFF2-40B4-BE49-F238E27FC236}">
                <a16:creationId xmlns:a16="http://schemas.microsoft.com/office/drawing/2014/main" id="{134C7964-C996-4832-BA90-5633EFB3DA7C}"/>
              </a:ext>
            </a:extLst>
          </p:cNvPr>
          <p:cNvGraphicFramePr/>
          <p:nvPr/>
        </p:nvGraphicFramePr>
        <p:xfrm>
          <a:off x="426720" y="1442556"/>
          <a:ext cx="11338560" cy="521208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35724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E014C-670E-F3F5-6A7E-56A8970276F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7828236-8775-70EB-31C1-B692E9E57E37}"/>
              </a:ext>
            </a:extLst>
          </p:cNvPr>
          <p:cNvSpPr>
            <a:spLocks noGrp="1"/>
          </p:cNvSpPr>
          <p:nvPr>
            <p:ph type="title"/>
          </p:nvPr>
        </p:nvSpPr>
        <p:spPr>
          <a:xfrm>
            <a:off x="0" y="0"/>
            <a:ext cx="12192000" cy="1356997"/>
          </a:xfrm>
          <a:solidFill>
            <a:srgbClr val="002060"/>
          </a:solidFill>
        </p:spPr>
        <p:txBody>
          <a:bodyPr anchor="ctr">
            <a:normAutofit/>
          </a:bodyPr>
          <a:lstStyle/>
          <a:p>
            <a:pPr algn="ctr"/>
            <a:r>
              <a:rPr lang="en-US" b="1">
                <a:solidFill>
                  <a:schemeClr val="bg1"/>
                </a:solidFill>
              </a:rPr>
              <a:t>Another Look at Report Populations</a:t>
            </a:r>
          </a:p>
        </p:txBody>
      </p:sp>
      <p:sp>
        <p:nvSpPr>
          <p:cNvPr id="26" name="TextBox 25">
            <a:extLst>
              <a:ext uri="{FF2B5EF4-FFF2-40B4-BE49-F238E27FC236}">
                <a16:creationId xmlns:a16="http://schemas.microsoft.com/office/drawing/2014/main" id="{8F27C65F-1CF2-E3DA-844F-228B672CF750}"/>
              </a:ext>
            </a:extLst>
          </p:cNvPr>
          <p:cNvSpPr txBox="1"/>
          <p:nvPr/>
        </p:nvSpPr>
        <p:spPr>
          <a:xfrm>
            <a:off x="8520151" y="6480153"/>
            <a:ext cx="367184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srgbClr val="3F3F3F"/>
                </a:solidFill>
                <a:effectLst/>
                <a:uLnTx/>
                <a:uFillTx/>
                <a:latin typeface="Calibri" panose="020F0502020204030204"/>
                <a:ea typeface="+mn-ea"/>
                <a:cs typeface="+mn-cs"/>
              </a:rPr>
              <a:t>*Enrolled in AR public institutions</a:t>
            </a:r>
          </a:p>
        </p:txBody>
      </p:sp>
      <p:sp>
        <p:nvSpPr>
          <p:cNvPr id="27" name="Text Box 2">
            <a:extLst>
              <a:ext uri="{FF2B5EF4-FFF2-40B4-BE49-F238E27FC236}">
                <a16:creationId xmlns:a16="http://schemas.microsoft.com/office/drawing/2014/main" id="{C3DA4508-5FAA-C085-2B31-33E06EF3262D}"/>
              </a:ext>
            </a:extLst>
          </p:cNvPr>
          <p:cNvSpPr txBox="1">
            <a:spLocks noChangeArrowheads="1"/>
          </p:cNvSpPr>
          <p:nvPr/>
        </p:nvSpPr>
        <p:spPr bwMode="auto">
          <a:xfrm>
            <a:off x="401214" y="2072469"/>
            <a:ext cx="5782267" cy="486075"/>
          </a:xfrm>
          <a:prstGeom prst="rect">
            <a:avLst/>
          </a:prstGeom>
          <a:solidFill>
            <a:srgbClr val="FFC000"/>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26,438</a:t>
            </a:r>
            <a:r>
              <a:rPr kumimoji="0" lang="en-US" sz="22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 first-time entering students in AY2025</a:t>
            </a:r>
          </a:p>
        </p:txBody>
      </p:sp>
      <p:sp>
        <p:nvSpPr>
          <p:cNvPr id="29" name="Text Box 2">
            <a:extLst>
              <a:ext uri="{FF2B5EF4-FFF2-40B4-BE49-F238E27FC236}">
                <a16:creationId xmlns:a16="http://schemas.microsoft.com/office/drawing/2014/main" id="{BF5ACDE9-CD87-3595-7868-8898DDE721E3}"/>
              </a:ext>
            </a:extLst>
          </p:cNvPr>
          <p:cNvSpPr txBox="1">
            <a:spLocks noChangeArrowheads="1"/>
          </p:cNvSpPr>
          <p:nvPr/>
        </p:nvSpPr>
        <p:spPr bwMode="auto">
          <a:xfrm>
            <a:off x="394076" y="2693062"/>
            <a:ext cx="5782267" cy="782012"/>
          </a:xfrm>
          <a:prstGeom prst="rect">
            <a:avLst/>
          </a:prstGeom>
          <a:solidFill>
            <a:srgbClr val="ED7D31"/>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21,303</a:t>
            </a:r>
            <a:r>
              <a:rPr kumimoji="0" lang="en-US" sz="22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 first-time entering students in AY2025 who graduated high school in 2023 or 2024</a:t>
            </a:r>
          </a:p>
        </p:txBody>
      </p:sp>
      <p:sp>
        <p:nvSpPr>
          <p:cNvPr id="30" name="Text Box 2">
            <a:extLst>
              <a:ext uri="{FF2B5EF4-FFF2-40B4-BE49-F238E27FC236}">
                <a16:creationId xmlns:a16="http://schemas.microsoft.com/office/drawing/2014/main" id="{78E89BF1-C55F-F898-3F02-80C9A669101C}"/>
              </a:ext>
            </a:extLst>
          </p:cNvPr>
          <p:cNvSpPr txBox="1">
            <a:spLocks noChangeArrowheads="1"/>
          </p:cNvSpPr>
          <p:nvPr/>
        </p:nvSpPr>
        <p:spPr bwMode="auto">
          <a:xfrm>
            <a:off x="382854" y="3609592"/>
            <a:ext cx="5782267" cy="1103140"/>
          </a:xfrm>
          <a:prstGeom prst="rect">
            <a:avLst/>
          </a:prstGeom>
          <a:solidFill>
            <a:srgbClr val="C00000"/>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7,467</a:t>
            </a:r>
            <a:r>
              <a:rPr kumimoji="0" lang="en-US" sz="2200" b="0" i="0" u="none" strike="noStrike" kern="1200" cap="none" spc="0" normalizeH="0" baseline="0" noProof="0">
                <a:ln>
                  <a:noFill/>
                </a:ln>
                <a:solidFill>
                  <a:srgbClr val="FFFFFF"/>
                </a:solidFill>
                <a:effectLst/>
                <a:uLnTx/>
                <a:uFillTx/>
                <a:latin typeface="Arial" panose="020B0604020202020204" pitchFamily="34" charset="0"/>
                <a:ea typeface="Arial" panose="020B0604020202020204" pitchFamily="34" charset="0"/>
                <a:cs typeface="+mn-cs"/>
              </a:rPr>
              <a:t> first-time entering students in AY2025 who graduated high school in 2023 or 2024 that required remediation</a:t>
            </a:r>
          </a:p>
        </p:txBody>
      </p:sp>
      <p:cxnSp>
        <p:nvCxnSpPr>
          <p:cNvPr id="32" name="Straight Arrow Connector 31">
            <a:extLst>
              <a:ext uri="{FF2B5EF4-FFF2-40B4-BE49-F238E27FC236}">
                <a16:creationId xmlns:a16="http://schemas.microsoft.com/office/drawing/2014/main" id="{EE10C875-DF35-981E-D78F-8F0F3F185074}"/>
              </a:ext>
            </a:extLst>
          </p:cNvPr>
          <p:cNvCxnSpPr>
            <a:cxnSpLocks/>
          </p:cNvCxnSpPr>
          <p:nvPr/>
        </p:nvCxnSpPr>
        <p:spPr>
          <a:xfrm>
            <a:off x="6192659" y="2455814"/>
            <a:ext cx="891481" cy="270399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3BCE04A6-1D68-54A5-6DAA-0BEBD4B32087}"/>
              </a:ext>
            </a:extLst>
          </p:cNvPr>
          <p:cNvCxnSpPr>
            <a:cxnSpLocks/>
          </p:cNvCxnSpPr>
          <p:nvPr/>
        </p:nvCxnSpPr>
        <p:spPr>
          <a:xfrm>
            <a:off x="6172259" y="3340382"/>
            <a:ext cx="919019" cy="202472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1ED17A73-596A-A878-E375-595CE1624E15}"/>
              </a:ext>
            </a:extLst>
          </p:cNvPr>
          <p:cNvCxnSpPr>
            <a:cxnSpLocks/>
          </p:cNvCxnSpPr>
          <p:nvPr/>
        </p:nvCxnSpPr>
        <p:spPr>
          <a:xfrm>
            <a:off x="6153903" y="4499384"/>
            <a:ext cx="930230" cy="104073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091C5B45-F705-A74E-DF67-45DA9228D05D}"/>
              </a:ext>
            </a:extLst>
          </p:cNvPr>
          <p:cNvGrpSpPr/>
          <p:nvPr/>
        </p:nvGrpSpPr>
        <p:grpSpPr>
          <a:xfrm>
            <a:off x="7102495" y="2074658"/>
            <a:ext cx="3657600" cy="3657600"/>
            <a:chOff x="0" y="0"/>
            <a:chExt cx="2735466" cy="2758146"/>
          </a:xfrm>
        </p:grpSpPr>
        <p:sp>
          <p:nvSpPr>
            <p:cNvPr id="3" name="Rectangle 2">
              <a:extLst>
                <a:ext uri="{FF2B5EF4-FFF2-40B4-BE49-F238E27FC236}">
                  <a16:creationId xmlns:a16="http://schemas.microsoft.com/office/drawing/2014/main" id="{FEB1E004-BF4F-7B8C-53D2-BC4EDA0C54BD}"/>
                </a:ext>
              </a:extLst>
            </p:cNvPr>
            <p:cNvSpPr/>
            <p:nvPr/>
          </p:nvSpPr>
          <p:spPr>
            <a:xfrm>
              <a:off x="1" y="0"/>
              <a:ext cx="2735465" cy="2757330"/>
            </a:xfrm>
            <a:prstGeom prst="rect">
              <a:avLst/>
            </a:prstGeom>
            <a:solidFill>
              <a:srgbClr val="4472C4">
                <a:alpha val="50000"/>
              </a:srgbClr>
            </a:solidFill>
            <a:ln w="19050" cap="flat" cmpd="sng" algn="ctr">
              <a:solidFill>
                <a:srgbClr val="4472C4">
                  <a:lumMod val="50000"/>
                </a:srgbClr>
              </a:solidFill>
              <a:prstDash val="solid"/>
              <a:miter lim="800000"/>
            </a:ln>
            <a:effectLst/>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68001E15-90A2-3673-2D8A-A14FEF0B3F4F}"/>
                </a:ext>
              </a:extLst>
            </p:cNvPr>
            <p:cNvSpPr/>
            <p:nvPr/>
          </p:nvSpPr>
          <p:spPr>
            <a:xfrm>
              <a:off x="1" y="2316795"/>
              <a:ext cx="437372" cy="439059"/>
            </a:xfrm>
            <a:prstGeom prst="rect">
              <a:avLst/>
            </a:prstGeom>
            <a:solidFill>
              <a:srgbClr val="FFC000"/>
            </a:solidFill>
            <a:ln w="19050" cap="flat" cmpd="sng" algn="ctr">
              <a:solidFill>
                <a:srgbClr val="FFC000">
                  <a:lumMod val="75000"/>
                </a:srgbClr>
              </a:solidFill>
              <a:prstDash val="solid"/>
              <a:miter lim="800000"/>
            </a:ln>
            <a:effectLst/>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F540D6B4-0D69-1478-B95F-8D4907422F17}"/>
                </a:ext>
              </a:extLst>
            </p:cNvPr>
            <p:cNvSpPr/>
            <p:nvPr/>
          </p:nvSpPr>
          <p:spPr>
            <a:xfrm>
              <a:off x="2876" y="2399018"/>
              <a:ext cx="355208" cy="356419"/>
            </a:xfrm>
            <a:prstGeom prst="rect">
              <a:avLst/>
            </a:prstGeom>
            <a:solidFill>
              <a:srgbClr val="ED7D31"/>
            </a:solidFill>
            <a:ln w="19050" cap="flat" cmpd="sng" algn="ctr">
              <a:solidFill>
                <a:srgbClr val="ED7D31">
                  <a:lumMod val="75000"/>
                </a:srgbClr>
              </a:solidFill>
              <a:prstDash val="solid"/>
              <a:miter lim="800000"/>
            </a:ln>
            <a:effectLst/>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34F8E86D-C23B-799F-1943-CA9C211AAE57}"/>
                </a:ext>
              </a:extLst>
            </p:cNvPr>
            <p:cNvSpPr/>
            <p:nvPr/>
          </p:nvSpPr>
          <p:spPr>
            <a:xfrm>
              <a:off x="2460" y="2617071"/>
              <a:ext cx="136941" cy="136890"/>
            </a:xfrm>
            <a:prstGeom prst="rect">
              <a:avLst/>
            </a:prstGeom>
            <a:solidFill>
              <a:srgbClr val="C00000"/>
            </a:solidFill>
            <a:ln w="19050" cap="flat" cmpd="sng" algn="ctr">
              <a:solidFill>
                <a:srgbClr val="9A0000"/>
              </a:solidFill>
              <a:prstDash val="solid"/>
              <a:miter lim="800000"/>
            </a:ln>
            <a:effectLst/>
          </p:spPr>
          <p:txBody>
            <a:bodyPr wrap="square"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214E973-6DCE-488D-AD7F-8E25FEAB5D20}"/>
                </a:ext>
              </a:extLst>
            </p:cNvPr>
            <p:cNvSpPr/>
            <p:nvPr/>
          </p:nvSpPr>
          <p:spPr>
            <a:xfrm>
              <a:off x="0" y="2678872"/>
              <a:ext cx="82011" cy="79274"/>
            </a:xfrm>
            <a:prstGeom prst="rect">
              <a:avLst/>
            </a:prstGeom>
            <a:solidFill>
              <a:srgbClr val="66FFFF"/>
            </a:solidFill>
            <a:ln w="19050" cap="flat" cmpd="sng" algn="ctr">
              <a:solidFill>
                <a:srgbClr val="00C0BB"/>
              </a:solidFill>
              <a:prstDash val="solid"/>
              <a:miter lim="800000"/>
            </a:ln>
            <a:effectLst/>
          </p:spPr>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grpSp>
      <p:sp>
        <p:nvSpPr>
          <p:cNvPr id="25" name="Text Box 2">
            <a:extLst>
              <a:ext uri="{FF2B5EF4-FFF2-40B4-BE49-F238E27FC236}">
                <a16:creationId xmlns:a16="http://schemas.microsoft.com/office/drawing/2014/main" id="{61E6A979-84F2-3ED6-BBCD-5CA325D5021C}"/>
              </a:ext>
            </a:extLst>
          </p:cNvPr>
          <p:cNvSpPr txBox="1">
            <a:spLocks noChangeArrowheads="1"/>
          </p:cNvSpPr>
          <p:nvPr/>
        </p:nvSpPr>
        <p:spPr bwMode="auto">
          <a:xfrm>
            <a:off x="7485050" y="3306449"/>
            <a:ext cx="2892490" cy="1192935"/>
          </a:xfrm>
          <a:prstGeom prst="rect">
            <a:avLst/>
          </a:prstGeom>
          <a:noFill/>
          <a:ln w="9525">
            <a:noFill/>
            <a:miter lim="800000"/>
            <a:headEnd/>
            <a:tailEnd/>
          </a:ln>
        </p:spPr>
        <p:txBody>
          <a:bodyPr rot="0" vert="horz" wrap="square" lIns="91440" tIns="45720" rIns="91440" bIns="4572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161,797 </a:t>
            </a:r>
            <a:endParaRPr kumimoji="0" lang="en-US" sz="24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students enrolled in AY2025*</a:t>
            </a:r>
          </a:p>
        </p:txBody>
      </p:sp>
      <p:sp>
        <p:nvSpPr>
          <p:cNvPr id="9" name="Text Box 2">
            <a:extLst>
              <a:ext uri="{FF2B5EF4-FFF2-40B4-BE49-F238E27FC236}">
                <a16:creationId xmlns:a16="http://schemas.microsoft.com/office/drawing/2014/main" id="{C5D8C4BD-4757-AE3F-C488-46A091C62AC8}"/>
              </a:ext>
            </a:extLst>
          </p:cNvPr>
          <p:cNvSpPr txBox="1">
            <a:spLocks noChangeArrowheads="1"/>
          </p:cNvSpPr>
          <p:nvPr/>
        </p:nvSpPr>
        <p:spPr bwMode="auto">
          <a:xfrm>
            <a:off x="371636" y="4847250"/>
            <a:ext cx="5782267" cy="1455213"/>
          </a:xfrm>
          <a:prstGeom prst="rect">
            <a:avLst/>
          </a:prstGeom>
          <a:solidFill>
            <a:srgbClr val="66FFFF"/>
          </a:solidFill>
          <a:ln w="9525">
            <a:noFill/>
            <a:miter lim="800000"/>
            <a:headEnd/>
            <a:tailEnd/>
          </a:ln>
        </p:spPr>
        <p:txBody>
          <a:bodyPr rot="0" vert="horz" wrap="square" lIns="91440" tIns="45720" rIns="91440" bIns="4572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4,798</a:t>
            </a:r>
            <a:r>
              <a:rPr kumimoji="0" lang="en-US" sz="22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 first-time entering students in AY2025 who graduated high school in 2023 or 2024 that required remediation with a high school GPA of 3.0 or higher</a:t>
            </a:r>
          </a:p>
        </p:txBody>
      </p:sp>
      <p:cxnSp>
        <p:nvCxnSpPr>
          <p:cNvPr id="15" name="Straight Arrow Connector 14">
            <a:extLst>
              <a:ext uri="{FF2B5EF4-FFF2-40B4-BE49-F238E27FC236}">
                <a16:creationId xmlns:a16="http://schemas.microsoft.com/office/drawing/2014/main" id="{F962158C-7398-2F74-CE92-EA8C2499B409}"/>
              </a:ext>
            </a:extLst>
          </p:cNvPr>
          <p:cNvCxnSpPr>
            <a:cxnSpLocks/>
          </p:cNvCxnSpPr>
          <p:nvPr/>
        </p:nvCxnSpPr>
        <p:spPr>
          <a:xfrm>
            <a:off x="6153903" y="5665410"/>
            <a:ext cx="948592" cy="0"/>
          </a:xfrm>
          <a:prstGeom prst="straightConnector1">
            <a:avLst/>
          </a:prstGeom>
          <a:ln w="28575" cap="flat" cmpd="sng" algn="ctr">
            <a:solidFill>
              <a:schemeClr val="accent1"/>
            </a:solidFill>
            <a:prstDash val="solid"/>
            <a:round/>
            <a:headEnd type="none" w="med" len="med"/>
            <a:tailEnd type="triangl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7071100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a:solidFill>
                  <a:schemeClr val="bg1"/>
                </a:solidFill>
              </a:rPr>
              <a:t>Characteristics of </a:t>
            </a:r>
            <a:r>
              <a:rPr lang="en-US" b="1">
                <a:solidFill>
                  <a:schemeClr val="bg1"/>
                </a:solidFill>
              </a:rPr>
              <a:t>Remediation Cohort</a:t>
            </a:r>
          </a:p>
        </p:txBody>
      </p:sp>
      <p:sp>
        <p:nvSpPr>
          <p:cNvPr id="8" name="Oval 7">
            <a:extLst>
              <a:ext uri="{FF2B5EF4-FFF2-40B4-BE49-F238E27FC236}">
                <a16:creationId xmlns:a16="http://schemas.microsoft.com/office/drawing/2014/main" id="{16879D2D-65F6-93E8-549D-7F54C1176B1B}"/>
              </a:ext>
            </a:extLst>
          </p:cNvPr>
          <p:cNvSpPr/>
          <p:nvPr/>
        </p:nvSpPr>
        <p:spPr>
          <a:xfrm>
            <a:off x="8959646" y="2074328"/>
            <a:ext cx="2394154" cy="38542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B7FF217B-188A-0D9B-43D6-75A58307AAB6}"/>
              </a:ext>
            </a:extLst>
          </p:cNvPr>
          <p:cNvSpPr txBox="1"/>
          <p:nvPr/>
        </p:nvSpPr>
        <p:spPr>
          <a:xfrm>
            <a:off x="9124336" y="2760945"/>
            <a:ext cx="2064774" cy="2677656"/>
          </a:xfrm>
          <a:prstGeom prst="rect">
            <a:avLst/>
          </a:prstGeom>
          <a:noFill/>
          <a:ln w="28575">
            <a:noFill/>
            <a:extLst>
              <a:ext uri="{C807C97D-BFC1-408E-A445-0C87EB9F89A2}">
                <ask:lineSketchStyleProps xmlns:ask="http://schemas.microsoft.com/office/drawing/2018/sketchyshapes" sd="1219033472">
                  <a:custGeom>
                    <a:avLst/>
                    <a:gdLst>
                      <a:gd name="connsiteX0" fmla="*/ 0 w 2064774"/>
                      <a:gd name="connsiteY0" fmla="*/ 0 h 2677656"/>
                      <a:gd name="connsiteX1" fmla="*/ 2064774 w 2064774"/>
                      <a:gd name="connsiteY1" fmla="*/ 0 h 2677656"/>
                      <a:gd name="connsiteX2" fmla="*/ 2064774 w 2064774"/>
                      <a:gd name="connsiteY2" fmla="*/ 2677656 h 2677656"/>
                      <a:gd name="connsiteX3" fmla="*/ 0 w 2064774"/>
                      <a:gd name="connsiteY3" fmla="*/ 2677656 h 2677656"/>
                      <a:gd name="connsiteX4" fmla="*/ 0 w 2064774"/>
                      <a:gd name="connsiteY4" fmla="*/ 0 h 26776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4774" h="2677656" extrusionOk="0">
                        <a:moveTo>
                          <a:pt x="0" y="0"/>
                        </a:moveTo>
                        <a:cubicBezTo>
                          <a:pt x="371496" y="118645"/>
                          <a:pt x="1521600" y="116012"/>
                          <a:pt x="2064774" y="0"/>
                        </a:cubicBezTo>
                        <a:cubicBezTo>
                          <a:pt x="1931892" y="1264470"/>
                          <a:pt x="2149725" y="1864932"/>
                          <a:pt x="2064774" y="2677656"/>
                        </a:cubicBezTo>
                        <a:cubicBezTo>
                          <a:pt x="1208505" y="2812256"/>
                          <a:pt x="564532" y="2520460"/>
                          <a:pt x="0" y="2677656"/>
                        </a:cubicBezTo>
                        <a:cubicBezTo>
                          <a:pt x="-20187" y="1951845"/>
                          <a:pt x="-152480" y="311349"/>
                          <a:pt x="0" y="0"/>
                        </a:cubicBezTo>
                        <a:close/>
                      </a:path>
                    </a:pathLst>
                  </a:custGeom>
                  <ask:type>
                    <ask:lineSketchNone/>
                  </ask:type>
                </ask:lineSketchStyleProps>
              </a:ext>
            </a:extLst>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a:ea typeface="+mn-ea"/>
                <a:cs typeface="+mn-cs"/>
              </a:rPr>
              <a:t>4,798 students who required remediation graduated high school with a GPA of 3.0 or higher</a:t>
            </a:r>
          </a:p>
        </p:txBody>
      </p:sp>
      <p:sp>
        <p:nvSpPr>
          <p:cNvPr id="10" name="TextBox 9">
            <a:extLst>
              <a:ext uri="{FF2B5EF4-FFF2-40B4-BE49-F238E27FC236}">
                <a16:creationId xmlns:a16="http://schemas.microsoft.com/office/drawing/2014/main" id="{1B156BBF-5D25-B5F5-105E-133D74DAE424}"/>
              </a:ext>
            </a:extLst>
          </p:cNvPr>
          <p:cNvSpPr txBox="1"/>
          <p:nvPr/>
        </p:nvSpPr>
        <p:spPr>
          <a:xfrm>
            <a:off x="587374" y="6319519"/>
            <a:ext cx="753948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27 records from GPA ranges 0.0 – 1.499 are not depicted in the legend.</a:t>
            </a:r>
            <a:endParaRPr kumimoji="0" lang="en-US" sz="24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p:txBody>
      </p:sp>
      <p:graphicFrame>
        <p:nvGraphicFramePr>
          <p:cNvPr id="3" name="Chart 2">
            <a:extLst>
              <a:ext uri="{FF2B5EF4-FFF2-40B4-BE49-F238E27FC236}">
                <a16:creationId xmlns:a16="http://schemas.microsoft.com/office/drawing/2014/main" id="{172592A8-BA43-4189-893B-8C6528C1200F}"/>
              </a:ext>
            </a:extLst>
          </p:cNvPr>
          <p:cNvGraphicFramePr/>
          <p:nvPr/>
        </p:nvGraphicFramePr>
        <p:xfrm>
          <a:off x="587375" y="1624665"/>
          <a:ext cx="73152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327443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b="1">
                <a:solidFill>
                  <a:schemeClr val="bg1"/>
                </a:solidFill>
              </a:rPr>
              <a:t>Reported ACT Scores of Remediated Students </a:t>
            </a:r>
          </a:p>
        </p:txBody>
      </p:sp>
      <p:graphicFrame>
        <p:nvGraphicFramePr>
          <p:cNvPr id="2" name="Chart 1">
            <a:extLst>
              <a:ext uri="{FF2B5EF4-FFF2-40B4-BE49-F238E27FC236}">
                <a16:creationId xmlns:a16="http://schemas.microsoft.com/office/drawing/2014/main" id="{36CC5456-B609-4D5A-9F83-3AD8C273081E}"/>
              </a:ext>
            </a:extLst>
          </p:cNvPr>
          <p:cNvGraphicFramePr/>
          <p:nvPr/>
        </p:nvGraphicFramePr>
        <p:xfrm>
          <a:off x="381000" y="1498507"/>
          <a:ext cx="11430000" cy="5029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925620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b="1">
                <a:solidFill>
                  <a:schemeClr val="bg1"/>
                </a:solidFill>
              </a:rPr>
              <a:t>Remediation Cohort  - Number of Attempts</a:t>
            </a:r>
          </a:p>
        </p:txBody>
      </p:sp>
      <p:sp>
        <p:nvSpPr>
          <p:cNvPr id="9" name="TextBox 8">
            <a:extLst>
              <a:ext uri="{FF2B5EF4-FFF2-40B4-BE49-F238E27FC236}">
                <a16:creationId xmlns:a16="http://schemas.microsoft.com/office/drawing/2014/main" id="{E30FD29D-FD56-8114-6206-85E8D94F3691}"/>
              </a:ext>
            </a:extLst>
          </p:cNvPr>
          <p:cNvSpPr txBox="1"/>
          <p:nvPr/>
        </p:nvSpPr>
        <p:spPr>
          <a:xfrm>
            <a:off x="811660" y="2045596"/>
            <a:ext cx="4325420" cy="35394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Arial" panose="020B0604020202020204" pitchFamily="34" charset="0"/>
                <a:ea typeface="+mn-ea"/>
                <a:cs typeface="Arial" panose="020B0604020202020204" pitchFamily="34" charset="0"/>
              </a:rPr>
              <a:t>Act 970 of 2009 requires ADHE to report the number of attempts it takes for a student to pass a postsecondary remedial course.</a:t>
            </a:r>
            <a:endParaRPr kumimoji="0" lang="en-US" sz="3200" b="1" i="0" u="none" strike="noStrike" kern="1200" cap="none" spc="0" normalizeH="0" baseline="0" noProof="0">
              <a:ln>
                <a:noFill/>
              </a:ln>
              <a:solidFill>
                <a:srgbClr val="002060"/>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4183D831-B30D-5AEA-8DD4-0A5ECB481162}"/>
              </a:ext>
            </a:extLst>
          </p:cNvPr>
          <p:cNvGraphicFramePr>
            <a:graphicFrameLocks noGrp="1"/>
          </p:cNvGraphicFramePr>
          <p:nvPr/>
        </p:nvGraphicFramePr>
        <p:xfrm>
          <a:off x="6275797" y="2045596"/>
          <a:ext cx="4625084" cy="3463290"/>
        </p:xfrm>
        <a:graphic>
          <a:graphicData uri="http://schemas.openxmlformats.org/drawingml/2006/table">
            <a:tbl>
              <a:tblPr firstRow="1" firstCol="1" bandRow="1"/>
              <a:tblGrid>
                <a:gridCol w="2987033">
                  <a:extLst>
                    <a:ext uri="{9D8B030D-6E8A-4147-A177-3AD203B41FA5}">
                      <a16:colId xmlns:a16="http://schemas.microsoft.com/office/drawing/2014/main" val="1840262927"/>
                    </a:ext>
                  </a:extLst>
                </a:gridCol>
                <a:gridCol w="1638051">
                  <a:extLst>
                    <a:ext uri="{9D8B030D-6E8A-4147-A177-3AD203B41FA5}">
                      <a16:colId xmlns:a16="http://schemas.microsoft.com/office/drawing/2014/main" val="3257787961"/>
                    </a:ext>
                  </a:extLst>
                </a:gridCol>
              </a:tblGrid>
              <a:tr h="365246">
                <a:tc gridSpan="2">
                  <a:txBody>
                    <a:bodyPr/>
                    <a:lstStyle/>
                    <a:p>
                      <a:pPr marL="0" marR="0">
                        <a:lnSpc>
                          <a:spcPct val="115000"/>
                        </a:lnSpc>
                        <a:buNone/>
                      </a:pPr>
                      <a:r>
                        <a:rPr lang="en-US" sz="2400" b="1" kern="100">
                          <a:solidFill>
                            <a:srgbClr val="FFFFFF"/>
                          </a:solidFill>
                          <a:effectLst/>
                          <a:latin typeface="Arial" panose="020B0604020202020204" pitchFamily="34" charset="0"/>
                          <a:ea typeface="Times New Roman" panose="02020603050405020304" pitchFamily="18" charset="0"/>
                        </a:rPr>
                        <a:t>First Attempt</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hMerge="1">
                  <a:txBody>
                    <a:bodyPr/>
                    <a:lstStyle/>
                    <a:p>
                      <a:endParaRPr lang="en-US"/>
                    </a:p>
                  </a:txBody>
                  <a:tcPr/>
                </a:tc>
                <a:extLst>
                  <a:ext uri="{0D108BD9-81ED-4DB2-BD59-A6C34878D82A}">
                    <a16:rowId xmlns:a16="http://schemas.microsoft.com/office/drawing/2014/main" val="702132291"/>
                  </a:ext>
                </a:extLst>
              </a:tr>
              <a:tr h="365246">
                <a:tc>
                  <a:txBody>
                    <a:bodyPr/>
                    <a:lstStyle/>
                    <a:p>
                      <a:pPr marL="0" marR="0" algn="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Passed in AY25</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60.30%</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8876734"/>
                  </a:ext>
                </a:extLst>
              </a:tr>
              <a:tr h="365246">
                <a:tc>
                  <a:txBody>
                    <a:bodyPr/>
                    <a:lstStyle/>
                    <a:p>
                      <a:pPr marL="0" marR="0" algn="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Failed in AY25</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30.20%</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52458769"/>
                  </a:ext>
                </a:extLst>
              </a:tr>
              <a:tr h="365246">
                <a:tc gridSpan="2">
                  <a:txBody>
                    <a:bodyPr/>
                    <a:lstStyle/>
                    <a:p>
                      <a:pPr marL="0" marR="0">
                        <a:lnSpc>
                          <a:spcPct val="115000"/>
                        </a:lnSpc>
                        <a:buNone/>
                      </a:pPr>
                      <a:r>
                        <a:rPr lang="en-US" sz="2400" b="1" kern="100">
                          <a:solidFill>
                            <a:srgbClr val="FFFFFF"/>
                          </a:solidFill>
                          <a:effectLst/>
                          <a:latin typeface="Arial" panose="020B0604020202020204" pitchFamily="34" charset="0"/>
                          <a:ea typeface="Times New Roman" panose="02020603050405020304" pitchFamily="18" charset="0"/>
                        </a:rPr>
                        <a:t>Second Attempt</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hMerge="1">
                  <a:txBody>
                    <a:bodyPr/>
                    <a:lstStyle/>
                    <a:p>
                      <a:endParaRPr lang="en-US"/>
                    </a:p>
                  </a:txBody>
                  <a:tcPr/>
                </a:tc>
                <a:extLst>
                  <a:ext uri="{0D108BD9-81ED-4DB2-BD59-A6C34878D82A}">
                    <a16:rowId xmlns:a16="http://schemas.microsoft.com/office/drawing/2014/main" val="543332082"/>
                  </a:ext>
                </a:extLst>
              </a:tr>
              <a:tr h="365246">
                <a:tc>
                  <a:txBody>
                    <a:bodyPr/>
                    <a:lstStyle/>
                    <a:p>
                      <a:pPr marL="0" marR="0" algn="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Passed in AY25</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3.50%</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1892094"/>
                  </a:ext>
                </a:extLst>
              </a:tr>
              <a:tr h="365246">
                <a:tc>
                  <a:txBody>
                    <a:bodyPr/>
                    <a:lstStyle/>
                    <a:p>
                      <a:pPr marL="0" marR="0" algn="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Failed in AY25</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4.60%</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7311231"/>
                  </a:ext>
                </a:extLst>
              </a:tr>
              <a:tr h="365246">
                <a:tc gridSpan="2">
                  <a:txBody>
                    <a:bodyPr/>
                    <a:lstStyle/>
                    <a:p>
                      <a:pPr marL="0" marR="0">
                        <a:lnSpc>
                          <a:spcPct val="115000"/>
                        </a:lnSpc>
                        <a:buNone/>
                      </a:pPr>
                      <a:r>
                        <a:rPr lang="en-US" sz="2400" b="1" kern="100">
                          <a:solidFill>
                            <a:srgbClr val="FFFFFF"/>
                          </a:solidFill>
                          <a:effectLst/>
                          <a:latin typeface="Arial" panose="020B0604020202020204" pitchFamily="34" charset="0"/>
                          <a:ea typeface="Times New Roman" panose="02020603050405020304" pitchFamily="18" charset="0"/>
                        </a:rPr>
                        <a:t>Three or More Attempts</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F75B5"/>
                    </a:solidFill>
                  </a:tcPr>
                </a:tc>
                <a:tc hMerge="1">
                  <a:txBody>
                    <a:bodyPr/>
                    <a:lstStyle/>
                    <a:p>
                      <a:endParaRPr lang="en-US"/>
                    </a:p>
                  </a:txBody>
                  <a:tcPr/>
                </a:tc>
                <a:extLst>
                  <a:ext uri="{0D108BD9-81ED-4DB2-BD59-A6C34878D82A}">
                    <a16:rowId xmlns:a16="http://schemas.microsoft.com/office/drawing/2014/main" val="300539857"/>
                  </a:ext>
                </a:extLst>
              </a:tr>
              <a:tr h="365246">
                <a:tc>
                  <a:txBody>
                    <a:bodyPr/>
                    <a:lstStyle/>
                    <a:p>
                      <a:pPr marL="0" marR="0" algn="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Passed in AY25</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0.60%</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3780662"/>
                  </a:ext>
                </a:extLst>
              </a:tr>
              <a:tr h="365246">
                <a:tc>
                  <a:txBody>
                    <a:bodyPr/>
                    <a:lstStyle/>
                    <a:p>
                      <a:pPr marL="0" marR="0" algn="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Failed in AY25</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400" kern="100">
                          <a:solidFill>
                            <a:srgbClr val="000000"/>
                          </a:solidFill>
                          <a:effectLst/>
                          <a:latin typeface="Arial" panose="020B0604020202020204" pitchFamily="34" charset="0"/>
                          <a:ea typeface="Times New Roman" panose="02020603050405020304" pitchFamily="18" charset="0"/>
                        </a:rPr>
                        <a:t>0.90%</a:t>
                      </a:r>
                      <a:endParaRPr lang="en-US" sz="2400" kern="100">
                        <a:effectLst/>
                        <a:latin typeface="Arial" panose="020B0604020202020204" pitchFamily="34" charset="0"/>
                        <a:ea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7906174"/>
                  </a:ext>
                </a:extLst>
              </a:tr>
            </a:tbl>
          </a:graphicData>
        </a:graphic>
      </p:graphicFrame>
    </p:spTree>
    <p:extLst>
      <p:ext uri="{BB962C8B-B14F-4D97-AF65-F5344CB8AC3E}">
        <p14:creationId xmlns:p14="http://schemas.microsoft.com/office/powerpoint/2010/main" val="6994786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b="1">
                <a:solidFill>
                  <a:schemeClr val="bg1"/>
                </a:solidFill>
              </a:rPr>
              <a:t>Gateway Course Success Rates</a:t>
            </a:r>
          </a:p>
        </p:txBody>
      </p:sp>
      <p:graphicFrame>
        <p:nvGraphicFramePr>
          <p:cNvPr id="3" name="Table 2">
            <a:extLst>
              <a:ext uri="{FF2B5EF4-FFF2-40B4-BE49-F238E27FC236}">
                <a16:creationId xmlns:a16="http://schemas.microsoft.com/office/drawing/2014/main" id="{8ABDFFBE-5597-9464-F03E-7B52AEAD6805}"/>
              </a:ext>
            </a:extLst>
          </p:cNvPr>
          <p:cNvGraphicFramePr>
            <a:graphicFrameLocks noGrp="1"/>
          </p:cNvGraphicFramePr>
          <p:nvPr>
            <p:extLst>
              <p:ext uri="{D42A27DB-BD31-4B8C-83A1-F6EECF244321}">
                <p14:modId xmlns:p14="http://schemas.microsoft.com/office/powerpoint/2010/main" val="3688327627"/>
              </p:ext>
            </p:extLst>
          </p:nvPr>
        </p:nvGraphicFramePr>
        <p:xfrm>
          <a:off x="2248679" y="2449299"/>
          <a:ext cx="7327942" cy="1352813"/>
        </p:xfrm>
        <a:graphic>
          <a:graphicData uri="http://schemas.openxmlformats.org/drawingml/2006/table">
            <a:tbl>
              <a:tblPr/>
              <a:tblGrid>
                <a:gridCol w="1533500">
                  <a:extLst>
                    <a:ext uri="{9D8B030D-6E8A-4147-A177-3AD203B41FA5}">
                      <a16:colId xmlns:a16="http://schemas.microsoft.com/office/drawing/2014/main" val="1536407420"/>
                    </a:ext>
                  </a:extLst>
                </a:gridCol>
                <a:gridCol w="1101191">
                  <a:extLst>
                    <a:ext uri="{9D8B030D-6E8A-4147-A177-3AD203B41FA5}">
                      <a16:colId xmlns:a16="http://schemas.microsoft.com/office/drawing/2014/main" val="525165979"/>
                    </a:ext>
                  </a:extLst>
                </a:gridCol>
                <a:gridCol w="991209">
                  <a:extLst>
                    <a:ext uri="{9D8B030D-6E8A-4147-A177-3AD203B41FA5}">
                      <a16:colId xmlns:a16="http://schemas.microsoft.com/office/drawing/2014/main" val="847415977"/>
                    </a:ext>
                  </a:extLst>
                </a:gridCol>
                <a:gridCol w="1062231">
                  <a:extLst>
                    <a:ext uri="{9D8B030D-6E8A-4147-A177-3AD203B41FA5}">
                      <a16:colId xmlns:a16="http://schemas.microsoft.com/office/drawing/2014/main" val="3585276901"/>
                    </a:ext>
                  </a:extLst>
                </a:gridCol>
                <a:gridCol w="848899">
                  <a:extLst>
                    <a:ext uri="{9D8B030D-6E8A-4147-A177-3AD203B41FA5}">
                      <a16:colId xmlns:a16="http://schemas.microsoft.com/office/drawing/2014/main" val="3259703476"/>
                    </a:ext>
                  </a:extLst>
                </a:gridCol>
                <a:gridCol w="1790912">
                  <a:extLst>
                    <a:ext uri="{9D8B030D-6E8A-4147-A177-3AD203B41FA5}">
                      <a16:colId xmlns:a16="http://schemas.microsoft.com/office/drawing/2014/main" val="2726110907"/>
                    </a:ext>
                  </a:extLst>
                </a:gridCol>
              </a:tblGrid>
              <a:tr h="390596">
                <a:tc>
                  <a:txBody>
                    <a:bodyPr/>
                    <a:lstStyle/>
                    <a:p>
                      <a:pPr algn="ctr" fontAlgn="ctr"/>
                      <a:r>
                        <a:rPr lang="en-US" sz="2000" b="1" i="0" u="none" strike="noStrike">
                          <a:solidFill>
                            <a:srgbClr val="000000"/>
                          </a:solidFill>
                          <a:effectLst/>
                          <a:latin typeface="Arial" panose="020B0604020202020204" pitchFamily="34" charset="0"/>
                        </a:rPr>
                        <a:t>Institution</a:t>
                      </a:r>
                    </a:p>
                  </a:txBody>
                  <a:tcPr marL="7620" marR="7620" marT="762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Subject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Failed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Passed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Success Rate</a:t>
                      </a:r>
                    </a:p>
                  </a:txBody>
                  <a:tcPr marL="7620" marR="7620" marT="762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7256713"/>
                  </a:ext>
                </a:extLst>
              </a:tr>
              <a:tr h="216011">
                <a:tc rowSpan="3">
                  <a:txBody>
                    <a:bodyPr/>
                    <a:lstStyle/>
                    <a:p>
                      <a:pPr marL="0" marR="0" algn="ctr">
                        <a:lnSpc>
                          <a:spcPct val="115000"/>
                        </a:lnSpc>
                        <a:buNone/>
                      </a:pPr>
                      <a:r>
                        <a:rPr lang="en-US" sz="2000" kern="100">
                          <a:solidFill>
                            <a:srgbClr val="000000"/>
                          </a:solidFill>
                          <a:effectLst/>
                          <a:latin typeface="Arial" panose="020B0604020202020204" pitchFamily="34" charset="0"/>
                          <a:ea typeface="Arial" panose="020B0604020202020204" pitchFamily="34" charset="0"/>
                        </a:rPr>
                        <a:t>SEARK</a:t>
                      </a:r>
                      <a:endParaRPr lang="en-US" sz="2000" kern="100">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Math</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10</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35</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45</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77.8%</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1070002"/>
                  </a:ext>
                </a:extLst>
              </a:tr>
              <a:tr h="216011">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English</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8</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24</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32</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75.0%</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6366230"/>
                  </a:ext>
                </a:extLst>
              </a:tr>
              <a:tr h="216011">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Reading</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D966"/>
                    </a:solid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12</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75.0%</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7298132"/>
                  </a:ext>
                </a:extLst>
              </a:tr>
            </a:tbl>
          </a:graphicData>
        </a:graphic>
      </p:graphicFrame>
      <p:graphicFrame>
        <p:nvGraphicFramePr>
          <p:cNvPr id="4" name="Table 3">
            <a:extLst>
              <a:ext uri="{FF2B5EF4-FFF2-40B4-BE49-F238E27FC236}">
                <a16:creationId xmlns:a16="http://schemas.microsoft.com/office/drawing/2014/main" id="{CCB0E0E3-1243-F6C6-8C6B-C61371205AC5}"/>
              </a:ext>
            </a:extLst>
          </p:cNvPr>
          <p:cNvGraphicFramePr>
            <a:graphicFrameLocks noGrp="1"/>
          </p:cNvGraphicFramePr>
          <p:nvPr>
            <p:extLst>
              <p:ext uri="{D42A27DB-BD31-4B8C-83A1-F6EECF244321}">
                <p14:modId xmlns:p14="http://schemas.microsoft.com/office/powerpoint/2010/main" val="1134173205"/>
              </p:ext>
            </p:extLst>
          </p:nvPr>
        </p:nvGraphicFramePr>
        <p:xfrm>
          <a:off x="2248679" y="3991021"/>
          <a:ext cx="7327943" cy="1352813"/>
        </p:xfrm>
        <a:graphic>
          <a:graphicData uri="http://schemas.openxmlformats.org/drawingml/2006/table">
            <a:tbl>
              <a:tblPr/>
              <a:tblGrid>
                <a:gridCol w="1555408">
                  <a:extLst>
                    <a:ext uri="{9D8B030D-6E8A-4147-A177-3AD203B41FA5}">
                      <a16:colId xmlns:a16="http://schemas.microsoft.com/office/drawing/2014/main" val="3523170850"/>
                    </a:ext>
                  </a:extLst>
                </a:gridCol>
                <a:gridCol w="1123366">
                  <a:extLst>
                    <a:ext uri="{9D8B030D-6E8A-4147-A177-3AD203B41FA5}">
                      <a16:colId xmlns:a16="http://schemas.microsoft.com/office/drawing/2014/main" val="2031782639"/>
                    </a:ext>
                  </a:extLst>
                </a:gridCol>
                <a:gridCol w="977652">
                  <a:extLst>
                    <a:ext uri="{9D8B030D-6E8A-4147-A177-3AD203B41FA5}">
                      <a16:colId xmlns:a16="http://schemas.microsoft.com/office/drawing/2014/main" val="3610621993"/>
                    </a:ext>
                  </a:extLst>
                </a:gridCol>
                <a:gridCol w="1064565">
                  <a:extLst>
                    <a:ext uri="{9D8B030D-6E8A-4147-A177-3AD203B41FA5}">
                      <a16:colId xmlns:a16="http://schemas.microsoft.com/office/drawing/2014/main" val="3408931120"/>
                    </a:ext>
                  </a:extLst>
                </a:gridCol>
                <a:gridCol w="826993">
                  <a:extLst>
                    <a:ext uri="{9D8B030D-6E8A-4147-A177-3AD203B41FA5}">
                      <a16:colId xmlns:a16="http://schemas.microsoft.com/office/drawing/2014/main" val="1518967790"/>
                    </a:ext>
                  </a:extLst>
                </a:gridCol>
                <a:gridCol w="1779959">
                  <a:extLst>
                    <a:ext uri="{9D8B030D-6E8A-4147-A177-3AD203B41FA5}">
                      <a16:colId xmlns:a16="http://schemas.microsoft.com/office/drawing/2014/main" val="785567915"/>
                    </a:ext>
                  </a:extLst>
                </a:gridCol>
              </a:tblGrid>
              <a:tr h="390596">
                <a:tc>
                  <a:txBody>
                    <a:bodyPr/>
                    <a:lstStyle/>
                    <a:p>
                      <a:pPr algn="ctr" fontAlgn="ctr"/>
                      <a:r>
                        <a:rPr lang="en-US" sz="2000" b="1" i="0" u="none" strike="noStrike">
                          <a:solidFill>
                            <a:srgbClr val="000000"/>
                          </a:solidFill>
                          <a:effectLst/>
                          <a:latin typeface="Arial" panose="020B0604020202020204" pitchFamily="34" charset="0"/>
                        </a:rPr>
                        <a:t>Institution</a:t>
                      </a:r>
                    </a:p>
                  </a:txBody>
                  <a:tcPr marL="7620" marR="7620" marT="762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Subject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Failed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Passed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rial" panose="020B0604020202020204" pitchFamily="34" charset="0"/>
                        </a:rPr>
                        <a:t>Success Rate</a:t>
                      </a:r>
                    </a:p>
                  </a:txBody>
                  <a:tcPr marL="7620" marR="7620" marT="762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203213"/>
                  </a:ext>
                </a:extLst>
              </a:tr>
              <a:tr h="216011">
                <a:tc rowSpan="3">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UAF</a:t>
                      </a:r>
                      <a:endParaRPr lang="en-US" sz="2000" kern="100">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Math</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332</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947</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1,279</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74.0%</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2312820"/>
                  </a:ext>
                </a:extLst>
              </a:tr>
              <a:tr h="216011">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English</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9D08E"/>
                    </a:solid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10</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31</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41</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75.6%</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553746"/>
                  </a:ext>
                </a:extLst>
              </a:tr>
              <a:tr h="216011">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Reading</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D966"/>
                    </a:solid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 </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pattFill prst="wdUpDiag">
                      <a:fgClr>
                        <a:schemeClr val="accent1">
                          <a:lumMod val="75000"/>
                          <a:lumOff val="25000"/>
                        </a:schemeClr>
                      </a:fgClr>
                      <a:bgClr>
                        <a:schemeClr val="bg1"/>
                      </a:bgClr>
                    </a:patt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 </a:t>
                      </a:r>
                      <a:endParaRPr lang="en-US" sz="2000" kern="100">
                        <a:effectLst/>
                        <a:latin typeface="Arial" panose="020B0604020202020204" pitchFamily="34" charset="0"/>
                        <a:ea typeface="Arial" panose="020B060402020202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pattFill prst="wdUpDiag">
                      <a:fgClr>
                        <a:schemeClr val="accent1">
                          <a:lumMod val="75000"/>
                          <a:lumOff val="25000"/>
                        </a:schemeClr>
                      </a:fgClr>
                      <a:bgClr>
                        <a:schemeClr val="bg1"/>
                      </a:bgClr>
                    </a:patt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 </a:t>
                      </a:r>
                      <a:endParaRPr lang="en-US" sz="2000" kern="100">
                        <a:effectLst/>
                        <a:latin typeface="Arial" panose="020B0604020202020204" pitchFamily="34" charset="0"/>
                        <a:ea typeface="Arial" panose="020B0604020202020204" pitchFamily="34" charset="0"/>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pattFill prst="wdUpDiag">
                      <a:fgClr>
                        <a:schemeClr val="accent1">
                          <a:lumMod val="75000"/>
                          <a:lumOff val="25000"/>
                        </a:schemeClr>
                      </a:fgClr>
                      <a:bgClr>
                        <a:schemeClr val="bg1"/>
                      </a:bgClr>
                    </a:pattFill>
                  </a:tcPr>
                </a:tc>
                <a:tc>
                  <a:txBody>
                    <a:bodyPr/>
                    <a:lstStyle/>
                    <a:p>
                      <a:pPr marL="0" marR="0" algn="ctr">
                        <a:lnSpc>
                          <a:spcPct val="115000"/>
                        </a:lnSpc>
                        <a:buNone/>
                      </a:pPr>
                      <a:r>
                        <a:rPr lang="en-US" sz="2000" kern="100">
                          <a:solidFill>
                            <a:srgbClr val="000000"/>
                          </a:solidFill>
                          <a:effectLst/>
                          <a:latin typeface="Arial" panose="020B0604020202020204" pitchFamily="34" charset="0"/>
                          <a:ea typeface="Times New Roman" panose="02020603050405020304" pitchFamily="18" charset="0"/>
                        </a:rPr>
                        <a:t> </a:t>
                      </a:r>
                      <a:endParaRPr lang="en-US" sz="2000" kern="100">
                        <a:effectLst/>
                        <a:latin typeface="Arial" panose="020B0604020202020204" pitchFamily="34" charset="0"/>
                        <a:ea typeface="Arial" panose="020B0604020202020204" pitchFamily="34" charset="0"/>
                      </a:endParaRPr>
                    </a:p>
                  </a:txBody>
                  <a:tcPr marL="68580" marR="68580" marT="0" marB="0">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pattFill prst="wdUpDiag">
                      <a:fgClr>
                        <a:schemeClr val="accent1">
                          <a:lumMod val="75000"/>
                          <a:lumOff val="25000"/>
                        </a:schemeClr>
                      </a:fgClr>
                      <a:bgClr>
                        <a:schemeClr val="bg1"/>
                      </a:bgClr>
                    </a:pattFill>
                  </a:tcPr>
                </a:tc>
                <a:extLst>
                  <a:ext uri="{0D108BD9-81ED-4DB2-BD59-A6C34878D82A}">
                    <a16:rowId xmlns:a16="http://schemas.microsoft.com/office/drawing/2014/main" val="3711604608"/>
                  </a:ext>
                </a:extLst>
              </a:tr>
            </a:tbl>
          </a:graphicData>
        </a:graphic>
      </p:graphicFrame>
      <p:sp>
        <p:nvSpPr>
          <p:cNvPr id="5" name="TextBox 4">
            <a:extLst>
              <a:ext uri="{FF2B5EF4-FFF2-40B4-BE49-F238E27FC236}">
                <a16:creationId xmlns:a16="http://schemas.microsoft.com/office/drawing/2014/main" id="{5BEB2F01-C076-2CC2-99E7-E816DB32CE14}"/>
              </a:ext>
            </a:extLst>
          </p:cNvPr>
          <p:cNvSpPr txBox="1"/>
          <p:nvPr/>
        </p:nvSpPr>
        <p:spPr>
          <a:xfrm>
            <a:off x="1205153" y="1317790"/>
            <a:ext cx="978169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Appendix C shows gateway course success rates for each institution by subject area for remediated students.</a:t>
            </a:r>
            <a:r>
              <a:rPr kumimoji="0" lang="en-US" sz="20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 </a:t>
            </a:r>
            <a:r>
              <a:rPr kumimoji="0" lang="en-US" sz="20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These students took both remedial and gateway courses during AY2025, or as a concurrent student, and passed with an A, B, C, CR, P, or S.</a:t>
            </a:r>
          </a:p>
        </p:txBody>
      </p:sp>
      <p:sp>
        <p:nvSpPr>
          <p:cNvPr id="11" name="TextBox 10">
            <a:extLst>
              <a:ext uri="{FF2B5EF4-FFF2-40B4-BE49-F238E27FC236}">
                <a16:creationId xmlns:a16="http://schemas.microsoft.com/office/drawing/2014/main" id="{AF0C0E90-E127-3BA5-8660-106E70BC9BF4}"/>
              </a:ext>
            </a:extLst>
          </p:cNvPr>
          <p:cNvSpPr txBox="1"/>
          <p:nvPr/>
        </p:nvSpPr>
        <p:spPr>
          <a:xfrm>
            <a:off x="-1" y="5343834"/>
            <a:ext cx="12192000"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*Counts less than five are suppressed according to ADHE FERPA requirements.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Based on the 21,303 AY2025 first-time entering, degree seeking students who graduated high school in 2023 or 2024. </a:t>
            </a:r>
            <a:endParaRPr kumimoji="0" lang="en-US" sz="16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Course subjects identified by AHEIS Credit Course File CIP Code fields.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3F3F3F"/>
                </a:solidFill>
                <a:effectLst/>
                <a:uLnTx/>
                <a:uFillTx/>
                <a:latin typeface="Arial" panose="020B0604020202020204" pitchFamily="34" charset="0"/>
                <a:ea typeface="+mn-ea"/>
                <a:cs typeface="Arial" panose="020B0604020202020204" pitchFamily="34" charset="0"/>
              </a:rPr>
              <a:t>                 Subject area not offered; data unavailable</a:t>
            </a:r>
            <a:endParaRPr kumimoji="0" lang="en-US" sz="1600" b="0" i="0" u="none" strike="noStrike" kern="1200" cap="none" spc="0" normalizeH="0" baseline="0" noProof="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7" name="Table 6">
            <a:extLst>
              <a:ext uri="{FF2B5EF4-FFF2-40B4-BE49-F238E27FC236}">
                <a16:creationId xmlns:a16="http://schemas.microsoft.com/office/drawing/2014/main" id="{BE3B30DF-B320-8336-3D43-3B5E26120C4F}"/>
              </a:ext>
            </a:extLst>
          </p:cNvPr>
          <p:cNvGraphicFramePr>
            <a:graphicFrameLocks noGrp="1"/>
          </p:cNvGraphicFramePr>
          <p:nvPr>
            <p:extLst>
              <p:ext uri="{D42A27DB-BD31-4B8C-83A1-F6EECF244321}">
                <p14:modId xmlns:p14="http://schemas.microsoft.com/office/powerpoint/2010/main" val="4011056432"/>
              </p:ext>
            </p:extLst>
          </p:nvPr>
        </p:nvGraphicFramePr>
        <p:xfrm>
          <a:off x="3942994" y="6422327"/>
          <a:ext cx="680376" cy="274320"/>
        </p:xfrm>
        <a:graphic>
          <a:graphicData uri="http://schemas.openxmlformats.org/drawingml/2006/table">
            <a:tbl>
              <a:tblPr firstRow="1" bandRow="1">
                <a:tableStyleId>{5C22544A-7EE6-4342-B048-85BDC9FD1C3A}</a:tableStyleId>
              </a:tblPr>
              <a:tblGrid>
                <a:gridCol w="680376">
                  <a:extLst>
                    <a:ext uri="{9D8B030D-6E8A-4147-A177-3AD203B41FA5}">
                      <a16:colId xmlns:a16="http://schemas.microsoft.com/office/drawing/2014/main" val="1110143494"/>
                    </a:ext>
                  </a:extLst>
                </a:gridCol>
              </a:tblGrid>
              <a:tr h="245803">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pattFill prst="wdUpDiag">
                      <a:fgClr>
                        <a:schemeClr val="accent1">
                          <a:lumMod val="75000"/>
                          <a:lumOff val="25000"/>
                        </a:schemeClr>
                      </a:fgClr>
                      <a:bgClr>
                        <a:schemeClr val="bg1"/>
                      </a:bgClr>
                    </a:pattFill>
                  </a:tcPr>
                </a:tc>
                <a:extLst>
                  <a:ext uri="{0D108BD9-81ED-4DB2-BD59-A6C34878D82A}">
                    <a16:rowId xmlns:a16="http://schemas.microsoft.com/office/drawing/2014/main" val="3062181758"/>
                  </a:ext>
                </a:extLst>
              </a:tr>
            </a:tbl>
          </a:graphicData>
        </a:graphic>
      </p:graphicFrame>
    </p:spTree>
    <p:extLst>
      <p:ext uri="{BB962C8B-B14F-4D97-AF65-F5344CB8AC3E}">
        <p14:creationId xmlns:p14="http://schemas.microsoft.com/office/powerpoint/2010/main" val="26138286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idx="4294967295"/>
          </p:nvPr>
        </p:nvSpPr>
        <p:spPr>
          <a:xfrm>
            <a:off x="0" y="0"/>
            <a:ext cx="12192000" cy="1325563"/>
          </a:xfrm>
          <a:solidFill>
            <a:srgbClr val="002060"/>
          </a:solidFill>
        </p:spPr>
        <p:txBody>
          <a:bodyPr anchor="ctr">
            <a:normAutofit/>
          </a:bodyPr>
          <a:lstStyle/>
          <a:p>
            <a:pPr algn="ctr"/>
            <a:r>
              <a:rPr lang="en-US" b="1">
                <a:solidFill>
                  <a:schemeClr val="bg1"/>
                </a:solidFill>
              </a:rPr>
              <a:t>Placement Success Rates - Math</a:t>
            </a:r>
          </a:p>
        </p:txBody>
      </p:sp>
      <p:sp>
        <p:nvSpPr>
          <p:cNvPr id="5" name="TextBox 4">
            <a:extLst>
              <a:ext uri="{FF2B5EF4-FFF2-40B4-BE49-F238E27FC236}">
                <a16:creationId xmlns:a16="http://schemas.microsoft.com/office/drawing/2014/main" id="{5BEB2F01-C076-2CC2-99E7-E816DB32CE14}"/>
              </a:ext>
            </a:extLst>
          </p:cNvPr>
          <p:cNvSpPr txBox="1"/>
          <p:nvPr/>
        </p:nvSpPr>
        <p:spPr>
          <a:xfrm>
            <a:off x="735563" y="1440363"/>
            <a:ext cx="1072087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Appendix D shows </a:t>
            </a:r>
            <a:r>
              <a:rPr kumimoji="0" lang="en-US" sz="2000" b="0" i="0" u="none" strike="noStrike" kern="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the college, remedial, and overall success rates of the first math course completed at each institution and offers insight into the effectiveness of an institution’s placement plan. Placement measures should reflect a better than 75% student success rate.</a:t>
            </a:r>
            <a:endParaRPr kumimoji="0" lang="en-US" sz="20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66BD64DF-518D-7600-F8FC-7202F9435D54}"/>
              </a:ext>
            </a:extLst>
          </p:cNvPr>
          <p:cNvSpPr txBox="1"/>
          <p:nvPr/>
        </p:nvSpPr>
        <p:spPr>
          <a:xfrm>
            <a:off x="0" y="6346218"/>
            <a:ext cx="1219200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rPr>
              <a:t>Based on the 21,303 AY2025 first-time entering, degree seeking students who graduated high school in 2023 or 2024. </a:t>
            </a:r>
            <a:endParaRPr kumimoji="0" lang="en-US" sz="1600" b="0" i="0" u="none" strike="noStrike" kern="1200" cap="none" spc="0" normalizeH="0" baseline="0" noProof="0">
              <a:ln>
                <a:noFill/>
              </a:ln>
              <a:solidFill>
                <a:srgbClr val="3F3F3F"/>
              </a:solidFill>
              <a:effectLst/>
              <a:uLnTx/>
              <a:uFillTx/>
              <a:latin typeface="Arial" panose="020B0604020202020204" pitchFamily="34" charset="0"/>
              <a:ea typeface="Arial" panose="020B0604020202020204" pitchFamily="34" charset="0"/>
              <a:cs typeface="+mn-cs"/>
            </a:endParaRPr>
          </a:p>
        </p:txBody>
      </p:sp>
      <p:graphicFrame>
        <p:nvGraphicFramePr>
          <p:cNvPr id="7" name="Table 6">
            <a:extLst>
              <a:ext uri="{FF2B5EF4-FFF2-40B4-BE49-F238E27FC236}">
                <a16:creationId xmlns:a16="http://schemas.microsoft.com/office/drawing/2014/main" id="{F505BCF9-D6C0-FF98-07CD-5D346C7CBECA}"/>
              </a:ext>
            </a:extLst>
          </p:cNvPr>
          <p:cNvGraphicFramePr>
            <a:graphicFrameLocks noGrp="1"/>
          </p:cNvGraphicFramePr>
          <p:nvPr/>
        </p:nvGraphicFramePr>
        <p:xfrm>
          <a:off x="2447880" y="2570826"/>
          <a:ext cx="7296239" cy="1616964"/>
        </p:xfrm>
        <a:graphic>
          <a:graphicData uri="http://schemas.openxmlformats.org/drawingml/2006/table">
            <a:tbl>
              <a:tblPr/>
              <a:tblGrid>
                <a:gridCol w="1662749">
                  <a:extLst>
                    <a:ext uri="{9D8B030D-6E8A-4147-A177-3AD203B41FA5}">
                      <a16:colId xmlns:a16="http://schemas.microsoft.com/office/drawing/2014/main" val="3867843670"/>
                    </a:ext>
                  </a:extLst>
                </a:gridCol>
                <a:gridCol w="1538662">
                  <a:extLst>
                    <a:ext uri="{9D8B030D-6E8A-4147-A177-3AD203B41FA5}">
                      <a16:colId xmlns:a16="http://schemas.microsoft.com/office/drawing/2014/main" val="1424565218"/>
                    </a:ext>
                  </a:extLst>
                </a:gridCol>
                <a:gridCol w="843783">
                  <a:extLst>
                    <a:ext uri="{9D8B030D-6E8A-4147-A177-3AD203B41FA5}">
                      <a16:colId xmlns:a16="http://schemas.microsoft.com/office/drawing/2014/main" val="2096895896"/>
                    </a:ext>
                  </a:extLst>
                </a:gridCol>
                <a:gridCol w="943051">
                  <a:extLst>
                    <a:ext uri="{9D8B030D-6E8A-4147-A177-3AD203B41FA5}">
                      <a16:colId xmlns:a16="http://schemas.microsoft.com/office/drawing/2014/main" val="3804841302"/>
                    </a:ext>
                  </a:extLst>
                </a:gridCol>
                <a:gridCol w="694880">
                  <a:extLst>
                    <a:ext uri="{9D8B030D-6E8A-4147-A177-3AD203B41FA5}">
                      <a16:colId xmlns:a16="http://schemas.microsoft.com/office/drawing/2014/main" val="57653146"/>
                    </a:ext>
                  </a:extLst>
                </a:gridCol>
                <a:gridCol w="1613114">
                  <a:extLst>
                    <a:ext uri="{9D8B030D-6E8A-4147-A177-3AD203B41FA5}">
                      <a16:colId xmlns:a16="http://schemas.microsoft.com/office/drawing/2014/main" val="2352041996"/>
                    </a:ext>
                  </a:extLst>
                </a:gridCol>
              </a:tblGrid>
              <a:tr h="548640">
                <a:tc>
                  <a:txBody>
                    <a:bodyPr/>
                    <a:lstStyle/>
                    <a:p>
                      <a:pPr algn="ctr" fontAlgn="ctr"/>
                      <a:r>
                        <a:rPr lang="en-US" sz="2000" b="1" i="0" u="none" strike="noStrike">
                          <a:solidFill>
                            <a:srgbClr val="000000"/>
                          </a:solidFill>
                          <a:effectLst/>
                          <a:latin typeface="Aptos Narrow" panose="020B0004020202020204" pitchFamily="34" charset="0"/>
                        </a:rPr>
                        <a:t>Institution</a:t>
                      </a:r>
                    </a:p>
                  </a:txBody>
                  <a:tcPr marL="7620" marR="7620" marT="762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Placement Course Level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Failed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Passed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Placement Success Rate</a:t>
                      </a:r>
                    </a:p>
                  </a:txBody>
                  <a:tcPr marL="7620" marR="7620" marT="762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08531"/>
                  </a:ext>
                </a:extLst>
              </a:tr>
              <a:tr h="182880">
                <a:tc rowSpan="3">
                  <a:txBody>
                    <a:bodyPr/>
                    <a:lstStyle/>
                    <a:p>
                      <a:pPr marL="0" marR="0" algn="ctr">
                        <a:lnSpc>
                          <a:spcPct val="115000"/>
                        </a:lnSpc>
                        <a:buNone/>
                      </a:pPr>
                      <a:r>
                        <a:rPr lang="en-US" sz="2000" kern="100">
                          <a:solidFill>
                            <a:srgbClr val="000000"/>
                          </a:solidFill>
                          <a:effectLst/>
                          <a:latin typeface="Aptos Narrow" panose="020B0004020202020204" pitchFamily="34" charset="0"/>
                          <a:ea typeface="Arial" panose="020B0604020202020204" pitchFamily="34" charset="0"/>
                          <a:cs typeface="Times New Roman" panose="02020603050405020304" pitchFamily="18" charset="0"/>
                        </a:rPr>
                        <a:t>CCCUA</a:t>
                      </a:r>
                      <a:endParaRPr lang="en-US" sz="2000" kern="100">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College</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10</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58</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68</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85.3%</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4424754"/>
                  </a:ext>
                </a:extLst>
              </a:tr>
              <a:tr h="182880">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Remedial</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14</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46</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60</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76.7%</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73027993"/>
                  </a:ext>
                </a:extLst>
              </a:tr>
              <a:tr h="182880">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Overall</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9C9C9"/>
                    </a:solid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24</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104</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128</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81.3%</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7607046"/>
                  </a:ext>
                </a:extLst>
              </a:tr>
            </a:tbl>
          </a:graphicData>
        </a:graphic>
      </p:graphicFrame>
      <p:graphicFrame>
        <p:nvGraphicFramePr>
          <p:cNvPr id="9" name="Table 8">
            <a:extLst>
              <a:ext uri="{FF2B5EF4-FFF2-40B4-BE49-F238E27FC236}">
                <a16:creationId xmlns:a16="http://schemas.microsoft.com/office/drawing/2014/main" id="{A7B0A880-C3BB-B8EC-4139-786878F8C614}"/>
              </a:ext>
            </a:extLst>
          </p:cNvPr>
          <p:cNvGraphicFramePr>
            <a:graphicFrameLocks noGrp="1"/>
          </p:cNvGraphicFramePr>
          <p:nvPr/>
        </p:nvGraphicFramePr>
        <p:xfrm>
          <a:off x="2447880" y="4354314"/>
          <a:ext cx="7296240" cy="1731264"/>
        </p:xfrm>
        <a:graphic>
          <a:graphicData uri="http://schemas.openxmlformats.org/drawingml/2006/table">
            <a:tbl>
              <a:tblPr/>
              <a:tblGrid>
                <a:gridCol w="1679553">
                  <a:extLst>
                    <a:ext uri="{9D8B030D-6E8A-4147-A177-3AD203B41FA5}">
                      <a16:colId xmlns:a16="http://schemas.microsoft.com/office/drawing/2014/main" val="3685068128"/>
                    </a:ext>
                  </a:extLst>
                </a:gridCol>
                <a:gridCol w="1526867">
                  <a:extLst>
                    <a:ext uri="{9D8B030D-6E8A-4147-A177-3AD203B41FA5}">
                      <a16:colId xmlns:a16="http://schemas.microsoft.com/office/drawing/2014/main" val="618196527"/>
                    </a:ext>
                  </a:extLst>
                </a:gridCol>
                <a:gridCol w="850681">
                  <a:extLst>
                    <a:ext uri="{9D8B030D-6E8A-4147-A177-3AD203B41FA5}">
                      <a16:colId xmlns:a16="http://schemas.microsoft.com/office/drawing/2014/main" val="2288691088"/>
                    </a:ext>
                  </a:extLst>
                </a:gridCol>
                <a:gridCol w="927026">
                  <a:extLst>
                    <a:ext uri="{9D8B030D-6E8A-4147-A177-3AD203B41FA5}">
                      <a16:colId xmlns:a16="http://schemas.microsoft.com/office/drawing/2014/main" val="1198178030"/>
                    </a:ext>
                  </a:extLst>
                </a:gridCol>
                <a:gridCol w="719809">
                  <a:extLst>
                    <a:ext uri="{9D8B030D-6E8A-4147-A177-3AD203B41FA5}">
                      <a16:colId xmlns:a16="http://schemas.microsoft.com/office/drawing/2014/main" val="199512055"/>
                    </a:ext>
                  </a:extLst>
                </a:gridCol>
                <a:gridCol w="1592304">
                  <a:extLst>
                    <a:ext uri="{9D8B030D-6E8A-4147-A177-3AD203B41FA5}">
                      <a16:colId xmlns:a16="http://schemas.microsoft.com/office/drawing/2014/main" val="2277845037"/>
                    </a:ext>
                  </a:extLst>
                </a:gridCol>
              </a:tblGrid>
              <a:tr h="731520">
                <a:tc>
                  <a:txBody>
                    <a:bodyPr/>
                    <a:lstStyle/>
                    <a:p>
                      <a:pPr algn="ctr" fontAlgn="ctr"/>
                      <a:r>
                        <a:rPr lang="en-US" sz="2000" b="1" i="0" u="none" strike="noStrike">
                          <a:solidFill>
                            <a:srgbClr val="000000"/>
                          </a:solidFill>
                          <a:effectLst/>
                          <a:latin typeface="Aptos Narrow" panose="020B0004020202020204" pitchFamily="34" charset="0"/>
                        </a:rPr>
                        <a:t>Institution</a:t>
                      </a:r>
                    </a:p>
                  </a:txBody>
                  <a:tcPr marL="7620" marR="7620" marT="762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Placement Course Level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Failed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Passed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Total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2000" b="1" i="0" u="none" strike="noStrike">
                          <a:solidFill>
                            <a:srgbClr val="000000"/>
                          </a:solidFill>
                          <a:effectLst/>
                          <a:latin typeface="Aptos Narrow" panose="020B0004020202020204" pitchFamily="34" charset="0"/>
                        </a:rPr>
                        <a:t>Placement Success Rate</a:t>
                      </a:r>
                    </a:p>
                  </a:txBody>
                  <a:tcPr marL="7620" marR="7620" marT="762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4413721"/>
                  </a:ext>
                </a:extLst>
              </a:tr>
              <a:tr h="182880">
                <a:tc rowSpan="3">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UAPB</a:t>
                      </a:r>
                      <a:endParaRPr lang="en-US" sz="2000" kern="100">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College</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16</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113</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129</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87.6%</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53839154"/>
                  </a:ext>
                </a:extLst>
              </a:tr>
              <a:tr h="182880">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Remedial</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47</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148</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195</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75.9%</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41336803"/>
                  </a:ext>
                </a:extLst>
              </a:tr>
              <a:tr h="182880">
                <a:tc vMerge="1">
                  <a:txBody>
                    <a:bodyPr/>
                    <a:lstStyle/>
                    <a:p>
                      <a:endParaRPr lang="en-US"/>
                    </a:p>
                  </a:txBody>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cs typeface="Times New Roman" panose="02020603050405020304" pitchFamily="18" charset="0"/>
                        </a:rPr>
                        <a:t>Overall</a:t>
                      </a:r>
                      <a:endParaRPr lang="en-US" sz="2000" kern="100">
                        <a:effectLst/>
                        <a:latin typeface="Arial" panose="020B06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9C9C9"/>
                    </a:solid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63</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261</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324</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0" marR="0" algn="ctr">
                        <a:lnSpc>
                          <a:spcPct val="115000"/>
                        </a:lnSpc>
                        <a:buNone/>
                      </a:pPr>
                      <a:r>
                        <a:rPr lang="en-US" sz="2000" kern="100">
                          <a:solidFill>
                            <a:srgbClr val="000000"/>
                          </a:solidFill>
                          <a:effectLst/>
                          <a:latin typeface="Aptos Narrow" panose="020B0004020202020204" pitchFamily="34" charset="0"/>
                          <a:ea typeface="Times New Roman" panose="02020603050405020304" pitchFamily="18" charset="0"/>
                        </a:rPr>
                        <a:t>80.6%</a:t>
                      </a:r>
                      <a:endParaRPr lang="en-US" sz="2000" kern="100">
                        <a:effectLst/>
                        <a:latin typeface="Aptos Narrow" panose="020B0004020202020204" pitchFamily="34" charset="0"/>
                        <a:ea typeface="Arial" panose="020B0604020202020204" pitchFamily="34" charset="0"/>
                      </a:endParaRPr>
                    </a:p>
                  </a:txBody>
                  <a:tcPr marL="68580" marR="68580" marT="0" marB="0" anchor="ctr">
                    <a:lnL w="6350" cap="flat" cmpd="sng" algn="ctr">
                      <a:solidFill>
                        <a:srgbClr val="000000"/>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5257246"/>
                  </a:ext>
                </a:extLst>
              </a:tr>
            </a:tbl>
          </a:graphicData>
        </a:graphic>
      </p:graphicFrame>
    </p:spTree>
    <p:extLst>
      <p:ext uri="{BB962C8B-B14F-4D97-AF65-F5344CB8AC3E}">
        <p14:creationId xmlns:p14="http://schemas.microsoft.com/office/powerpoint/2010/main" val="2396796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2"/>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9055768" y="2042237"/>
            <a:ext cx="2493673" cy="1147968"/>
          </a:xfrm>
        </p:spPr>
        <p:txBody>
          <a:bodyPr>
            <a:normAutofit/>
          </a:bodyPr>
          <a:lstStyle/>
          <a:p>
            <a:pPr algn="ctr"/>
            <a:r>
              <a:rPr lang="en-US" sz="2800" b="0"/>
              <a:t>Dr. Ken Warden</a:t>
            </a:r>
            <a:br>
              <a:rPr lang="en-US" sz="2800" b="0"/>
            </a:br>
            <a:r>
              <a:rPr lang="en-US" sz="2800" b="0"/>
              <a:t>Commissioner</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3746342" y="3667796"/>
            <a:ext cx="8293258" cy="2339304"/>
          </a:xfrm>
        </p:spPr>
        <p:txBody>
          <a:bodyPr/>
          <a:lstStyle/>
          <a:p>
            <a:pPr algn="ctr"/>
            <a:r>
              <a:rPr lang="en-US" sz="4000" b="1"/>
              <a:t>AGENDA ITEM NO. 3:</a:t>
            </a:r>
            <a:br>
              <a:rPr lang="en-US" sz="4000" b="1"/>
            </a:br>
            <a:r>
              <a:rPr lang="en-US" sz="4000" b="1"/>
              <a:t>COMMISSIONER’S REPORT</a:t>
            </a:r>
          </a:p>
        </p:txBody>
      </p:sp>
      <p:sp>
        <p:nvSpPr>
          <p:cNvPr id="2" name="TextBox 1">
            <a:extLst>
              <a:ext uri="{FF2B5EF4-FFF2-40B4-BE49-F238E27FC236}">
                <a16:creationId xmlns:a16="http://schemas.microsoft.com/office/drawing/2014/main" id="{A42B6F67-9C04-5EE9-6AB1-B218EDF9DCEF}"/>
              </a:ext>
            </a:extLst>
          </p:cNvPr>
          <p:cNvSpPr txBox="1"/>
          <p:nvPr/>
        </p:nvSpPr>
        <p:spPr>
          <a:xfrm>
            <a:off x="5126732" y="6411556"/>
            <a:ext cx="2394550"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a:rPr>
              <a:t>Agenda Item No. 3</a:t>
            </a:r>
            <a:endParaRPr kumimoji="0" lang="en-US" sz="2000" b="0" i="0" u="none" strike="noStrike" kern="1200" cap="none" spc="0" normalizeH="0" baseline="0" noProof="0">
              <a:ln>
                <a:noFill/>
              </a:ln>
              <a:solidFill>
                <a:prstClr val="black"/>
              </a:solidFill>
              <a:effectLst/>
              <a:uLnTx/>
              <a:uFillTx/>
              <a:latin typeface="Calibri Light" panose="020F0302020204030204"/>
              <a:ea typeface="+mn-ea"/>
              <a:cs typeface="Times New Roman" panose="02020603050405020304" pitchFamily="18" charset="0"/>
            </a:endParaRPr>
          </a:p>
        </p:txBody>
      </p:sp>
    </p:spTree>
    <p:extLst>
      <p:ext uri="{BB962C8B-B14F-4D97-AF65-F5344CB8AC3E}">
        <p14:creationId xmlns:p14="http://schemas.microsoft.com/office/powerpoint/2010/main" val="30202359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7954030-FE79-85FF-3051-41EAB3994713}"/>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A7F35983-ED84-3DAF-0F6D-204FF19B61B8}"/>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35575624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4" name="Title 1">
            <a:extLst>
              <a:ext uri="{FF2B5EF4-FFF2-40B4-BE49-F238E27FC236}">
                <a16:creationId xmlns:a16="http://schemas.microsoft.com/office/drawing/2014/main" id="{2CAFA72E-BB3B-AB0D-3BD2-2F5192EE5BDD}"/>
              </a:ext>
            </a:extLst>
          </p:cNvPr>
          <p:cNvSpPr>
            <a:spLocks noGrp="1"/>
          </p:cNvSpPr>
          <p:nvPr>
            <p:ph type="title"/>
          </p:nvPr>
        </p:nvSpPr>
        <p:spPr>
          <a:xfrm>
            <a:off x="3130446" y="467862"/>
            <a:ext cx="8644328" cy="2074830"/>
          </a:xfrm>
        </p:spPr>
        <p:txBody>
          <a:bodyPr>
            <a:noAutofit/>
          </a:bodyPr>
          <a:lstStyle/>
          <a:p>
            <a:r>
              <a:rPr lang="en-US" sz="3200"/>
              <a:t>Agenda Item No. 5a</a:t>
            </a:r>
            <a:br>
              <a:rPr lang="en-US" sz="3200"/>
            </a:br>
            <a:r>
              <a:rPr lang="en-US" sz="3200"/>
              <a:t>Policy Amendment:  Governor’s Higher Education Transition Scholarship Program</a:t>
            </a:r>
          </a:p>
        </p:txBody>
      </p:sp>
      <p:sp>
        <p:nvSpPr>
          <p:cNvPr id="6" name="Subtitle 2">
            <a:extLst>
              <a:ext uri="{FF2B5EF4-FFF2-40B4-BE49-F238E27FC236}">
                <a16:creationId xmlns:a16="http://schemas.microsoft.com/office/drawing/2014/main" id="{22B30F7F-CA22-1EBE-E5A6-DE30FB9A57F5}"/>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Fiscal impact: $0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Substantive change include: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Clarify semesters of eligibility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7F76403C-E2C1-77D9-9662-423DD3BEDF4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B883F92-EFE0-2603-3BB9-73552D3510CD}"/>
              </a:ext>
            </a:extLst>
          </p:cNvPr>
          <p:cNvSpPr>
            <a:spLocks noGrp="1"/>
          </p:cNvSpPr>
          <p:nvPr>
            <p:ph type="title"/>
          </p:nvPr>
        </p:nvSpPr>
        <p:spPr>
          <a:xfrm>
            <a:off x="3130446" y="467862"/>
            <a:ext cx="8644328" cy="2074830"/>
          </a:xfrm>
        </p:spPr>
        <p:txBody>
          <a:bodyPr>
            <a:noAutofit/>
          </a:bodyPr>
          <a:lstStyle/>
          <a:p>
            <a:r>
              <a:rPr lang="en-US" sz="3200"/>
              <a:t>Agenda Item No. 5b</a:t>
            </a:r>
            <a:br>
              <a:rPr lang="en-US" sz="3200"/>
            </a:br>
            <a:r>
              <a:rPr lang="en-US" sz="3200"/>
              <a:t>Policy Amendment:  Arkansas Heroes Scholarship </a:t>
            </a:r>
          </a:p>
        </p:txBody>
      </p:sp>
      <p:sp>
        <p:nvSpPr>
          <p:cNvPr id="6" name="Subtitle 2">
            <a:extLst>
              <a:ext uri="{FF2B5EF4-FFF2-40B4-BE49-F238E27FC236}">
                <a16:creationId xmlns:a16="http://schemas.microsoft.com/office/drawing/2014/main" id="{DC0B99ED-7E25-654F-F381-14A47D737ADD}"/>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Fiscal impact: $0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Substantive change include:</a:t>
            </a:r>
          </a:p>
          <a:p>
            <a:pPr marL="800100" lvl="1" indent="-342900">
              <a:defRPr/>
            </a:pPr>
            <a:r>
              <a:rPr lang="en-US">
                <a:solidFill>
                  <a:prstClr val="black"/>
                </a:solidFill>
                <a:latin typeface="Aptos" panose="02110004020202020204"/>
              </a:rPr>
              <a:t>Combine the Military Dependent Scholarship and the LEO Scholarship into Arkansas Heroes Scholarship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06731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A4C15619-43F0-28FD-F328-2B2B9710F44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C6CBBB1-37A7-52D0-8A79-E33736BFC69B}"/>
              </a:ext>
            </a:extLst>
          </p:cNvPr>
          <p:cNvSpPr>
            <a:spLocks noGrp="1"/>
          </p:cNvSpPr>
          <p:nvPr>
            <p:ph type="title"/>
          </p:nvPr>
        </p:nvSpPr>
        <p:spPr>
          <a:xfrm>
            <a:off x="3130446" y="467862"/>
            <a:ext cx="8644328" cy="2074830"/>
          </a:xfrm>
        </p:spPr>
        <p:txBody>
          <a:bodyPr>
            <a:noAutofit/>
          </a:bodyPr>
          <a:lstStyle/>
          <a:p>
            <a:r>
              <a:rPr lang="en-US" sz="3200"/>
              <a:t>Agenda Item No. 5c</a:t>
            </a:r>
            <a:br>
              <a:rPr lang="en-US" sz="3200"/>
            </a:br>
            <a:r>
              <a:rPr lang="en-US" sz="3200"/>
              <a:t>Policy Amendment:  Military Dependent’s Scholarship Program </a:t>
            </a:r>
          </a:p>
        </p:txBody>
      </p:sp>
      <p:sp>
        <p:nvSpPr>
          <p:cNvPr id="6" name="Subtitle 2">
            <a:extLst>
              <a:ext uri="{FF2B5EF4-FFF2-40B4-BE49-F238E27FC236}">
                <a16:creationId xmlns:a16="http://schemas.microsoft.com/office/drawing/2014/main" id="{4B543F4C-BB3B-90A6-21BB-CC65C09814C1}"/>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Fiscal impact: $0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Change include: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Repeal due to inclusion in Arkansas Heroes Program</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4029526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D2D22B5E-1CED-CC4F-ABF2-A96F78AC959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56675BF-0AFB-B5F2-C494-2EE5BE224D0F}"/>
              </a:ext>
            </a:extLst>
          </p:cNvPr>
          <p:cNvSpPr>
            <a:spLocks noGrp="1"/>
          </p:cNvSpPr>
          <p:nvPr>
            <p:ph type="title"/>
          </p:nvPr>
        </p:nvSpPr>
        <p:spPr>
          <a:xfrm>
            <a:off x="3130446" y="467862"/>
            <a:ext cx="8644328" cy="2074830"/>
          </a:xfrm>
        </p:spPr>
        <p:txBody>
          <a:bodyPr>
            <a:noAutofit/>
          </a:bodyPr>
          <a:lstStyle/>
          <a:p>
            <a:r>
              <a:rPr lang="en-US" sz="3200"/>
              <a:t>Agenda Item No. 5d</a:t>
            </a:r>
            <a:br>
              <a:rPr lang="en-US" sz="3200"/>
            </a:br>
            <a:r>
              <a:rPr lang="en-US" sz="3200"/>
              <a:t>Policy Amendment:  Arkansas Governor’s Scholars Program</a:t>
            </a:r>
          </a:p>
        </p:txBody>
      </p:sp>
      <p:sp>
        <p:nvSpPr>
          <p:cNvPr id="6" name="Subtitle 2">
            <a:extLst>
              <a:ext uri="{FF2B5EF4-FFF2-40B4-BE49-F238E27FC236}">
                <a16:creationId xmlns:a16="http://schemas.microsoft.com/office/drawing/2014/main" id="{91F19059-9381-98B7-1899-1431F8D2A11C}"/>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Fiscal impact: $5 million </a:t>
            </a:r>
            <a:endParaRPr kumimoji="0" lang="en-US" sz="2800" b="0" i="0" u="none" strike="noStrike" kern="1200" cap="none" spc="0" normalizeH="0" baseline="0" noProof="0" dirty="0">
              <a:ln>
                <a:noFill/>
              </a:ln>
              <a:solidFill>
                <a:prstClr val="black"/>
              </a:solidFill>
              <a:effectLst/>
              <a:highlight>
                <a:srgbClr val="FFFF00"/>
              </a:highlight>
              <a:uLnTx/>
              <a:uFillTx/>
              <a:latin typeface="Aptos" panose="0211000402020202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Substantive change include: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rPr>
              <a:t>Add language to align with K-12 elevated diplomas </a:t>
            </a:r>
          </a:p>
        </p:txBody>
      </p:sp>
    </p:spTree>
    <p:extLst>
      <p:ext uri="{BB962C8B-B14F-4D97-AF65-F5344CB8AC3E}">
        <p14:creationId xmlns:p14="http://schemas.microsoft.com/office/powerpoint/2010/main" val="39574565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11DFD9E1-7BA5-5E39-870B-4EF8340D4F3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14A4D3C-7BD6-DBDE-748B-E36D005B5EA0}"/>
              </a:ext>
            </a:extLst>
          </p:cNvPr>
          <p:cNvSpPr>
            <a:spLocks noGrp="1"/>
          </p:cNvSpPr>
          <p:nvPr>
            <p:ph type="title"/>
          </p:nvPr>
        </p:nvSpPr>
        <p:spPr>
          <a:xfrm>
            <a:off x="3130446" y="467862"/>
            <a:ext cx="8644328" cy="2074830"/>
          </a:xfrm>
        </p:spPr>
        <p:txBody>
          <a:bodyPr>
            <a:noAutofit/>
          </a:bodyPr>
          <a:lstStyle/>
          <a:p>
            <a:r>
              <a:rPr lang="en-US" sz="3200"/>
              <a:t>Agenda Item No. 5e</a:t>
            </a:r>
            <a:br>
              <a:rPr lang="en-US" sz="3200"/>
            </a:br>
            <a:r>
              <a:rPr lang="en-US" sz="3200"/>
              <a:t>Policy Amendment:  Arkansas Direct Admission Program </a:t>
            </a:r>
          </a:p>
        </p:txBody>
      </p:sp>
      <p:sp>
        <p:nvSpPr>
          <p:cNvPr id="6" name="Subtitle 2">
            <a:extLst>
              <a:ext uri="{FF2B5EF4-FFF2-40B4-BE49-F238E27FC236}">
                <a16:creationId xmlns:a16="http://schemas.microsoft.com/office/drawing/2014/main" id="{D25AE72D-3276-3AFB-ED44-A10E9C8EBCA6}"/>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Fiscal impact: $250,000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prstClr val="black"/>
                </a:solidFill>
                <a:latin typeface="Aptos" panose="02110004020202020204"/>
              </a:rPr>
              <a:t>Policy</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 includes:</a:t>
            </a:r>
          </a:p>
          <a:p>
            <a:pPr marL="800100" lvl="1" indent="-342900">
              <a:spcBef>
                <a:spcPts val="1000"/>
              </a:spcBef>
              <a:defRPr/>
            </a:pPr>
            <a:r>
              <a:rPr lang="en-US" dirty="0">
                <a:solidFill>
                  <a:prstClr val="black"/>
                </a:solidFill>
                <a:latin typeface="Aptos" panose="02110004020202020204"/>
              </a:rPr>
              <a:t>Create application portal</a:t>
            </a:r>
          </a:p>
          <a:p>
            <a:pPr marL="800100" lvl="1" indent="-342900">
              <a:spcBef>
                <a:spcPts val="1000"/>
              </a:spcBef>
              <a:defRPr/>
            </a:pPr>
            <a:r>
              <a:rPr kumimoji="0" lang="en-US" b="0" i="0" u="none" strike="noStrike" kern="1200" cap="none" spc="0" normalizeH="0" baseline="0" noProof="0" dirty="0">
                <a:ln>
                  <a:noFill/>
                </a:ln>
                <a:solidFill>
                  <a:prstClr val="black"/>
                </a:solidFill>
                <a:effectLst/>
                <a:uLnTx/>
                <a:uFillTx/>
                <a:latin typeface="Aptos" panose="02110004020202020204"/>
                <a:ea typeface="+mn-ea"/>
                <a:cs typeface="+mn-cs"/>
              </a:rPr>
              <a:t>Set fee structure for students</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50690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80FCE130-2A50-BBAA-6AA6-485BE7C6FF7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5D46BB9-569E-8D37-AEC5-3F29759D40ED}"/>
              </a:ext>
            </a:extLst>
          </p:cNvPr>
          <p:cNvSpPr>
            <a:spLocks noGrp="1"/>
          </p:cNvSpPr>
          <p:nvPr>
            <p:ph type="title"/>
          </p:nvPr>
        </p:nvSpPr>
        <p:spPr>
          <a:xfrm>
            <a:off x="3130446" y="467862"/>
            <a:ext cx="8644328" cy="2074830"/>
          </a:xfrm>
        </p:spPr>
        <p:txBody>
          <a:bodyPr>
            <a:noAutofit/>
          </a:bodyPr>
          <a:lstStyle/>
          <a:p>
            <a:r>
              <a:rPr lang="en-US" sz="3200"/>
              <a:t>Agenda Item No. 5f</a:t>
            </a:r>
            <a:br>
              <a:rPr lang="en-US" sz="3200"/>
            </a:br>
            <a:r>
              <a:rPr lang="en-US" sz="3200"/>
              <a:t>Policy Amendment:  Arkansas Future Grant Program </a:t>
            </a:r>
          </a:p>
        </p:txBody>
      </p:sp>
      <p:sp>
        <p:nvSpPr>
          <p:cNvPr id="6" name="Subtitle 2">
            <a:extLst>
              <a:ext uri="{FF2B5EF4-FFF2-40B4-BE49-F238E27FC236}">
                <a16:creationId xmlns:a16="http://schemas.microsoft.com/office/drawing/2014/main" id="{F13AC041-080A-FAED-A61B-9B3ABC9BFD15}"/>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Fiscal impact: $0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Substantive changes include: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Clarify the number of hours for </a:t>
            </a:r>
            <a:r>
              <a:rPr lang="en-US">
                <a:solidFill>
                  <a:prstClr val="black"/>
                </a:solidFill>
                <a:latin typeface="Aptos" panose="02110004020202020204"/>
              </a:rPr>
              <a:t>student eligibility</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Removal of</a:t>
            </a:r>
            <a:r>
              <a:rPr lang="en-US">
                <a:solidFill>
                  <a:prstClr val="black"/>
                </a:solidFill>
                <a:latin typeface="Aptos" panose="02110004020202020204"/>
              </a:rPr>
              <a:t> community service and mentorship component </a:t>
            </a: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900887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02DF1CD9-435C-4B9C-AA51-FD46C4BF038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E0D7FD9-9716-6FD0-1880-551A5D14A3F4}"/>
              </a:ext>
            </a:extLst>
          </p:cNvPr>
          <p:cNvSpPr>
            <a:spLocks noGrp="1"/>
          </p:cNvSpPr>
          <p:nvPr>
            <p:ph type="title"/>
          </p:nvPr>
        </p:nvSpPr>
        <p:spPr>
          <a:xfrm>
            <a:off x="3130446" y="467862"/>
            <a:ext cx="8644328" cy="2074830"/>
          </a:xfrm>
        </p:spPr>
        <p:txBody>
          <a:bodyPr>
            <a:noAutofit/>
          </a:bodyPr>
          <a:lstStyle/>
          <a:p>
            <a:r>
              <a:rPr lang="en-US" sz="3200"/>
              <a:t>Agenda Item No. 5g</a:t>
            </a:r>
            <a:br>
              <a:rPr lang="en-US" sz="3200"/>
            </a:br>
            <a:r>
              <a:rPr lang="en-US" sz="3200"/>
              <a:t>Policy Amendment:  Arkansas Geographical Critical Needs Scholarship Program </a:t>
            </a:r>
          </a:p>
        </p:txBody>
      </p:sp>
      <p:sp>
        <p:nvSpPr>
          <p:cNvPr id="6" name="Subtitle 2">
            <a:extLst>
              <a:ext uri="{FF2B5EF4-FFF2-40B4-BE49-F238E27FC236}">
                <a16:creationId xmlns:a16="http://schemas.microsoft.com/office/drawing/2014/main" id="{793AE8EF-631E-23C5-04A0-0CD33253174D}"/>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Fiscal impact: $0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Substantive change include:</a:t>
            </a:r>
          </a:p>
          <a:p>
            <a:pPr marL="800100" lvl="1" indent="-342900">
              <a:spcBef>
                <a:spcPts val="1000"/>
              </a:spcBef>
              <a:defRPr/>
            </a:pPr>
            <a:r>
              <a:rPr lang="en-US">
                <a:solidFill>
                  <a:prstClr val="black"/>
                </a:solidFill>
                <a:latin typeface="Aptos" panose="02110004020202020204"/>
              </a:rPr>
              <a:t>Provide clarity on geographical areas </a:t>
            </a:r>
            <a:endParaRPr kumimoji="0" lang="en-US" b="0" i="0" u="none" strike="noStrike" kern="1200" cap="none" spc="0" normalizeH="0" baseline="0" noProof="0">
              <a:ln>
                <a:noFill/>
              </a:ln>
              <a:solidFill>
                <a:prstClr val="black"/>
              </a:solidFill>
              <a:effectLst/>
              <a:uLnTx/>
              <a:uFillTx/>
              <a:latin typeface="Aptos" panose="02110004020202020204"/>
              <a:ea typeface="+mn-ea"/>
              <a:cs typeface="+mn-cs"/>
            </a:endParaRPr>
          </a:p>
          <a:p>
            <a:pPr marL="457200" marR="0" lvl="1" indent="0" algn="l" defTabSz="914400" rtl="0" eaLnBrk="1" fontAlgn="auto" latinLnBrk="0" hangingPunct="1">
              <a:lnSpc>
                <a:spcPct val="90000"/>
              </a:lnSpc>
              <a:spcBef>
                <a:spcPts val="500"/>
              </a:spcBef>
              <a:spcAft>
                <a:spcPts val="0"/>
              </a:spcAft>
              <a:buClrTx/>
              <a:buSz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7436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576">
          <a:extLst>
            <a:ext uri="{FF2B5EF4-FFF2-40B4-BE49-F238E27FC236}">
              <a16:creationId xmlns:a16="http://schemas.microsoft.com/office/drawing/2014/main" id="{67490141-3D0B-D0F6-FB9A-9A088DEC7C1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BFF0CDF-734B-DB47-BD39-466E4281F7B0}"/>
              </a:ext>
            </a:extLst>
          </p:cNvPr>
          <p:cNvSpPr>
            <a:spLocks noGrp="1"/>
          </p:cNvSpPr>
          <p:nvPr>
            <p:ph type="title"/>
          </p:nvPr>
        </p:nvSpPr>
        <p:spPr>
          <a:xfrm>
            <a:off x="3130446" y="467862"/>
            <a:ext cx="8644328" cy="2074830"/>
          </a:xfrm>
        </p:spPr>
        <p:txBody>
          <a:bodyPr>
            <a:noAutofit/>
          </a:bodyPr>
          <a:lstStyle/>
          <a:p>
            <a:r>
              <a:rPr lang="en-US" sz="3200"/>
              <a:t>Agenda Item No. 5h</a:t>
            </a:r>
            <a:br>
              <a:rPr lang="en-US" sz="3200"/>
            </a:br>
            <a:r>
              <a:rPr lang="en-US" sz="3200"/>
              <a:t>Policy Amendment:  Student Undergraduate  Research Fellowship Program</a:t>
            </a:r>
          </a:p>
        </p:txBody>
      </p:sp>
      <p:sp>
        <p:nvSpPr>
          <p:cNvPr id="6" name="Subtitle 2">
            <a:extLst>
              <a:ext uri="{FF2B5EF4-FFF2-40B4-BE49-F238E27FC236}">
                <a16:creationId xmlns:a16="http://schemas.microsoft.com/office/drawing/2014/main" id="{5051FB8E-CE17-E23E-F34A-FC7DFB28EC6B}"/>
              </a:ext>
            </a:extLst>
          </p:cNvPr>
          <p:cNvSpPr txBox="1">
            <a:spLocks/>
          </p:cNvSpPr>
          <p:nvPr/>
        </p:nvSpPr>
        <p:spPr>
          <a:xfrm>
            <a:off x="793230" y="2387786"/>
            <a:ext cx="9306457" cy="45866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Amendments as a result of Act 340/341 of 2025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No known opposition</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Fiscal impact: $0</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Substantive changes include:</a:t>
            </a: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Clarify the number of eligible semesters and deadlines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800100" marR="0" lvl="1" indent="-3429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475441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326F9-2A91-B54D-4E6E-2A05ABF4F8E1}"/>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989A8999-F65F-F589-A62E-61303D4B6B1D}"/>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88598B09-005B-1172-5B4D-A42FE1DAEC52}"/>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2076441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DDA7C2DB-0715-BA79-E1F2-A8AA140FE844}"/>
              </a:ext>
            </a:extLst>
          </p:cNvPr>
          <p:cNvSpPr txBox="1">
            <a:spLocks/>
          </p:cNvSpPr>
          <p:nvPr/>
        </p:nvSpPr>
        <p:spPr>
          <a:xfrm>
            <a:off x="1004811" y="4992884"/>
            <a:ext cx="2638078" cy="1494424"/>
          </a:xfrm>
          <a:prstGeom prst="rect">
            <a:avLst/>
          </a:prstGeom>
        </p:spPr>
        <p:txBody>
          <a:bodyPr/>
          <a:lstStyle>
            <a:lvl1pPr marL="228600" indent="-228600" algn="l" defTabSz="914400" rtl="0" eaLnBrk="1" latinLnBrk="0" hangingPunct="1">
              <a:lnSpc>
                <a:spcPct val="90000"/>
              </a:lnSpc>
              <a:spcBef>
                <a:spcPts val="1000"/>
              </a:spcBef>
              <a:buClr>
                <a:srgbClr val="00194C"/>
              </a:buClr>
              <a:buFont typeface="Arial" panose="020B0604020202020204" pitchFamily="34" charset="0"/>
              <a:buChar char="•"/>
              <a:defRPr lang="en-US" sz="2400" kern="1200">
                <a:solidFill>
                  <a:srgbClr val="00194C"/>
                </a:solidFill>
                <a:latin typeface="+mn-lt"/>
                <a:ea typeface="+mn-ea"/>
                <a:cs typeface="+mn-cs"/>
              </a:defRPr>
            </a:lvl1pPr>
            <a:lvl2pPr marL="685800" indent="-228600" algn="l" defTabSz="914400" rtl="0" eaLnBrk="1" latinLnBrk="0" hangingPunct="1">
              <a:lnSpc>
                <a:spcPct val="90000"/>
              </a:lnSpc>
              <a:spcBef>
                <a:spcPts val="500"/>
              </a:spcBef>
              <a:buClr>
                <a:srgbClr val="00194C"/>
              </a:buClr>
              <a:buFont typeface="Arial" panose="020B0604020202020204" pitchFamily="34" charset="0"/>
              <a:buChar char="•"/>
              <a:defRPr lang="en-US" sz="2000" kern="1200">
                <a:solidFill>
                  <a:srgbClr val="00194C"/>
                </a:solidFill>
                <a:latin typeface="+mn-lt"/>
                <a:ea typeface="+mn-ea"/>
                <a:cs typeface="+mn-cs"/>
              </a:defRPr>
            </a:lvl2pPr>
            <a:lvl3pPr marL="1143000" indent="-228600" algn="l" defTabSz="914400" rtl="0" eaLnBrk="1" latinLnBrk="0" hangingPunct="1">
              <a:lnSpc>
                <a:spcPct val="90000"/>
              </a:lnSpc>
              <a:spcBef>
                <a:spcPts val="500"/>
              </a:spcBef>
              <a:buClr>
                <a:srgbClr val="00194C"/>
              </a:buClr>
              <a:buFont typeface="Arial" panose="020B0604020202020204" pitchFamily="34" charset="0"/>
              <a:buChar char="•"/>
              <a:defRPr lang="en-US" sz="1800" kern="1200">
                <a:solidFill>
                  <a:srgbClr val="00194C"/>
                </a:solidFill>
                <a:latin typeface="+mn-lt"/>
                <a:ea typeface="+mn-ea"/>
                <a:cs typeface="+mn-cs"/>
              </a:defRPr>
            </a:lvl3pPr>
            <a:lvl4pPr marL="1600200" indent="-228600" algn="l" defTabSz="914400" rtl="0" eaLnBrk="1" latinLnBrk="0" hangingPunct="1">
              <a:lnSpc>
                <a:spcPct val="90000"/>
              </a:lnSpc>
              <a:spcBef>
                <a:spcPts val="500"/>
              </a:spcBef>
              <a:buClr>
                <a:srgbClr val="00194C"/>
              </a:buClr>
              <a:buFont typeface="Arial" panose="020B0604020202020204" pitchFamily="34" charset="0"/>
              <a:buChar char="•"/>
              <a:defRPr lang="en-US" sz="1600" kern="1200">
                <a:solidFill>
                  <a:srgbClr val="00194C"/>
                </a:solidFill>
                <a:latin typeface="+mn-lt"/>
                <a:ea typeface="+mn-ea"/>
                <a:cs typeface="+mn-cs"/>
              </a:defRPr>
            </a:lvl4pPr>
            <a:lvl5pPr marL="2057400" indent="-228600" algn="l" defTabSz="914400" rtl="0" eaLnBrk="1" latinLnBrk="0" hangingPunct="1">
              <a:lnSpc>
                <a:spcPct val="90000"/>
              </a:lnSpc>
              <a:spcBef>
                <a:spcPts val="500"/>
              </a:spcBef>
              <a:buClr>
                <a:srgbClr val="00194C"/>
              </a:buClr>
              <a:buFont typeface="Arial" panose="020B0604020202020204" pitchFamily="34" charset="0"/>
              <a:buChar char="•"/>
              <a:defRPr lang="en-IN" sz="1600" kern="1200">
                <a:solidFill>
                  <a:srgbClr val="0019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2000" b="0" i="0" u="none" strike="noStrike" kern="1200" cap="none" spc="0" normalizeH="0" baseline="0" noProof="0">
                <a:ln>
                  <a:noFill/>
                </a:ln>
                <a:solidFill>
                  <a:srgbClr val="00194C"/>
                </a:solidFill>
                <a:effectLst/>
                <a:uLnTx/>
                <a:uFillTx/>
                <a:latin typeface="Calibri" panose="020F0502020204030204"/>
                <a:ea typeface="+mn-ea"/>
                <a:cs typeface="+mn-cs"/>
              </a:rPr>
              <a:t>Dr. Todd Shields</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President</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Arkansas State University System</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(effective </a:t>
            </a:r>
            <a:r>
              <a:rPr lang="en-US" sz="1400" i="1">
                <a:latin typeface="Calibri" panose="020F0502020204030204"/>
              </a:rPr>
              <a:t>July 1, 2026</a:t>
            </a: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
                <a:srgbClr val="00194C"/>
              </a:buClr>
              <a:buSzTx/>
              <a:buFont typeface="Arial" panose="020B0604020202020204" pitchFamily="34" charset="0"/>
              <a:buNone/>
              <a:tabLst/>
              <a:defRPr/>
            </a:pPr>
            <a:endPar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endParaRPr>
          </a:p>
        </p:txBody>
      </p:sp>
      <p:sp>
        <p:nvSpPr>
          <p:cNvPr id="7" name="Title 5">
            <a:extLst>
              <a:ext uri="{FF2B5EF4-FFF2-40B4-BE49-F238E27FC236}">
                <a16:creationId xmlns:a16="http://schemas.microsoft.com/office/drawing/2014/main" id="{8A3EB5C1-B463-0DF4-96E0-183EF81842E7}"/>
              </a:ext>
            </a:extLst>
          </p:cNvPr>
          <p:cNvSpPr txBox="1">
            <a:spLocks/>
          </p:cNvSpPr>
          <p:nvPr/>
        </p:nvSpPr>
        <p:spPr>
          <a:xfrm>
            <a:off x="0" y="0"/>
            <a:ext cx="12192000" cy="1117173"/>
          </a:xfrm>
          <a:prstGeom prst="rect">
            <a:avLst/>
          </a:prstGeom>
          <a:solidFill>
            <a:srgbClr val="014067"/>
          </a:solidFill>
        </p:spPr>
        <p:txBody>
          <a:bodyPr>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Calibri" panose="020F050202020403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uLnTx/>
                <a:uFillTx/>
                <a:latin typeface="Calibri" panose="020F0502020204030204"/>
                <a:ea typeface="+mj-ea"/>
                <a:cs typeface="+mj-cs"/>
              </a:rPr>
              <a:t>Institutional Changes</a:t>
            </a:r>
          </a:p>
        </p:txBody>
      </p:sp>
      <p:sp>
        <p:nvSpPr>
          <p:cNvPr id="8" name="Text Placeholder 2">
            <a:extLst>
              <a:ext uri="{FF2B5EF4-FFF2-40B4-BE49-F238E27FC236}">
                <a16:creationId xmlns:a16="http://schemas.microsoft.com/office/drawing/2014/main" id="{71BF05D4-AFB4-C789-3719-86A2631C45E4}"/>
              </a:ext>
            </a:extLst>
          </p:cNvPr>
          <p:cNvSpPr txBox="1">
            <a:spLocks/>
          </p:cNvSpPr>
          <p:nvPr/>
        </p:nvSpPr>
        <p:spPr>
          <a:xfrm>
            <a:off x="4626577" y="4992884"/>
            <a:ext cx="2747070" cy="1494424"/>
          </a:xfrm>
          <a:prstGeom prst="rect">
            <a:avLst/>
          </a:prstGeom>
        </p:spPr>
        <p:txBody>
          <a:bodyPr/>
          <a:lstStyle>
            <a:lvl1pPr marL="228600" indent="-228600" algn="l" defTabSz="914400" rtl="0" eaLnBrk="1" latinLnBrk="0" hangingPunct="1">
              <a:lnSpc>
                <a:spcPct val="90000"/>
              </a:lnSpc>
              <a:spcBef>
                <a:spcPts val="1000"/>
              </a:spcBef>
              <a:buClr>
                <a:srgbClr val="00194C"/>
              </a:buClr>
              <a:buFont typeface="Arial" panose="020B0604020202020204" pitchFamily="34" charset="0"/>
              <a:buChar char="•"/>
              <a:defRPr lang="en-US" sz="2400" kern="1200">
                <a:solidFill>
                  <a:srgbClr val="00194C"/>
                </a:solidFill>
                <a:latin typeface="+mn-lt"/>
                <a:ea typeface="+mn-ea"/>
                <a:cs typeface="+mn-cs"/>
              </a:defRPr>
            </a:lvl1pPr>
            <a:lvl2pPr marL="685800" indent="-228600" algn="l" defTabSz="914400" rtl="0" eaLnBrk="1" latinLnBrk="0" hangingPunct="1">
              <a:lnSpc>
                <a:spcPct val="90000"/>
              </a:lnSpc>
              <a:spcBef>
                <a:spcPts val="500"/>
              </a:spcBef>
              <a:buClr>
                <a:srgbClr val="00194C"/>
              </a:buClr>
              <a:buFont typeface="Arial" panose="020B0604020202020204" pitchFamily="34" charset="0"/>
              <a:buChar char="•"/>
              <a:defRPr lang="en-US" sz="2000" kern="1200">
                <a:solidFill>
                  <a:srgbClr val="00194C"/>
                </a:solidFill>
                <a:latin typeface="+mn-lt"/>
                <a:ea typeface="+mn-ea"/>
                <a:cs typeface="+mn-cs"/>
              </a:defRPr>
            </a:lvl2pPr>
            <a:lvl3pPr marL="1143000" indent="-228600" algn="l" defTabSz="914400" rtl="0" eaLnBrk="1" latinLnBrk="0" hangingPunct="1">
              <a:lnSpc>
                <a:spcPct val="90000"/>
              </a:lnSpc>
              <a:spcBef>
                <a:spcPts val="500"/>
              </a:spcBef>
              <a:buClr>
                <a:srgbClr val="00194C"/>
              </a:buClr>
              <a:buFont typeface="Arial" panose="020B0604020202020204" pitchFamily="34" charset="0"/>
              <a:buChar char="•"/>
              <a:defRPr lang="en-US" sz="1800" kern="1200">
                <a:solidFill>
                  <a:srgbClr val="00194C"/>
                </a:solidFill>
                <a:latin typeface="+mn-lt"/>
                <a:ea typeface="+mn-ea"/>
                <a:cs typeface="+mn-cs"/>
              </a:defRPr>
            </a:lvl3pPr>
            <a:lvl4pPr marL="1600200" indent="-228600" algn="l" defTabSz="914400" rtl="0" eaLnBrk="1" latinLnBrk="0" hangingPunct="1">
              <a:lnSpc>
                <a:spcPct val="90000"/>
              </a:lnSpc>
              <a:spcBef>
                <a:spcPts val="500"/>
              </a:spcBef>
              <a:buClr>
                <a:srgbClr val="00194C"/>
              </a:buClr>
              <a:buFont typeface="Arial" panose="020B0604020202020204" pitchFamily="34" charset="0"/>
              <a:buChar char="•"/>
              <a:defRPr lang="en-US" sz="1600" kern="1200">
                <a:solidFill>
                  <a:srgbClr val="00194C"/>
                </a:solidFill>
                <a:latin typeface="+mn-lt"/>
                <a:ea typeface="+mn-ea"/>
                <a:cs typeface="+mn-cs"/>
              </a:defRPr>
            </a:lvl4pPr>
            <a:lvl5pPr marL="2057400" indent="-228600" algn="l" defTabSz="914400" rtl="0" eaLnBrk="1" latinLnBrk="0" hangingPunct="1">
              <a:lnSpc>
                <a:spcPct val="90000"/>
              </a:lnSpc>
              <a:spcBef>
                <a:spcPts val="500"/>
              </a:spcBef>
              <a:buClr>
                <a:srgbClr val="00194C"/>
              </a:buClr>
              <a:buFont typeface="Arial" panose="020B0604020202020204" pitchFamily="34" charset="0"/>
              <a:buChar char="•"/>
              <a:defRPr lang="en-IN" sz="1600" kern="1200">
                <a:solidFill>
                  <a:srgbClr val="0019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2000" b="0" i="0" u="none" strike="noStrike" kern="1200" cap="none" spc="0" normalizeH="0" baseline="0" noProof="0">
                <a:ln>
                  <a:noFill/>
                </a:ln>
                <a:solidFill>
                  <a:srgbClr val="00194C"/>
                </a:solidFill>
                <a:effectLst/>
                <a:uLnTx/>
                <a:uFillTx/>
                <a:latin typeface="Calibri" panose="020F0502020204030204"/>
                <a:ea typeface="+mn-ea"/>
                <a:cs typeface="+mn-cs"/>
              </a:rPr>
              <a:t>Shane Broadway</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Interim Chancellor</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ASU </a:t>
            </a:r>
            <a:r>
              <a:rPr lang="en-US" sz="1400">
                <a:latin typeface="Calibri" panose="020F0502020204030204"/>
              </a:rPr>
              <a:t>Three Rivers</a:t>
            </a:r>
            <a:endPar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(effective </a:t>
            </a:r>
            <a:r>
              <a:rPr lang="en-US" sz="1400" i="1">
                <a:latin typeface="Calibri" panose="020F0502020204030204"/>
              </a:rPr>
              <a:t>July 1, 2026</a:t>
            </a: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
                <a:srgbClr val="00194C"/>
              </a:buClr>
              <a:buSzTx/>
              <a:buFont typeface="Arial" panose="020B0604020202020204" pitchFamily="34" charset="0"/>
              <a:buNone/>
              <a:tabLst/>
              <a:defRPr/>
            </a:pPr>
            <a:endPar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endParaRPr>
          </a:p>
        </p:txBody>
      </p:sp>
      <p:sp>
        <p:nvSpPr>
          <p:cNvPr id="14" name="Text Placeholder 2">
            <a:extLst>
              <a:ext uri="{FF2B5EF4-FFF2-40B4-BE49-F238E27FC236}">
                <a16:creationId xmlns:a16="http://schemas.microsoft.com/office/drawing/2014/main" id="{DBE87B89-D4D8-794D-DFCC-D81999E88A30}"/>
              </a:ext>
            </a:extLst>
          </p:cNvPr>
          <p:cNvSpPr txBox="1">
            <a:spLocks/>
          </p:cNvSpPr>
          <p:nvPr/>
        </p:nvSpPr>
        <p:spPr>
          <a:xfrm>
            <a:off x="8392335" y="4992884"/>
            <a:ext cx="2638078" cy="1494424"/>
          </a:xfrm>
          <a:prstGeom prst="rect">
            <a:avLst/>
          </a:prstGeom>
        </p:spPr>
        <p:txBody>
          <a:bodyPr/>
          <a:lstStyle>
            <a:lvl1pPr marL="228600" indent="-228600" algn="l" defTabSz="914400" rtl="0" eaLnBrk="1" latinLnBrk="0" hangingPunct="1">
              <a:lnSpc>
                <a:spcPct val="90000"/>
              </a:lnSpc>
              <a:spcBef>
                <a:spcPts val="1000"/>
              </a:spcBef>
              <a:buClr>
                <a:srgbClr val="00194C"/>
              </a:buClr>
              <a:buFont typeface="Arial" panose="020B0604020202020204" pitchFamily="34" charset="0"/>
              <a:buChar char="•"/>
              <a:defRPr lang="en-US" sz="2400" kern="1200">
                <a:solidFill>
                  <a:srgbClr val="00194C"/>
                </a:solidFill>
                <a:latin typeface="+mn-lt"/>
                <a:ea typeface="+mn-ea"/>
                <a:cs typeface="+mn-cs"/>
              </a:defRPr>
            </a:lvl1pPr>
            <a:lvl2pPr marL="685800" indent="-228600" algn="l" defTabSz="914400" rtl="0" eaLnBrk="1" latinLnBrk="0" hangingPunct="1">
              <a:lnSpc>
                <a:spcPct val="90000"/>
              </a:lnSpc>
              <a:spcBef>
                <a:spcPts val="500"/>
              </a:spcBef>
              <a:buClr>
                <a:srgbClr val="00194C"/>
              </a:buClr>
              <a:buFont typeface="Arial" panose="020B0604020202020204" pitchFamily="34" charset="0"/>
              <a:buChar char="•"/>
              <a:defRPr lang="en-US" sz="2000" kern="1200">
                <a:solidFill>
                  <a:srgbClr val="00194C"/>
                </a:solidFill>
                <a:latin typeface="+mn-lt"/>
                <a:ea typeface="+mn-ea"/>
                <a:cs typeface="+mn-cs"/>
              </a:defRPr>
            </a:lvl2pPr>
            <a:lvl3pPr marL="1143000" indent="-228600" algn="l" defTabSz="914400" rtl="0" eaLnBrk="1" latinLnBrk="0" hangingPunct="1">
              <a:lnSpc>
                <a:spcPct val="90000"/>
              </a:lnSpc>
              <a:spcBef>
                <a:spcPts val="500"/>
              </a:spcBef>
              <a:buClr>
                <a:srgbClr val="00194C"/>
              </a:buClr>
              <a:buFont typeface="Arial" panose="020B0604020202020204" pitchFamily="34" charset="0"/>
              <a:buChar char="•"/>
              <a:defRPr lang="en-US" sz="1800" kern="1200">
                <a:solidFill>
                  <a:srgbClr val="00194C"/>
                </a:solidFill>
                <a:latin typeface="+mn-lt"/>
                <a:ea typeface="+mn-ea"/>
                <a:cs typeface="+mn-cs"/>
              </a:defRPr>
            </a:lvl3pPr>
            <a:lvl4pPr marL="1600200" indent="-228600" algn="l" defTabSz="914400" rtl="0" eaLnBrk="1" latinLnBrk="0" hangingPunct="1">
              <a:lnSpc>
                <a:spcPct val="90000"/>
              </a:lnSpc>
              <a:spcBef>
                <a:spcPts val="500"/>
              </a:spcBef>
              <a:buClr>
                <a:srgbClr val="00194C"/>
              </a:buClr>
              <a:buFont typeface="Arial" panose="020B0604020202020204" pitchFamily="34" charset="0"/>
              <a:buChar char="•"/>
              <a:defRPr lang="en-US" sz="1600" kern="1200">
                <a:solidFill>
                  <a:srgbClr val="00194C"/>
                </a:solidFill>
                <a:latin typeface="+mn-lt"/>
                <a:ea typeface="+mn-ea"/>
                <a:cs typeface="+mn-cs"/>
              </a:defRPr>
            </a:lvl4pPr>
            <a:lvl5pPr marL="2057400" indent="-228600" algn="l" defTabSz="914400" rtl="0" eaLnBrk="1" latinLnBrk="0" hangingPunct="1">
              <a:lnSpc>
                <a:spcPct val="90000"/>
              </a:lnSpc>
              <a:spcBef>
                <a:spcPts val="500"/>
              </a:spcBef>
              <a:buClr>
                <a:srgbClr val="00194C"/>
              </a:buClr>
              <a:buFont typeface="Arial" panose="020B0604020202020204" pitchFamily="34" charset="0"/>
              <a:buChar char="•"/>
              <a:defRPr lang="en-IN" sz="1600" kern="1200">
                <a:solidFill>
                  <a:srgbClr val="0019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2000" b="0" i="0" u="none" strike="noStrike" kern="1200" cap="none" spc="0" normalizeH="0" baseline="0" noProof="0">
                <a:ln>
                  <a:noFill/>
                </a:ln>
                <a:solidFill>
                  <a:srgbClr val="00194C"/>
                </a:solidFill>
                <a:effectLst/>
                <a:uLnTx/>
                <a:uFillTx/>
                <a:latin typeface="Calibri" panose="020F0502020204030204"/>
                <a:ea typeface="+mn-ea"/>
                <a:cs typeface="+mn-cs"/>
              </a:rPr>
              <a:t>Dr. Calvin White, Jr.</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Interim Chancellor</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Arkansas State University</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(effective July 1, </a:t>
            </a:r>
            <a:r>
              <a:rPr lang="en-US" sz="1400" i="1">
                <a:latin typeface="Calibri" panose="020F0502020204030204"/>
              </a:rPr>
              <a:t>2026</a:t>
            </a: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
                <a:srgbClr val="00194C"/>
              </a:buClr>
              <a:buSzTx/>
              <a:buFont typeface="Arial" panose="020B0604020202020204" pitchFamily="34" charset="0"/>
              <a:buNone/>
              <a:tabLst/>
              <a:defRPr/>
            </a:pPr>
            <a:endPar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94812A3-6846-C737-13FF-DC961DE5A30F}"/>
              </a:ext>
            </a:extLst>
          </p:cNvPr>
          <p:cNvPicPr>
            <a:picLocks noChangeAspect="1"/>
          </p:cNvPicPr>
          <p:nvPr/>
        </p:nvPicPr>
        <p:blipFill>
          <a:blip r:embed="rId3"/>
          <a:stretch>
            <a:fillRect/>
          </a:stretch>
        </p:blipFill>
        <p:spPr>
          <a:xfrm>
            <a:off x="1089774" y="1975389"/>
            <a:ext cx="2518114" cy="2680040"/>
          </a:xfrm>
          <a:prstGeom prst="rect">
            <a:avLst/>
          </a:prstGeom>
        </p:spPr>
      </p:pic>
      <p:pic>
        <p:nvPicPr>
          <p:cNvPr id="10" name="Picture 9">
            <a:extLst>
              <a:ext uri="{FF2B5EF4-FFF2-40B4-BE49-F238E27FC236}">
                <a16:creationId xmlns:a16="http://schemas.microsoft.com/office/drawing/2014/main" id="{7AEC9860-5177-A744-FAF3-2DD7B1AC7572}"/>
              </a:ext>
            </a:extLst>
          </p:cNvPr>
          <p:cNvPicPr>
            <a:picLocks noChangeAspect="1"/>
          </p:cNvPicPr>
          <p:nvPr/>
        </p:nvPicPr>
        <p:blipFill>
          <a:blip r:embed="rId4"/>
          <a:stretch>
            <a:fillRect/>
          </a:stretch>
        </p:blipFill>
        <p:spPr>
          <a:xfrm>
            <a:off x="8392335" y="1924111"/>
            <a:ext cx="2638078" cy="2892629"/>
          </a:xfrm>
          <a:prstGeom prst="rect">
            <a:avLst/>
          </a:prstGeom>
        </p:spPr>
      </p:pic>
      <p:pic>
        <p:nvPicPr>
          <p:cNvPr id="11" name="Picture 10" descr="Shane Broadway">
            <a:extLst>
              <a:ext uri="{FF2B5EF4-FFF2-40B4-BE49-F238E27FC236}">
                <a16:creationId xmlns:a16="http://schemas.microsoft.com/office/drawing/2014/main" id="{3D1548D9-0230-2241-66C8-D74DB635726C}"/>
              </a:ext>
            </a:extLst>
          </p:cNvPr>
          <p:cNvPicPr>
            <a:picLocks noChangeAspect="1"/>
          </p:cNvPicPr>
          <p:nvPr/>
        </p:nvPicPr>
        <p:blipFill>
          <a:blip r:embed="rId5"/>
          <a:stretch>
            <a:fillRect/>
          </a:stretch>
        </p:blipFill>
        <p:spPr>
          <a:xfrm>
            <a:off x="4608813" y="1924111"/>
            <a:ext cx="2782597" cy="2782597"/>
          </a:xfrm>
          <a:prstGeom prst="rect">
            <a:avLst/>
          </a:prstGeom>
        </p:spPr>
      </p:pic>
    </p:spTree>
    <p:extLst>
      <p:ext uri="{BB962C8B-B14F-4D97-AF65-F5344CB8AC3E}">
        <p14:creationId xmlns:p14="http://schemas.microsoft.com/office/powerpoint/2010/main" val="6055997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3"/>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6286500" y="2042237"/>
            <a:ext cx="5262941" cy="1147968"/>
          </a:xfrm>
        </p:spPr>
        <p:txBody>
          <a:bodyPr>
            <a:normAutofit/>
          </a:bodyPr>
          <a:lstStyle/>
          <a:p>
            <a:pPr algn="r"/>
            <a:r>
              <a:rPr lang="en-US" sz="2800" b="0"/>
              <a:t>Nick Fuller</a:t>
            </a:r>
            <a:br>
              <a:rPr lang="en-US" sz="2800" b="0"/>
            </a:br>
            <a:r>
              <a:rPr lang="en-US" sz="2800" b="0"/>
              <a:t>Assistant Commissioner</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3746342" y="3667796"/>
            <a:ext cx="8293258" cy="2339304"/>
          </a:xfrm>
        </p:spPr>
        <p:txBody>
          <a:bodyPr/>
          <a:lstStyle/>
          <a:p>
            <a:pPr algn="ctr"/>
            <a:r>
              <a:rPr lang="en-US" sz="4000" b="1"/>
              <a:t>AGENDA ITEM NO. 7:</a:t>
            </a:r>
            <a:br>
              <a:rPr lang="en-US" sz="4000" b="1"/>
            </a:br>
            <a:r>
              <a:rPr lang="en-US" sz="4000" b="1"/>
              <a:t>CERTIFICATION OF BUDGETED INTERCOLLEGIATE ATHLETIC REVENUES AND EXPENDITURES FOR 2026-2027</a:t>
            </a:r>
          </a:p>
        </p:txBody>
      </p:sp>
    </p:spTree>
    <p:extLst>
      <p:ext uri="{BB962C8B-B14F-4D97-AF65-F5344CB8AC3E}">
        <p14:creationId xmlns:p14="http://schemas.microsoft.com/office/powerpoint/2010/main" val="3980699782"/>
      </p:ext>
    </p:extLst>
  </p:cSld>
  <p:clrMapOvr>
    <a:overrideClrMapping bg1="lt1" tx1="dk1" bg2="lt2" tx2="dk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Athletic Fees Per SSCH</a:t>
            </a:r>
          </a:p>
        </p:txBody>
      </p:sp>
      <p:pic>
        <p:nvPicPr>
          <p:cNvPr id="2" name="Picture 1">
            <a:extLst>
              <a:ext uri="{FF2B5EF4-FFF2-40B4-BE49-F238E27FC236}">
                <a16:creationId xmlns:a16="http://schemas.microsoft.com/office/drawing/2014/main" id="{65A78208-A470-806D-5C43-B1E560A87A60}"/>
              </a:ext>
            </a:extLst>
          </p:cNvPr>
          <p:cNvPicPr>
            <a:picLocks noChangeAspect="1"/>
          </p:cNvPicPr>
          <p:nvPr/>
        </p:nvPicPr>
        <p:blipFill>
          <a:blip r:embed="rId2"/>
          <a:stretch>
            <a:fillRect/>
          </a:stretch>
        </p:blipFill>
        <p:spPr>
          <a:xfrm>
            <a:off x="1094627" y="1579562"/>
            <a:ext cx="10002745" cy="4897437"/>
          </a:xfrm>
          <a:prstGeom prst="rect">
            <a:avLst/>
          </a:prstGeom>
        </p:spPr>
      </p:pic>
    </p:spTree>
    <p:extLst>
      <p:ext uri="{BB962C8B-B14F-4D97-AF65-F5344CB8AC3E}">
        <p14:creationId xmlns:p14="http://schemas.microsoft.com/office/powerpoint/2010/main" val="13231835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Intercollegiate Athletic Budget Report for 2026-27</a:t>
            </a:r>
          </a:p>
        </p:txBody>
      </p:sp>
      <p:pic>
        <p:nvPicPr>
          <p:cNvPr id="3" name="Picture 2">
            <a:extLst>
              <a:ext uri="{FF2B5EF4-FFF2-40B4-BE49-F238E27FC236}">
                <a16:creationId xmlns:a16="http://schemas.microsoft.com/office/drawing/2014/main" id="{1FDB991F-1E7A-61B7-B8AF-95B10E88406C}"/>
              </a:ext>
            </a:extLst>
          </p:cNvPr>
          <p:cNvPicPr>
            <a:picLocks noChangeAspect="1"/>
          </p:cNvPicPr>
          <p:nvPr/>
        </p:nvPicPr>
        <p:blipFill>
          <a:blip r:embed="rId2"/>
          <a:stretch>
            <a:fillRect/>
          </a:stretch>
        </p:blipFill>
        <p:spPr>
          <a:xfrm>
            <a:off x="1825792" y="1481327"/>
            <a:ext cx="8540416" cy="5140833"/>
          </a:xfrm>
          <a:prstGeom prst="rect">
            <a:avLst/>
          </a:prstGeom>
        </p:spPr>
      </p:pic>
    </p:spTree>
    <p:extLst>
      <p:ext uri="{BB962C8B-B14F-4D97-AF65-F5344CB8AC3E}">
        <p14:creationId xmlns:p14="http://schemas.microsoft.com/office/powerpoint/2010/main" val="1526568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Intercollegiate Athletic Budget Report for 2026-27</a:t>
            </a:r>
          </a:p>
        </p:txBody>
      </p:sp>
      <p:pic>
        <p:nvPicPr>
          <p:cNvPr id="2" name="Picture 1">
            <a:extLst>
              <a:ext uri="{FF2B5EF4-FFF2-40B4-BE49-F238E27FC236}">
                <a16:creationId xmlns:a16="http://schemas.microsoft.com/office/drawing/2014/main" id="{885B80DD-A1ED-2EE0-EF29-DE8248336958}"/>
              </a:ext>
            </a:extLst>
          </p:cNvPr>
          <p:cNvPicPr>
            <a:picLocks noChangeAspect="1"/>
          </p:cNvPicPr>
          <p:nvPr/>
        </p:nvPicPr>
        <p:blipFill>
          <a:blip r:embed="rId2"/>
          <a:stretch>
            <a:fillRect/>
          </a:stretch>
        </p:blipFill>
        <p:spPr>
          <a:xfrm>
            <a:off x="1870998" y="1325563"/>
            <a:ext cx="8450004" cy="5437394"/>
          </a:xfrm>
          <a:prstGeom prst="rect">
            <a:avLst/>
          </a:prstGeom>
        </p:spPr>
      </p:pic>
    </p:spTree>
    <p:extLst>
      <p:ext uri="{BB962C8B-B14F-4D97-AF65-F5344CB8AC3E}">
        <p14:creationId xmlns:p14="http://schemas.microsoft.com/office/powerpoint/2010/main" val="11140372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Intercollegiate Athletic Budget Report for 2026-27</a:t>
            </a:r>
          </a:p>
        </p:txBody>
      </p:sp>
      <p:pic>
        <p:nvPicPr>
          <p:cNvPr id="3" name="Picture 2">
            <a:extLst>
              <a:ext uri="{FF2B5EF4-FFF2-40B4-BE49-F238E27FC236}">
                <a16:creationId xmlns:a16="http://schemas.microsoft.com/office/drawing/2014/main" id="{A6826D18-87C1-9360-4683-735F57738A32}"/>
              </a:ext>
            </a:extLst>
          </p:cNvPr>
          <p:cNvPicPr>
            <a:picLocks noChangeAspect="1"/>
          </p:cNvPicPr>
          <p:nvPr/>
        </p:nvPicPr>
        <p:blipFill>
          <a:blip r:embed="rId2"/>
          <a:stretch>
            <a:fillRect/>
          </a:stretch>
        </p:blipFill>
        <p:spPr>
          <a:xfrm>
            <a:off x="2192617" y="1359502"/>
            <a:ext cx="7806765" cy="5498498"/>
          </a:xfrm>
          <a:prstGeom prst="rect">
            <a:avLst/>
          </a:prstGeom>
        </p:spPr>
      </p:pic>
    </p:spTree>
    <p:extLst>
      <p:ext uri="{BB962C8B-B14F-4D97-AF65-F5344CB8AC3E}">
        <p14:creationId xmlns:p14="http://schemas.microsoft.com/office/powerpoint/2010/main" val="10518770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Intercollegiate Athletic Budget Report for 2026-27</a:t>
            </a:r>
          </a:p>
        </p:txBody>
      </p:sp>
      <p:pic>
        <p:nvPicPr>
          <p:cNvPr id="2" name="Picture 1">
            <a:extLst>
              <a:ext uri="{FF2B5EF4-FFF2-40B4-BE49-F238E27FC236}">
                <a16:creationId xmlns:a16="http://schemas.microsoft.com/office/drawing/2014/main" id="{45C2C4E6-1A66-DDBD-9149-024959399175}"/>
              </a:ext>
            </a:extLst>
          </p:cNvPr>
          <p:cNvPicPr>
            <a:picLocks noChangeAspect="1"/>
          </p:cNvPicPr>
          <p:nvPr/>
        </p:nvPicPr>
        <p:blipFill>
          <a:blip r:embed="rId2"/>
          <a:stretch>
            <a:fillRect/>
          </a:stretch>
        </p:blipFill>
        <p:spPr>
          <a:xfrm>
            <a:off x="2210957" y="1325563"/>
            <a:ext cx="7770086" cy="5391764"/>
          </a:xfrm>
          <a:prstGeom prst="rect">
            <a:avLst/>
          </a:prstGeom>
        </p:spPr>
      </p:pic>
    </p:spTree>
    <p:extLst>
      <p:ext uri="{BB962C8B-B14F-4D97-AF65-F5344CB8AC3E}">
        <p14:creationId xmlns:p14="http://schemas.microsoft.com/office/powerpoint/2010/main" val="7776919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Intercollegiate Athletic Budget Report for 2026-27</a:t>
            </a:r>
          </a:p>
        </p:txBody>
      </p:sp>
      <p:pic>
        <p:nvPicPr>
          <p:cNvPr id="4" name="Picture 3">
            <a:extLst>
              <a:ext uri="{FF2B5EF4-FFF2-40B4-BE49-F238E27FC236}">
                <a16:creationId xmlns:a16="http://schemas.microsoft.com/office/drawing/2014/main" id="{663757DE-B4B6-8FB1-C529-5D66549D63C9}"/>
              </a:ext>
            </a:extLst>
          </p:cNvPr>
          <p:cNvPicPr>
            <a:picLocks noChangeAspect="1"/>
          </p:cNvPicPr>
          <p:nvPr/>
        </p:nvPicPr>
        <p:blipFill>
          <a:blip r:embed="rId2"/>
          <a:stretch>
            <a:fillRect/>
          </a:stretch>
        </p:blipFill>
        <p:spPr>
          <a:xfrm>
            <a:off x="0" y="1780508"/>
            <a:ext cx="5961888" cy="4562856"/>
          </a:xfrm>
          <a:prstGeom prst="rect">
            <a:avLst/>
          </a:prstGeom>
        </p:spPr>
      </p:pic>
      <p:pic>
        <p:nvPicPr>
          <p:cNvPr id="5" name="Picture 4">
            <a:extLst>
              <a:ext uri="{FF2B5EF4-FFF2-40B4-BE49-F238E27FC236}">
                <a16:creationId xmlns:a16="http://schemas.microsoft.com/office/drawing/2014/main" id="{62842AAF-DC51-8E60-B7EC-9C650022F603}"/>
              </a:ext>
            </a:extLst>
          </p:cNvPr>
          <p:cNvPicPr>
            <a:picLocks noChangeAspect="1"/>
          </p:cNvPicPr>
          <p:nvPr/>
        </p:nvPicPr>
        <p:blipFill>
          <a:blip r:embed="rId3"/>
          <a:stretch>
            <a:fillRect/>
          </a:stretch>
        </p:blipFill>
        <p:spPr>
          <a:xfrm>
            <a:off x="5961888" y="1780508"/>
            <a:ext cx="5961888" cy="4562856"/>
          </a:xfrm>
          <a:prstGeom prst="rect">
            <a:avLst/>
          </a:prstGeom>
        </p:spPr>
      </p:pic>
    </p:spTree>
    <p:extLst>
      <p:ext uri="{BB962C8B-B14F-4D97-AF65-F5344CB8AC3E}">
        <p14:creationId xmlns:p14="http://schemas.microsoft.com/office/powerpoint/2010/main" val="18079117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A4F41-14ED-0FCF-38FC-9B59D38CE3AB}"/>
            </a:ext>
          </a:extLst>
        </p:cNvPr>
        <p:cNvGrpSpPr/>
        <p:nvPr/>
      </p:nvGrpSpPr>
      <p:grpSpPr>
        <a:xfrm>
          <a:off x="0" y="0"/>
          <a:ext cx="0" cy="0"/>
          <a:chOff x="0" y="0"/>
          <a:chExt cx="0" cy="0"/>
        </a:xfrm>
      </p:grpSpPr>
      <p:sp>
        <p:nvSpPr>
          <p:cNvPr id="5" name="Footer Placeholder 4">
            <a:extLst>
              <a:ext uri="{FF2B5EF4-FFF2-40B4-BE49-F238E27FC236}">
                <a16:creationId xmlns:a16="http://schemas.microsoft.com/office/drawing/2014/main" id="{9FC049BF-252F-622C-559E-2A48CE572C48}"/>
              </a:ext>
            </a:extLst>
          </p:cNvPr>
          <p:cNvSpPr>
            <a:spLocks noGrp="1"/>
          </p:cNvSpPr>
          <p:nvPr>
            <p:ph type="ftr"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A5A5A5"/>
                </a:solidFill>
                <a:effectLst/>
                <a:uLnTx/>
                <a:uFillTx/>
                <a:latin typeface="Calibri" panose="020F0502020204030204"/>
                <a:ea typeface="+mn-ea"/>
                <a:cs typeface="+mn-cs"/>
              </a:rPr>
              <a:t>Add a footer</a:t>
            </a:r>
          </a:p>
        </p:txBody>
      </p:sp>
      <p:sp>
        <p:nvSpPr>
          <p:cNvPr id="9" name="Title 8">
            <a:extLst>
              <a:ext uri="{FF2B5EF4-FFF2-40B4-BE49-F238E27FC236}">
                <a16:creationId xmlns:a16="http://schemas.microsoft.com/office/drawing/2014/main" id="{5D43E2E8-51C9-D4DE-D852-426D0A41BDDD}"/>
              </a:ext>
            </a:extLst>
          </p:cNvPr>
          <p:cNvSpPr>
            <a:spLocks noGrp="1"/>
          </p:cNvSpPr>
          <p:nvPr>
            <p:ph type="title"/>
          </p:nvPr>
        </p:nvSpPr>
        <p:spPr>
          <a:xfrm>
            <a:off x="4499176" y="3093022"/>
            <a:ext cx="3193648" cy="671955"/>
          </a:xfrm>
        </p:spPr>
        <p:txBody>
          <a:bodyPr>
            <a:noAutofit/>
          </a:bodyPr>
          <a:lstStyle/>
          <a:p>
            <a:r>
              <a:rPr lang="en-US" sz="4800"/>
              <a:t>Questions?</a:t>
            </a:r>
          </a:p>
        </p:txBody>
      </p:sp>
    </p:spTree>
    <p:extLst>
      <p:ext uri="{BB962C8B-B14F-4D97-AF65-F5344CB8AC3E}">
        <p14:creationId xmlns:p14="http://schemas.microsoft.com/office/powerpoint/2010/main" val="33539139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rgbClr val="CDD5E4"/>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5E11C35-E41D-64C9-981E-BFBBC8AC88E2}"/>
              </a:ext>
            </a:extLst>
          </p:cNvPr>
          <p:cNvGrpSpPr>
            <a:grpSpLocks noGrp="1" noUngrp="1" noRot="1" noMove="1" noResize="1"/>
          </p:cNvGrpSpPr>
          <p:nvPr/>
        </p:nvGrpSpPr>
        <p:grpSpPr>
          <a:xfrm>
            <a:off x="776176" y="2926872"/>
            <a:ext cx="2970166" cy="2596104"/>
            <a:chOff x="776176" y="2926872"/>
            <a:chExt cx="2970166" cy="2596104"/>
          </a:xfrm>
        </p:grpSpPr>
        <p:sp>
          <p:nvSpPr>
            <p:cNvPr id="18" name="Hexagon 17">
              <a:extLst>
                <a:ext uri="{FF2B5EF4-FFF2-40B4-BE49-F238E27FC236}">
                  <a16:creationId xmlns:a16="http://schemas.microsoft.com/office/drawing/2014/main" id="{0E6B042D-E9CB-40E0-AAE9-6AD11F53E04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6200000">
              <a:off x="1031414" y="2808048"/>
              <a:ext cx="2459690" cy="2970165"/>
            </a:xfrm>
            <a:prstGeom prst="hexagon">
              <a:avLst/>
            </a:prstGeom>
            <a:solidFill>
              <a:srgbClr val="0019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Logo, company name&#10;&#10;Description automatically generated">
              <a:extLst>
                <a:ext uri="{FF2B5EF4-FFF2-40B4-BE49-F238E27FC236}">
                  <a16:creationId xmlns:a16="http://schemas.microsoft.com/office/drawing/2014/main" id="{7D23FE42-9C60-9F49-2494-2A098A14709B}"/>
                </a:ext>
              </a:extLst>
            </p:cNvPr>
            <p:cNvPicPr>
              <a:picLocks noGrp="1" noRot="1" noChangeAspect="1" noMove="1" noResize="1" noEditPoints="1" noAdjustHandles="1" noChangeArrowheads="1" noChangeShapeType="1" noCrop="1"/>
            </p:cNvPicPr>
            <p:nvPr/>
          </p:nvPicPr>
          <p:blipFill>
            <a:blip r:embed="rId3"/>
            <a:stretch>
              <a:fillRect/>
            </a:stretch>
          </p:blipFill>
          <p:spPr>
            <a:xfrm>
              <a:off x="874028" y="2926872"/>
              <a:ext cx="2872314" cy="1992818"/>
            </a:xfrm>
            <a:prstGeom prst="rect">
              <a:avLst/>
            </a:prstGeom>
          </p:spPr>
        </p:pic>
      </p:grpSp>
      <p:sp>
        <p:nvSpPr>
          <p:cNvPr id="6" name="Title 5">
            <a:extLst>
              <a:ext uri="{FF2B5EF4-FFF2-40B4-BE49-F238E27FC236}">
                <a16:creationId xmlns:a16="http://schemas.microsoft.com/office/drawing/2014/main" id="{F969AB7B-B6E6-E059-37B5-6A94D24E85CB}"/>
              </a:ext>
            </a:extLst>
          </p:cNvPr>
          <p:cNvSpPr>
            <a:spLocks noGrp="1"/>
          </p:cNvSpPr>
          <p:nvPr>
            <p:ph type="title"/>
          </p:nvPr>
        </p:nvSpPr>
        <p:spPr>
          <a:xfrm>
            <a:off x="6286500" y="2042237"/>
            <a:ext cx="5262941" cy="1147968"/>
          </a:xfrm>
        </p:spPr>
        <p:txBody>
          <a:bodyPr>
            <a:normAutofit/>
          </a:bodyPr>
          <a:lstStyle/>
          <a:p>
            <a:pPr algn="r"/>
            <a:r>
              <a:rPr lang="en-US" sz="2800" b="0"/>
              <a:t>Nick Fuller</a:t>
            </a:r>
            <a:br>
              <a:rPr lang="en-US" sz="2800" b="0"/>
            </a:br>
            <a:r>
              <a:rPr lang="en-US" sz="2800" b="0"/>
              <a:t>Assistant Commissioner</a:t>
            </a:r>
          </a:p>
        </p:txBody>
      </p:sp>
      <p:sp>
        <p:nvSpPr>
          <p:cNvPr id="8" name="Text Placeholder 7">
            <a:extLst>
              <a:ext uri="{FF2B5EF4-FFF2-40B4-BE49-F238E27FC236}">
                <a16:creationId xmlns:a16="http://schemas.microsoft.com/office/drawing/2014/main" id="{F79765DD-5980-0F0C-9EFD-524CB2966248}"/>
              </a:ext>
            </a:extLst>
          </p:cNvPr>
          <p:cNvSpPr>
            <a:spLocks noGrp="1"/>
          </p:cNvSpPr>
          <p:nvPr>
            <p:ph type="body" sz="quarter" idx="16"/>
          </p:nvPr>
        </p:nvSpPr>
        <p:spPr>
          <a:xfrm>
            <a:off x="3746342" y="3326618"/>
            <a:ext cx="8293258" cy="2680482"/>
          </a:xfrm>
        </p:spPr>
        <p:txBody>
          <a:bodyPr>
            <a:noAutofit/>
          </a:bodyPr>
          <a:lstStyle/>
          <a:p>
            <a:pPr algn="ctr"/>
            <a:r>
              <a:rPr lang="en-US" sz="4000" b="1"/>
              <a:t>AGENDA ITEM NO. 8:</a:t>
            </a:r>
            <a:br>
              <a:rPr lang="en-US" sz="4000" b="1"/>
            </a:br>
            <a:r>
              <a:rPr lang="en-US" sz="4000" b="1"/>
              <a:t>PRODUCTIVITY-BASED FUNDING DISTRIBUTION 2027-28</a:t>
            </a:r>
          </a:p>
        </p:txBody>
      </p:sp>
    </p:spTree>
    <p:extLst>
      <p:ext uri="{BB962C8B-B14F-4D97-AF65-F5344CB8AC3E}">
        <p14:creationId xmlns:p14="http://schemas.microsoft.com/office/powerpoint/2010/main" val="3271835760"/>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sp>
        <p:nvSpPr>
          <p:cNvPr id="7" name="Text Placeholder 6">
            <a:extLst>
              <a:ext uri="{FF2B5EF4-FFF2-40B4-BE49-F238E27FC236}">
                <a16:creationId xmlns:a16="http://schemas.microsoft.com/office/drawing/2014/main" id="{BFC3EFA1-5655-3A01-4FDB-A605D79BBC24}"/>
              </a:ext>
            </a:extLst>
          </p:cNvPr>
          <p:cNvSpPr>
            <a:spLocks noGrp="1"/>
          </p:cNvSpPr>
          <p:nvPr>
            <p:ph idx="1"/>
          </p:nvPr>
        </p:nvSpPr>
        <p:spPr>
          <a:xfrm>
            <a:off x="838199" y="1625600"/>
            <a:ext cx="10515600" cy="4451197"/>
          </a:xfrm>
        </p:spPr>
        <p:txBody>
          <a:bodyPr>
            <a:normAutofit/>
          </a:bodyPr>
          <a:lstStyle/>
          <a:p>
            <a:r>
              <a:rPr lang="en-US" sz="3200" baseline="30000"/>
              <a:t>10th</a:t>
            </a:r>
            <a:r>
              <a:rPr lang="en-US" sz="3200"/>
              <a:t> Year of Productivity Funding Model</a:t>
            </a:r>
          </a:p>
          <a:p>
            <a:pPr>
              <a:spcBef>
                <a:spcPts val="0"/>
              </a:spcBef>
              <a:spcAft>
                <a:spcPts val="600"/>
              </a:spcAft>
            </a:pPr>
            <a:r>
              <a:rPr lang="en-US" sz="3200"/>
              <a:t>Baseline Metrics used data from AY2022-2024 with Comparative Metrics based on AY2023-25</a:t>
            </a:r>
          </a:p>
          <a:p>
            <a:pPr>
              <a:spcBef>
                <a:spcPts val="0"/>
              </a:spcBef>
              <a:spcAft>
                <a:spcPts val="600"/>
              </a:spcAft>
            </a:pPr>
            <a:r>
              <a:rPr lang="en-US" sz="3200"/>
              <a:t>Overall Productivity Increase of 4.87% resulting in a recommendation of $597,697,745 to be distributed to Institutions</a:t>
            </a:r>
          </a:p>
        </p:txBody>
      </p:sp>
    </p:spTree>
    <p:extLst>
      <p:ext uri="{BB962C8B-B14F-4D97-AF65-F5344CB8AC3E}">
        <p14:creationId xmlns:p14="http://schemas.microsoft.com/office/powerpoint/2010/main" val="3368994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7CDD6-9744-2CBB-70F7-2BC530891370}"/>
            </a:ext>
          </a:extLst>
        </p:cNvPr>
        <p:cNvGrpSpPr/>
        <p:nvPr/>
      </p:nvGrpSpPr>
      <p:grpSpPr>
        <a:xfrm>
          <a:off x="0" y="0"/>
          <a:ext cx="0" cy="0"/>
          <a:chOff x="0" y="0"/>
          <a:chExt cx="0" cy="0"/>
        </a:xfrm>
      </p:grpSpPr>
      <p:sp>
        <p:nvSpPr>
          <p:cNvPr id="7" name="Title 5">
            <a:extLst>
              <a:ext uri="{FF2B5EF4-FFF2-40B4-BE49-F238E27FC236}">
                <a16:creationId xmlns:a16="http://schemas.microsoft.com/office/drawing/2014/main" id="{DC8BB0FC-28E9-D69C-D052-CF1BC132E68D}"/>
              </a:ext>
            </a:extLst>
          </p:cNvPr>
          <p:cNvSpPr txBox="1">
            <a:spLocks/>
          </p:cNvSpPr>
          <p:nvPr/>
        </p:nvSpPr>
        <p:spPr>
          <a:xfrm>
            <a:off x="0" y="0"/>
            <a:ext cx="12192000" cy="1117173"/>
          </a:xfrm>
          <a:prstGeom prst="rect">
            <a:avLst/>
          </a:prstGeom>
          <a:solidFill>
            <a:srgbClr val="014067"/>
          </a:solidFill>
        </p:spPr>
        <p:txBody>
          <a:bodyPr>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1600" b="1" i="0" u="none" strike="noStrike" kern="1200" cap="none" spc="0" normalizeH="0" baseline="0" noProof="0">
              <a:ln>
                <a:noFill/>
              </a:ln>
              <a:solidFill>
                <a:srgbClr val="FFFFFF"/>
              </a:solidFill>
              <a:effectLst/>
              <a:uLnTx/>
              <a:uFillTx/>
              <a:latin typeface="Calibri" panose="020F0502020204030204"/>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rgbClr val="FFFFFF"/>
                </a:solidFill>
                <a:effectLst/>
                <a:uLnTx/>
                <a:uFillTx/>
                <a:latin typeface="Calibri" panose="020F0502020204030204"/>
                <a:ea typeface="+mj-ea"/>
                <a:cs typeface="+mj-cs"/>
              </a:rPr>
              <a:t>Institutional Changes</a:t>
            </a:r>
          </a:p>
        </p:txBody>
      </p:sp>
      <p:sp>
        <p:nvSpPr>
          <p:cNvPr id="14" name="Text Placeholder 2">
            <a:extLst>
              <a:ext uri="{FF2B5EF4-FFF2-40B4-BE49-F238E27FC236}">
                <a16:creationId xmlns:a16="http://schemas.microsoft.com/office/drawing/2014/main" id="{FA7F8131-FED4-2C06-52A8-D453E2F50AED}"/>
              </a:ext>
            </a:extLst>
          </p:cNvPr>
          <p:cNvSpPr txBox="1">
            <a:spLocks/>
          </p:cNvSpPr>
          <p:nvPr/>
        </p:nvSpPr>
        <p:spPr>
          <a:xfrm>
            <a:off x="6416588" y="5111915"/>
            <a:ext cx="3133606" cy="1494424"/>
          </a:xfrm>
          <a:prstGeom prst="rect">
            <a:avLst/>
          </a:prstGeom>
        </p:spPr>
        <p:txBody>
          <a:bodyPr/>
          <a:lstStyle>
            <a:lvl1pPr marL="228600" indent="-228600" algn="l" defTabSz="914400" rtl="0" eaLnBrk="1" latinLnBrk="0" hangingPunct="1">
              <a:lnSpc>
                <a:spcPct val="90000"/>
              </a:lnSpc>
              <a:spcBef>
                <a:spcPts val="1000"/>
              </a:spcBef>
              <a:buClr>
                <a:srgbClr val="00194C"/>
              </a:buClr>
              <a:buFont typeface="Arial" panose="020B0604020202020204" pitchFamily="34" charset="0"/>
              <a:buChar char="•"/>
              <a:defRPr lang="en-US" sz="2400" kern="1200">
                <a:solidFill>
                  <a:srgbClr val="00194C"/>
                </a:solidFill>
                <a:latin typeface="+mn-lt"/>
                <a:ea typeface="+mn-ea"/>
                <a:cs typeface="+mn-cs"/>
              </a:defRPr>
            </a:lvl1pPr>
            <a:lvl2pPr marL="685800" indent="-228600" algn="l" defTabSz="914400" rtl="0" eaLnBrk="1" latinLnBrk="0" hangingPunct="1">
              <a:lnSpc>
                <a:spcPct val="90000"/>
              </a:lnSpc>
              <a:spcBef>
                <a:spcPts val="500"/>
              </a:spcBef>
              <a:buClr>
                <a:srgbClr val="00194C"/>
              </a:buClr>
              <a:buFont typeface="Arial" panose="020B0604020202020204" pitchFamily="34" charset="0"/>
              <a:buChar char="•"/>
              <a:defRPr lang="en-US" sz="2000" kern="1200">
                <a:solidFill>
                  <a:srgbClr val="00194C"/>
                </a:solidFill>
                <a:latin typeface="+mn-lt"/>
                <a:ea typeface="+mn-ea"/>
                <a:cs typeface="+mn-cs"/>
              </a:defRPr>
            </a:lvl2pPr>
            <a:lvl3pPr marL="1143000" indent="-228600" algn="l" defTabSz="914400" rtl="0" eaLnBrk="1" latinLnBrk="0" hangingPunct="1">
              <a:lnSpc>
                <a:spcPct val="90000"/>
              </a:lnSpc>
              <a:spcBef>
                <a:spcPts val="500"/>
              </a:spcBef>
              <a:buClr>
                <a:srgbClr val="00194C"/>
              </a:buClr>
              <a:buFont typeface="Arial" panose="020B0604020202020204" pitchFamily="34" charset="0"/>
              <a:buChar char="•"/>
              <a:defRPr lang="en-US" sz="1800" kern="1200">
                <a:solidFill>
                  <a:srgbClr val="00194C"/>
                </a:solidFill>
                <a:latin typeface="+mn-lt"/>
                <a:ea typeface="+mn-ea"/>
                <a:cs typeface="+mn-cs"/>
              </a:defRPr>
            </a:lvl3pPr>
            <a:lvl4pPr marL="1600200" indent="-228600" algn="l" defTabSz="914400" rtl="0" eaLnBrk="1" latinLnBrk="0" hangingPunct="1">
              <a:lnSpc>
                <a:spcPct val="90000"/>
              </a:lnSpc>
              <a:spcBef>
                <a:spcPts val="500"/>
              </a:spcBef>
              <a:buClr>
                <a:srgbClr val="00194C"/>
              </a:buClr>
              <a:buFont typeface="Arial" panose="020B0604020202020204" pitchFamily="34" charset="0"/>
              <a:buChar char="•"/>
              <a:defRPr lang="en-US" sz="1600" kern="1200">
                <a:solidFill>
                  <a:srgbClr val="00194C"/>
                </a:solidFill>
                <a:latin typeface="+mn-lt"/>
                <a:ea typeface="+mn-ea"/>
                <a:cs typeface="+mn-cs"/>
              </a:defRPr>
            </a:lvl4pPr>
            <a:lvl5pPr marL="2057400" indent="-228600" algn="l" defTabSz="914400" rtl="0" eaLnBrk="1" latinLnBrk="0" hangingPunct="1">
              <a:lnSpc>
                <a:spcPct val="90000"/>
              </a:lnSpc>
              <a:spcBef>
                <a:spcPts val="500"/>
              </a:spcBef>
              <a:buClr>
                <a:srgbClr val="00194C"/>
              </a:buClr>
              <a:buFont typeface="Arial" panose="020B0604020202020204" pitchFamily="34" charset="0"/>
              <a:buChar char="•"/>
              <a:defRPr lang="en-IN" sz="1600" kern="1200">
                <a:solidFill>
                  <a:srgbClr val="0019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2000" b="0" i="0" u="none" strike="noStrike" kern="1200" cap="none" spc="0" normalizeH="0" baseline="0" noProof="0">
                <a:ln>
                  <a:noFill/>
                </a:ln>
                <a:solidFill>
                  <a:srgbClr val="00194C"/>
                </a:solidFill>
                <a:effectLst/>
                <a:uLnTx/>
                <a:uFillTx/>
                <a:latin typeface="Calibri" panose="020F0502020204030204"/>
                <a:ea typeface="+mn-ea"/>
                <a:cs typeface="+mn-cs"/>
              </a:rPr>
              <a:t>Dr. Jo Alice Blondin</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Interim President</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Arkansas </a:t>
            </a:r>
            <a:r>
              <a:rPr lang="en-US" sz="1400">
                <a:latin typeface="Calibri" panose="020F0502020204030204"/>
              </a:rPr>
              <a:t>C</a:t>
            </a:r>
            <a:r>
              <a:rPr kumimoji="0" lang="en-US" sz="1400" b="0" i="0" u="none" strike="noStrike" kern="1200" cap="none" spc="0" normalizeH="0" baseline="0" noProof="0" err="1">
                <a:ln>
                  <a:noFill/>
                </a:ln>
                <a:solidFill>
                  <a:srgbClr val="00194C"/>
                </a:solidFill>
                <a:effectLst/>
                <a:uLnTx/>
                <a:uFillTx/>
                <a:latin typeface="Calibri" panose="020F0502020204030204"/>
                <a:ea typeface="+mn-ea"/>
                <a:cs typeface="+mn-cs"/>
              </a:rPr>
              <a:t>olleges</a:t>
            </a: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 of Health Education</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(effective July 13, </a:t>
            </a:r>
            <a:r>
              <a:rPr lang="en-US" sz="1400" i="1">
                <a:latin typeface="Calibri" panose="020F0502020204030204"/>
              </a:rPr>
              <a:t>2026</a:t>
            </a: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a:t>
            </a:r>
          </a:p>
          <a:p>
            <a:pPr marL="0" marR="0" lvl="0" indent="0" algn="l" defTabSz="914400" rtl="0" eaLnBrk="1" fontAlgn="auto" latinLnBrk="0" hangingPunct="1">
              <a:lnSpc>
                <a:spcPct val="90000"/>
              </a:lnSpc>
              <a:spcBef>
                <a:spcPts val="1000"/>
              </a:spcBef>
              <a:spcAft>
                <a:spcPts val="0"/>
              </a:spcAft>
              <a:buClr>
                <a:srgbClr val="00194C"/>
              </a:buClr>
              <a:buSzTx/>
              <a:buFont typeface="Arial" panose="020B0604020202020204" pitchFamily="34" charset="0"/>
              <a:buNone/>
              <a:tabLst/>
              <a:defRPr/>
            </a:pPr>
            <a:endPar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endParaRPr>
          </a:p>
        </p:txBody>
      </p:sp>
      <p:sp>
        <p:nvSpPr>
          <p:cNvPr id="16" name="Text Placeholder 2">
            <a:extLst>
              <a:ext uri="{FF2B5EF4-FFF2-40B4-BE49-F238E27FC236}">
                <a16:creationId xmlns:a16="http://schemas.microsoft.com/office/drawing/2014/main" id="{43345D67-FDF1-06F3-4C6E-3BB3C3579632}"/>
              </a:ext>
            </a:extLst>
          </p:cNvPr>
          <p:cNvSpPr txBox="1">
            <a:spLocks/>
          </p:cNvSpPr>
          <p:nvPr/>
        </p:nvSpPr>
        <p:spPr>
          <a:xfrm>
            <a:off x="2676948" y="5111915"/>
            <a:ext cx="2918003" cy="1494424"/>
          </a:xfrm>
          <a:prstGeom prst="rect">
            <a:avLst/>
          </a:prstGeom>
        </p:spPr>
        <p:txBody>
          <a:bodyPr/>
          <a:lstStyle>
            <a:lvl1pPr marL="228600" indent="-228600" algn="l" defTabSz="914400" rtl="0" eaLnBrk="1" latinLnBrk="0" hangingPunct="1">
              <a:lnSpc>
                <a:spcPct val="90000"/>
              </a:lnSpc>
              <a:spcBef>
                <a:spcPts val="1000"/>
              </a:spcBef>
              <a:buClr>
                <a:srgbClr val="00194C"/>
              </a:buClr>
              <a:buFont typeface="Arial" panose="020B0604020202020204" pitchFamily="34" charset="0"/>
              <a:buChar char="•"/>
              <a:defRPr lang="en-US" sz="2400" kern="1200">
                <a:solidFill>
                  <a:srgbClr val="00194C"/>
                </a:solidFill>
                <a:latin typeface="+mn-lt"/>
                <a:ea typeface="+mn-ea"/>
                <a:cs typeface="+mn-cs"/>
              </a:defRPr>
            </a:lvl1pPr>
            <a:lvl2pPr marL="685800" indent="-228600" algn="l" defTabSz="914400" rtl="0" eaLnBrk="1" latinLnBrk="0" hangingPunct="1">
              <a:lnSpc>
                <a:spcPct val="90000"/>
              </a:lnSpc>
              <a:spcBef>
                <a:spcPts val="500"/>
              </a:spcBef>
              <a:buClr>
                <a:srgbClr val="00194C"/>
              </a:buClr>
              <a:buFont typeface="Arial" panose="020B0604020202020204" pitchFamily="34" charset="0"/>
              <a:buChar char="•"/>
              <a:defRPr lang="en-US" sz="2000" kern="1200">
                <a:solidFill>
                  <a:srgbClr val="00194C"/>
                </a:solidFill>
                <a:latin typeface="+mn-lt"/>
                <a:ea typeface="+mn-ea"/>
                <a:cs typeface="+mn-cs"/>
              </a:defRPr>
            </a:lvl2pPr>
            <a:lvl3pPr marL="1143000" indent="-228600" algn="l" defTabSz="914400" rtl="0" eaLnBrk="1" latinLnBrk="0" hangingPunct="1">
              <a:lnSpc>
                <a:spcPct val="90000"/>
              </a:lnSpc>
              <a:spcBef>
                <a:spcPts val="500"/>
              </a:spcBef>
              <a:buClr>
                <a:srgbClr val="00194C"/>
              </a:buClr>
              <a:buFont typeface="Arial" panose="020B0604020202020204" pitchFamily="34" charset="0"/>
              <a:buChar char="•"/>
              <a:defRPr lang="en-US" sz="1800" kern="1200">
                <a:solidFill>
                  <a:srgbClr val="00194C"/>
                </a:solidFill>
                <a:latin typeface="+mn-lt"/>
                <a:ea typeface="+mn-ea"/>
                <a:cs typeface="+mn-cs"/>
              </a:defRPr>
            </a:lvl3pPr>
            <a:lvl4pPr marL="1600200" indent="-228600" algn="l" defTabSz="914400" rtl="0" eaLnBrk="1" latinLnBrk="0" hangingPunct="1">
              <a:lnSpc>
                <a:spcPct val="90000"/>
              </a:lnSpc>
              <a:spcBef>
                <a:spcPts val="500"/>
              </a:spcBef>
              <a:buClr>
                <a:srgbClr val="00194C"/>
              </a:buClr>
              <a:buFont typeface="Arial" panose="020B0604020202020204" pitchFamily="34" charset="0"/>
              <a:buChar char="•"/>
              <a:defRPr lang="en-US" sz="1600" kern="1200">
                <a:solidFill>
                  <a:srgbClr val="00194C"/>
                </a:solidFill>
                <a:latin typeface="+mn-lt"/>
                <a:ea typeface="+mn-ea"/>
                <a:cs typeface="+mn-cs"/>
              </a:defRPr>
            </a:lvl4pPr>
            <a:lvl5pPr marL="2057400" indent="-228600" algn="l" defTabSz="914400" rtl="0" eaLnBrk="1" latinLnBrk="0" hangingPunct="1">
              <a:lnSpc>
                <a:spcPct val="90000"/>
              </a:lnSpc>
              <a:spcBef>
                <a:spcPts val="500"/>
              </a:spcBef>
              <a:buClr>
                <a:srgbClr val="00194C"/>
              </a:buClr>
              <a:buFont typeface="Arial" panose="020B0604020202020204" pitchFamily="34" charset="0"/>
              <a:buChar char="•"/>
              <a:defRPr lang="en-IN" sz="1600" kern="1200">
                <a:solidFill>
                  <a:srgbClr val="0019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2000" b="0" i="0" u="none" strike="noStrike" kern="1200" cap="none" spc="0" normalizeH="0" baseline="0" noProof="0">
                <a:ln>
                  <a:noFill/>
                </a:ln>
                <a:solidFill>
                  <a:srgbClr val="00194C"/>
                </a:solidFill>
                <a:effectLst/>
                <a:uLnTx/>
                <a:uFillTx/>
                <a:latin typeface="Calibri" panose="020F0502020204030204"/>
                <a:ea typeface="+mn-ea"/>
                <a:cs typeface="+mn-cs"/>
              </a:rPr>
              <a:t>Dr. Adam O’Neal</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Chancellor</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0" u="none" strike="noStrike" kern="1200" cap="none" spc="0" normalizeH="0" baseline="0" noProof="0">
                <a:ln>
                  <a:noFill/>
                </a:ln>
                <a:solidFill>
                  <a:srgbClr val="00194C"/>
                </a:solidFill>
                <a:effectLst/>
                <a:uLnTx/>
                <a:uFillTx/>
                <a:latin typeface="Calibri" panose="020F0502020204030204"/>
                <a:ea typeface="+mn-ea"/>
                <a:cs typeface="+mn-cs"/>
              </a:rPr>
              <a:t>UA East Arkansas Community College</a:t>
            </a:r>
          </a:p>
          <a:p>
            <a:pPr marL="0" marR="0" lvl="0" indent="0" algn="ctr" defTabSz="914400" rtl="0" eaLnBrk="1" fontAlgn="auto" latinLnBrk="0" hangingPunct="1">
              <a:lnSpc>
                <a:spcPct val="100000"/>
              </a:lnSpc>
              <a:spcBef>
                <a:spcPts val="0"/>
              </a:spcBef>
              <a:spcAft>
                <a:spcPts val="0"/>
              </a:spcAft>
              <a:buClr>
                <a:srgbClr val="00194C"/>
              </a:buClr>
              <a:buSzTx/>
              <a:buFont typeface="Arial" panose="020B0604020202020204" pitchFamily="34" charset="0"/>
              <a:buNone/>
              <a:tabLst/>
              <a:defRPr/>
            </a:pPr>
            <a:r>
              <a:rPr kumimoji="0" lang="en-US" sz="1400" b="0" i="1" u="none" strike="noStrike" kern="1200" cap="none" spc="0" normalizeH="0" baseline="0" noProof="0">
                <a:ln>
                  <a:noFill/>
                </a:ln>
                <a:solidFill>
                  <a:srgbClr val="00194C"/>
                </a:solidFill>
                <a:effectLst/>
                <a:uLnTx/>
                <a:uFillTx/>
                <a:latin typeface="Calibri" panose="020F0502020204030204"/>
                <a:ea typeface="+mn-ea"/>
                <a:cs typeface="+mn-cs"/>
              </a:rPr>
              <a:t>(effective July 1, 2026)</a:t>
            </a:r>
          </a:p>
          <a:p>
            <a:pPr marL="0" marR="0" lvl="0" indent="0" algn="l" defTabSz="914400" rtl="0" eaLnBrk="1" fontAlgn="auto" latinLnBrk="0" hangingPunct="1">
              <a:lnSpc>
                <a:spcPct val="90000"/>
              </a:lnSpc>
              <a:spcBef>
                <a:spcPts val="1000"/>
              </a:spcBef>
              <a:spcAft>
                <a:spcPts val="0"/>
              </a:spcAft>
              <a:buClr>
                <a:srgbClr val="00194C"/>
              </a:buClr>
              <a:buSzTx/>
              <a:buFont typeface="Arial" panose="020B0604020202020204" pitchFamily="34" charset="0"/>
              <a:buNone/>
              <a:tabLst/>
              <a:defRPr/>
            </a:pPr>
            <a:endParaRPr kumimoji="0" lang="en-US" sz="2400" b="0" i="0" u="none" strike="noStrike" kern="1200" cap="none" spc="0" normalizeH="0" baseline="0" noProof="0">
              <a:ln>
                <a:noFill/>
              </a:ln>
              <a:solidFill>
                <a:srgbClr val="00194C"/>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8D96F1EC-94BB-6BBD-0666-0B583443ABDC}"/>
              </a:ext>
            </a:extLst>
          </p:cNvPr>
          <p:cNvPicPr>
            <a:picLocks noChangeAspect="1"/>
          </p:cNvPicPr>
          <p:nvPr/>
        </p:nvPicPr>
        <p:blipFill>
          <a:blip r:embed="rId3"/>
          <a:stretch>
            <a:fillRect/>
          </a:stretch>
        </p:blipFill>
        <p:spPr>
          <a:xfrm>
            <a:off x="2744252" y="1690317"/>
            <a:ext cx="2783397" cy="3253651"/>
          </a:xfrm>
          <a:prstGeom prst="rect">
            <a:avLst/>
          </a:prstGeom>
        </p:spPr>
      </p:pic>
      <p:pic>
        <p:nvPicPr>
          <p:cNvPr id="2" name="Picture 1" descr="Clark State President Jo Alice Blondin, Ph.D., announces retirement | Clark State College">
            <a:extLst>
              <a:ext uri="{FF2B5EF4-FFF2-40B4-BE49-F238E27FC236}">
                <a16:creationId xmlns:a16="http://schemas.microsoft.com/office/drawing/2014/main" id="{CCCA561D-D345-0AF0-95C5-15DA89F162F8}"/>
              </a:ext>
            </a:extLst>
          </p:cNvPr>
          <p:cNvPicPr>
            <a:picLocks noChangeAspect="1"/>
          </p:cNvPicPr>
          <p:nvPr/>
        </p:nvPicPr>
        <p:blipFill>
          <a:blip r:embed="rId4"/>
          <a:stretch>
            <a:fillRect/>
          </a:stretch>
        </p:blipFill>
        <p:spPr>
          <a:xfrm>
            <a:off x="6664352" y="1690317"/>
            <a:ext cx="2638079" cy="3312476"/>
          </a:xfrm>
          <a:prstGeom prst="rect">
            <a:avLst/>
          </a:prstGeom>
        </p:spPr>
      </p:pic>
    </p:spTree>
    <p:extLst>
      <p:ext uri="{BB962C8B-B14F-4D97-AF65-F5344CB8AC3E}">
        <p14:creationId xmlns:p14="http://schemas.microsoft.com/office/powerpoint/2010/main" val="38742209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3" name="Picture 2">
            <a:extLst>
              <a:ext uri="{FF2B5EF4-FFF2-40B4-BE49-F238E27FC236}">
                <a16:creationId xmlns:a16="http://schemas.microsoft.com/office/drawing/2014/main" id="{C21AF150-5891-CB86-33FD-1A8A31F5E3B0}"/>
              </a:ext>
            </a:extLst>
          </p:cNvPr>
          <p:cNvPicPr>
            <a:picLocks noChangeAspect="1"/>
          </p:cNvPicPr>
          <p:nvPr/>
        </p:nvPicPr>
        <p:blipFill>
          <a:blip r:embed="rId2"/>
          <a:stretch>
            <a:fillRect/>
          </a:stretch>
        </p:blipFill>
        <p:spPr>
          <a:xfrm>
            <a:off x="368300" y="2118507"/>
            <a:ext cx="12192000" cy="2620986"/>
          </a:xfrm>
          <a:prstGeom prst="rect">
            <a:avLst/>
          </a:prstGeom>
        </p:spPr>
      </p:pic>
    </p:spTree>
    <p:extLst>
      <p:ext uri="{BB962C8B-B14F-4D97-AF65-F5344CB8AC3E}">
        <p14:creationId xmlns:p14="http://schemas.microsoft.com/office/powerpoint/2010/main" val="407798077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2" name="Picture 1">
            <a:extLst>
              <a:ext uri="{FF2B5EF4-FFF2-40B4-BE49-F238E27FC236}">
                <a16:creationId xmlns:a16="http://schemas.microsoft.com/office/drawing/2014/main" id="{C5740913-117B-6E0F-288A-F8602FF0866E}"/>
              </a:ext>
            </a:extLst>
          </p:cNvPr>
          <p:cNvPicPr>
            <a:picLocks noChangeAspect="1"/>
          </p:cNvPicPr>
          <p:nvPr/>
        </p:nvPicPr>
        <p:blipFill>
          <a:blip r:embed="rId2"/>
          <a:stretch>
            <a:fillRect/>
          </a:stretch>
        </p:blipFill>
        <p:spPr>
          <a:xfrm>
            <a:off x="949912" y="1800224"/>
            <a:ext cx="10292175" cy="4702176"/>
          </a:xfrm>
          <a:prstGeom prst="rect">
            <a:avLst/>
          </a:prstGeom>
        </p:spPr>
      </p:pic>
    </p:spTree>
    <p:extLst>
      <p:ext uri="{BB962C8B-B14F-4D97-AF65-F5344CB8AC3E}">
        <p14:creationId xmlns:p14="http://schemas.microsoft.com/office/powerpoint/2010/main" val="173825345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2" name="Picture 1">
            <a:extLst>
              <a:ext uri="{FF2B5EF4-FFF2-40B4-BE49-F238E27FC236}">
                <a16:creationId xmlns:a16="http://schemas.microsoft.com/office/drawing/2014/main" id="{E8E260E2-17EA-5569-F358-F22079D09D20}"/>
              </a:ext>
            </a:extLst>
          </p:cNvPr>
          <p:cNvPicPr>
            <a:picLocks noChangeAspect="1"/>
          </p:cNvPicPr>
          <p:nvPr/>
        </p:nvPicPr>
        <p:blipFill>
          <a:blip r:embed="rId2"/>
          <a:stretch>
            <a:fillRect/>
          </a:stretch>
        </p:blipFill>
        <p:spPr>
          <a:xfrm>
            <a:off x="203494" y="2297112"/>
            <a:ext cx="11785012" cy="3671888"/>
          </a:xfrm>
          <a:prstGeom prst="rect">
            <a:avLst/>
          </a:prstGeom>
        </p:spPr>
      </p:pic>
    </p:spTree>
    <p:extLst>
      <p:ext uri="{BB962C8B-B14F-4D97-AF65-F5344CB8AC3E}">
        <p14:creationId xmlns:p14="http://schemas.microsoft.com/office/powerpoint/2010/main" val="337701813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3" name="Picture 2">
            <a:extLst>
              <a:ext uri="{FF2B5EF4-FFF2-40B4-BE49-F238E27FC236}">
                <a16:creationId xmlns:a16="http://schemas.microsoft.com/office/drawing/2014/main" id="{9D800BF9-BCFB-7868-CBE0-89E48678905E}"/>
              </a:ext>
            </a:extLst>
          </p:cNvPr>
          <p:cNvPicPr>
            <a:picLocks noChangeAspect="1"/>
          </p:cNvPicPr>
          <p:nvPr/>
        </p:nvPicPr>
        <p:blipFill>
          <a:blip r:embed="rId2"/>
          <a:stretch>
            <a:fillRect/>
          </a:stretch>
        </p:blipFill>
        <p:spPr>
          <a:xfrm>
            <a:off x="1027520" y="1763712"/>
            <a:ext cx="10136960" cy="4510088"/>
          </a:xfrm>
          <a:prstGeom prst="rect">
            <a:avLst/>
          </a:prstGeom>
        </p:spPr>
      </p:pic>
    </p:spTree>
    <p:extLst>
      <p:ext uri="{BB962C8B-B14F-4D97-AF65-F5344CB8AC3E}">
        <p14:creationId xmlns:p14="http://schemas.microsoft.com/office/powerpoint/2010/main" val="124782018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2" name="Picture 1">
            <a:extLst>
              <a:ext uri="{FF2B5EF4-FFF2-40B4-BE49-F238E27FC236}">
                <a16:creationId xmlns:a16="http://schemas.microsoft.com/office/drawing/2014/main" id="{50FB67D1-4ED1-5A9E-633C-4EC3FF4AFA51}"/>
              </a:ext>
            </a:extLst>
          </p:cNvPr>
          <p:cNvPicPr>
            <a:picLocks noChangeAspect="1"/>
          </p:cNvPicPr>
          <p:nvPr/>
        </p:nvPicPr>
        <p:blipFill>
          <a:blip r:embed="rId2"/>
          <a:stretch>
            <a:fillRect/>
          </a:stretch>
        </p:blipFill>
        <p:spPr>
          <a:xfrm>
            <a:off x="892620" y="1566862"/>
            <a:ext cx="10406760" cy="5037138"/>
          </a:xfrm>
          <a:prstGeom prst="rect">
            <a:avLst/>
          </a:prstGeom>
        </p:spPr>
      </p:pic>
    </p:spTree>
    <p:extLst>
      <p:ext uri="{BB962C8B-B14F-4D97-AF65-F5344CB8AC3E}">
        <p14:creationId xmlns:p14="http://schemas.microsoft.com/office/powerpoint/2010/main" val="25822298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58DD7-20FC-D440-BF55-D3344EC5650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6125A8F-8996-ECF1-A79D-5FEF0E1E30D8}"/>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3" name="Picture 2">
            <a:extLst>
              <a:ext uri="{FF2B5EF4-FFF2-40B4-BE49-F238E27FC236}">
                <a16:creationId xmlns:a16="http://schemas.microsoft.com/office/drawing/2014/main" id="{1DFCBC2B-E413-052E-AB25-A5A62B8A40C8}"/>
              </a:ext>
            </a:extLst>
          </p:cNvPr>
          <p:cNvPicPr>
            <a:picLocks noChangeAspect="1"/>
          </p:cNvPicPr>
          <p:nvPr/>
        </p:nvPicPr>
        <p:blipFill>
          <a:blip r:embed="rId2"/>
          <a:stretch>
            <a:fillRect/>
          </a:stretch>
        </p:blipFill>
        <p:spPr>
          <a:xfrm>
            <a:off x="683053" y="1543684"/>
            <a:ext cx="10825893" cy="4946015"/>
          </a:xfrm>
          <a:prstGeom prst="rect">
            <a:avLst/>
          </a:prstGeom>
        </p:spPr>
      </p:pic>
    </p:spTree>
    <p:extLst>
      <p:ext uri="{BB962C8B-B14F-4D97-AF65-F5344CB8AC3E}">
        <p14:creationId xmlns:p14="http://schemas.microsoft.com/office/powerpoint/2010/main" val="225638879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3" name="Picture 2">
            <a:extLst>
              <a:ext uri="{FF2B5EF4-FFF2-40B4-BE49-F238E27FC236}">
                <a16:creationId xmlns:a16="http://schemas.microsoft.com/office/drawing/2014/main" id="{A9A8B7EC-7E17-4C0B-0529-E1C007451765}"/>
              </a:ext>
            </a:extLst>
          </p:cNvPr>
          <p:cNvPicPr>
            <a:picLocks noChangeAspect="1"/>
          </p:cNvPicPr>
          <p:nvPr/>
        </p:nvPicPr>
        <p:blipFill>
          <a:blip r:embed="rId2"/>
          <a:stretch>
            <a:fillRect/>
          </a:stretch>
        </p:blipFill>
        <p:spPr>
          <a:xfrm>
            <a:off x="149904" y="1860550"/>
            <a:ext cx="11892192" cy="3905250"/>
          </a:xfrm>
          <a:prstGeom prst="rect">
            <a:avLst/>
          </a:prstGeom>
        </p:spPr>
      </p:pic>
    </p:spTree>
    <p:extLst>
      <p:ext uri="{BB962C8B-B14F-4D97-AF65-F5344CB8AC3E}">
        <p14:creationId xmlns:p14="http://schemas.microsoft.com/office/powerpoint/2010/main" val="344144290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55DF23-780A-8D40-88B3-16EDD16D3D2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8692DBB-D2A9-0C8C-7642-38BD02D17C64}"/>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2" name="Picture 1">
            <a:extLst>
              <a:ext uri="{FF2B5EF4-FFF2-40B4-BE49-F238E27FC236}">
                <a16:creationId xmlns:a16="http://schemas.microsoft.com/office/drawing/2014/main" id="{C228DE09-5E34-0A82-BCB7-1898C6F85F9C}"/>
              </a:ext>
            </a:extLst>
          </p:cNvPr>
          <p:cNvPicPr>
            <a:picLocks noChangeAspect="1"/>
          </p:cNvPicPr>
          <p:nvPr/>
        </p:nvPicPr>
        <p:blipFill>
          <a:blip r:embed="rId2"/>
          <a:stretch>
            <a:fillRect/>
          </a:stretch>
        </p:blipFill>
        <p:spPr>
          <a:xfrm>
            <a:off x="121972" y="2144712"/>
            <a:ext cx="11948056" cy="3722688"/>
          </a:xfrm>
          <a:prstGeom prst="rect">
            <a:avLst/>
          </a:prstGeom>
        </p:spPr>
      </p:pic>
    </p:spTree>
    <p:extLst>
      <p:ext uri="{BB962C8B-B14F-4D97-AF65-F5344CB8AC3E}">
        <p14:creationId xmlns:p14="http://schemas.microsoft.com/office/powerpoint/2010/main" val="50395231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52BEB6-D0A7-ECA2-2911-B7D6D02B4716}"/>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2" name="Picture 1">
            <a:extLst>
              <a:ext uri="{FF2B5EF4-FFF2-40B4-BE49-F238E27FC236}">
                <a16:creationId xmlns:a16="http://schemas.microsoft.com/office/drawing/2014/main" id="{A86A3872-F01A-0E03-B9FF-BAB316D7FFD0}"/>
              </a:ext>
            </a:extLst>
          </p:cNvPr>
          <p:cNvPicPr>
            <a:picLocks noChangeAspect="1"/>
          </p:cNvPicPr>
          <p:nvPr/>
        </p:nvPicPr>
        <p:blipFill>
          <a:blip r:embed="rId2"/>
          <a:stretch>
            <a:fillRect/>
          </a:stretch>
        </p:blipFill>
        <p:spPr>
          <a:xfrm>
            <a:off x="875726" y="1555750"/>
            <a:ext cx="10440548" cy="4895850"/>
          </a:xfrm>
          <a:prstGeom prst="rect">
            <a:avLst/>
          </a:prstGeom>
        </p:spPr>
      </p:pic>
    </p:spTree>
    <p:extLst>
      <p:ext uri="{BB962C8B-B14F-4D97-AF65-F5344CB8AC3E}">
        <p14:creationId xmlns:p14="http://schemas.microsoft.com/office/powerpoint/2010/main" val="12558255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EBC32-4FD9-71FC-2C21-E51EE940070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33FBD31-CD53-1039-BA49-B935799C7E17}"/>
              </a:ext>
            </a:extLst>
          </p:cNvPr>
          <p:cNvSpPr>
            <a:spLocks noGrp="1"/>
          </p:cNvSpPr>
          <p:nvPr>
            <p:ph type="title"/>
          </p:nvPr>
        </p:nvSpPr>
        <p:spPr>
          <a:xfrm>
            <a:off x="0" y="0"/>
            <a:ext cx="12192000" cy="1325563"/>
          </a:xfrm>
          <a:solidFill>
            <a:schemeClr val="accent1">
              <a:lumMod val="50000"/>
            </a:schemeClr>
          </a:solidFill>
        </p:spPr>
        <p:txBody>
          <a:bodyPr>
            <a:normAutofit/>
          </a:bodyPr>
          <a:lstStyle/>
          <a:p>
            <a:pPr algn="ctr"/>
            <a:r>
              <a:rPr lang="en-US" b="1">
                <a:solidFill>
                  <a:schemeClr val="bg1"/>
                </a:solidFill>
              </a:rPr>
              <a:t>Productivity Funding Distribution</a:t>
            </a:r>
          </a:p>
        </p:txBody>
      </p:sp>
      <p:pic>
        <p:nvPicPr>
          <p:cNvPr id="3" name="Picture 2">
            <a:extLst>
              <a:ext uri="{FF2B5EF4-FFF2-40B4-BE49-F238E27FC236}">
                <a16:creationId xmlns:a16="http://schemas.microsoft.com/office/drawing/2014/main" id="{86DADD41-FE2F-C0FB-FC43-0C66B7698DB2}"/>
              </a:ext>
            </a:extLst>
          </p:cNvPr>
          <p:cNvPicPr>
            <a:picLocks noChangeAspect="1"/>
          </p:cNvPicPr>
          <p:nvPr/>
        </p:nvPicPr>
        <p:blipFill>
          <a:blip r:embed="rId2"/>
          <a:stretch>
            <a:fillRect/>
          </a:stretch>
        </p:blipFill>
        <p:spPr>
          <a:xfrm>
            <a:off x="513714" y="1509712"/>
            <a:ext cx="11164571" cy="4967288"/>
          </a:xfrm>
          <a:prstGeom prst="rect">
            <a:avLst/>
          </a:prstGeom>
        </p:spPr>
      </p:pic>
    </p:spTree>
    <p:extLst>
      <p:ext uri="{BB962C8B-B14F-4D97-AF65-F5344CB8AC3E}">
        <p14:creationId xmlns:p14="http://schemas.microsoft.com/office/powerpoint/2010/main" val="3477031205"/>
      </p:ext>
    </p:extLst>
  </p:cSld>
  <p:clrMapOvr>
    <a:masterClrMapping/>
  </p:clrMapOvr>
</p:sld>
</file>

<file path=ppt/theme/theme1.xml><?xml version="1.0" encoding="utf-8"?>
<a:theme xmlns:a="http://schemas.openxmlformats.org/drawingml/2006/main" name="1_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HE Presentation Template 2023.potx  -  Read-Only" id="{0D45A114-CC1D-49CA-9D32-E6CEB07AC064}" vid="{B6E96F25-D602-4162-8C2D-60803F277C82}"/>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E92D868B-00C6-4557-B0F6-F3057BF7C2AF}" vid="{84157C8B-1133-4AF2-B9F0-EEC4AE10900F}"/>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E92D868B-00C6-4557-B0F6-F3057BF7C2AF}" vid="{53C61122-C48B-429C-92BA-86EC9BAA7241}"/>
    </a:ext>
  </a:extLst>
</a:theme>
</file>

<file path=ppt/theme/theme4.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JapandiLinearHarmony">
  <a:themeElements>
    <a:clrScheme name="Japandi Linear Harmony">
      <a:dk1>
        <a:srgbClr val="000000"/>
      </a:dk1>
      <a:lt1>
        <a:srgbClr val="FFFFFF"/>
      </a:lt1>
      <a:dk2>
        <a:srgbClr val="2C3932"/>
      </a:dk2>
      <a:lt2>
        <a:srgbClr val="FEFDFB"/>
      </a:lt2>
      <a:accent1>
        <a:srgbClr val="ECE7DA"/>
      </a:accent1>
      <a:accent2>
        <a:srgbClr val="8A835B"/>
      </a:accent2>
      <a:accent3>
        <a:srgbClr val="D7D9CF"/>
      </a:accent3>
      <a:accent4>
        <a:srgbClr val="A39382"/>
      </a:accent4>
      <a:accent5>
        <a:srgbClr val="87A3BF"/>
      </a:accent5>
      <a:accent6>
        <a:srgbClr val="343826"/>
      </a:accent6>
      <a:hlink>
        <a:srgbClr val="169C9A"/>
      </a:hlink>
      <a:folHlink>
        <a:srgbClr val="E15C3D"/>
      </a:folHlink>
    </a:clrScheme>
    <a:fontScheme name="Custom 24">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pandi linear_Marketing Presentation_win32_SD_V9" id="{57601A81-7059-40B9-B27D-CFA4D443B3D6}" vid="{9FBC8E92-EE9C-44F9-AA8A-E22EDCB5B7BD}"/>
    </a:ext>
  </a:extLst>
</a:theme>
</file>

<file path=ppt/theme/theme7.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themeOverride>
</file>

<file path=ppt/theme/themeOverride13.xml><?xml version="1.0" encoding="utf-8"?>
<a:themeOverride xmlns:a="http://schemas.openxmlformats.org/drawingml/2006/main">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themeOverride>
</file>

<file path=ppt/theme/themeOverride14.xml><?xml version="1.0" encoding="utf-8"?>
<a:themeOverride xmlns:a="http://schemas.openxmlformats.org/drawingml/2006/main">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themeOverride>
</file>

<file path=ppt/theme/themeOverride15.xml><?xml version="1.0" encoding="utf-8"?>
<a:themeOverride xmlns:a="http://schemas.openxmlformats.org/drawingml/2006/main">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7b49c1-b779-4173-a9b8-e322bfe24297">
      <Terms xmlns="http://schemas.microsoft.com/office/infopath/2007/PartnerControls"/>
    </lcf76f155ced4ddcb4097134ff3c332f>
    <TaxCatchAll xmlns="ef516bc9-7540-43b0-8e05-10602115415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C4A13C0CA2C042A96898FF52FCDC61" ma:contentTypeVersion="19" ma:contentTypeDescription="Create a new document." ma:contentTypeScope="" ma:versionID="53fcdf64669a3bbc8963a54abf705703">
  <xsd:schema xmlns:xsd="http://www.w3.org/2001/XMLSchema" xmlns:xs="http://www.w3.org/2001/XMLSchema" xmlns:p="http://schemas.microsoft.com/office/2006/metadata/properties" xmlns:ns2="947b49c1-b779-4173-a9b8-e322bfe24297" xmlns:ns3="ef516bc9-7540-43b0-8e05-106021154157" targetNamespace="http://schemas.microsoft.com/office/2006/metadata/properties" ma:root="true" ma:fieldsID="f11643c8654d12486bd4864f3b8e96e5" ns2:_="" ns3:_="">
    <xsd:import namespace="947b49c1-b779-4173-a9b8-e322bfe24297"/>
    <xsd:import namespace="ef516bc9-7540-43b0-8e05-1060211541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7b49c1-b779-4173-a9b8-e322bfe242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da1e848-1c7d-447e-9610-0128f4aaec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516bc9-7540-43b0-8e05-10602115415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ab4d4ea-1f2d-4377-91f3-f7df99510967}" ma:internalName="TaxCatchAll" ma:showField="CatchAllData" ma:web="ef516bc9-7540-43b0-8e05-1060211541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3C4BE1-6E3C-406E-B300-E387CB746CC8}">
  <ds:schemaRefs>
    <ds:schemaRef ds:uri="947b49c1-b779-4173-a9b8-e322bfe24297"/>
    <ds:schemaRef ds:uri="ef516bc9-7540-43b0-8e05-10602115415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FB07712-1893-40D4-B6ED-786037760074}">
  <ds:schemaRefs>
    <ds:schemaRef ds:uri="http://schemas.microsoft.com/sharepoint/v3/contenttype/forms"/>
  </ds:schemaRefs>
</ds:datastoreItem>
</file>

<file path=customXml/itemProps3.xml><?xml version="1.0" encoding="utf-8"?>
<ds:datastoreItem xmlns:ds="http://schemas.openxmlformats.org/officeDocument/2006/customXml" ds:itemID="{E82D5726-5E20-492F-BBE1-2D16BAA1DE98}">
  <ds:schemaRefs>
    <ds:schemaRef ds:uri="947b49c1-b779-4173-a9b8-e322bfe24297"/>
    <ds:schemaRef ds:uri="ef516bc9-7540-43b0-8e05-10602115415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26</TotalTime>
  <Words>7575</Words>
  <Application>Microsoft Office PowerPoint</Application>
  <PresentationFormat>Widescreen</PresentationFormat>
  <Paragraphs>1881</Paragraphs>
  <Slides>152</Slides>
  <Notes>50</Notes>
  <HiddenSlides>0</HiddenSlides>
  <MMClips>2</MMClips>
  <ScaleCrop>false</ScaleCrop>
  <HeadingPairs>
    <vt:vector size="6" baseType="variant">
      <vt:variant>
        <vt:lpstr>Fonts Used</vt:lpstr>
      </vt:variant>
      <vt:variant>
        <vt:i4>16</vt:i4>
      </vt:variant>
      <vt:variant>
        <vt:lpstr>Theme</vt:lpstr>
      </vt:variant>
      <vt:variant>
        <vt:i4>9</vt:i4>
      </vt:variant>
      <vt:variant>
        <vt:lpstr>Slide Titles</vt:lpstr>
      </vt:variant>
      <vt:variant>
        <vt:i4>152</vt:i4>
      </vt:variant>
    </vt:vector>
  </HeadingPairs>
  <TitlesOfParts>
    <vt:vector size="177" baseType="lpstr">
      <vt:lpstr>Aptos</vt:lpstr>
      <vt:lpstr>Aptos Narrow</vt:lpstr>
      <vt:lpstr>Arial</vt:lpstr>
      <vt:lpstr>Arial Black</vt:lpstr>
      <vt:lpstr>Arial,Sans-Serif</vt:lpstr>
      <vt:lpstr>Baguet Script</vt:lpstr>
      <vt:lpstr>Calibri</vt:lpstr>
      <vt:lpstr>Calibri Light</vt:lpstr>
      <vt:lpstr>Courier New</vt:lpstr>
      <vt:lpstr>Georgia</vt:lpstr>
      <vt:lpstr>Merriweather</vt:lpstr>
      <vt:lpstr>Merriweather ExtraBold</vt:lpstr>
      <vt:lpstr>Nunito Sans</vt:lpstr>
      <vt:lpstr>Times New Roman</vt:lpstr>
      <vt:lpstr>Trebuchet MS</vt:lpstr>
      <vt:lpstr>Wingdings</vt:lpstr>
      <vt:lpstr>1_Office Theme</vt:lpstr>
      <vt:lpstr>2_Office Theme</vt:lpstr>
      <vt:lpstr>Custom Design</vt:lpstr>
      <vt:lpstr>7_Office Theme</vt:lpstr>
      <vt:lpstr>3_Office Theme</vt:lpstr>
      <vt:lpstr>JapandiLinearHarmony</vt:lpstr>
      <vt:lpstr>Simple Light</vt:lpstr>
      <vt:lpstr>Office Theme</vt:lpstr>
      <vt:lpstr>4_Office Theme</vt:lpstr>
      <vt:lpstr>PowerPoint Presentation</vt:lpstr>
      <vt:lpstr>AHECB Members</vt:lpstr>
      <vt:lpstr>PowerPoint Presentation</vt:lpstr>
      <vt:lpstr>INTRODUCTIONS</vt:lpstr>
      <vt:lpstr>PowerPoint Presentation</vt:lpstr>
      <vt:lpstr>Approval of Minutes</vt:lpstr>
      <vt:lpstr>Dr. Ken Warden Commissioner</vt:lpstr>
      <vt:lpstr>PowerPoint Presentation</vt:lpstr>
      <vt:lpstr>PowerPoint Presentation</vt:lpstr>
      <vt:lpstr>New DHE Staff</vt:lpstr>
      <vt:lpstr>DHE Staff Changes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Applicant Requirements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Mason Campbell</vt:lpstr>
      <vt:lpstr>Report on First-Year Student Remediation</vt:lpstr>
      <vt:lpstr>Remediation Report Populations</vt:lpstr>
      <vt:lpstr>Report Cohort Characteristics</vt:lpstr>
      <vt:lpstr>State of Residence for Total Population  (N = 21,303)</vt:lpstr>
      <vt:lpstr>Report Cohort Characteristics</vt:lpstr>
      <vt:lpstr>Characteristics of Remediation Cohort</vt:lpstr>
      <vt:lpstr>State of Residence for Remediation Cohort  (N = 7,467)</vt:lpstr>
      <vt:lpstr>Characteristics of Remediation Cohort</vt:lpstr>
      <vt:lpstr>Characteristics of Remediation Cohort</vt:lpstr>
      <vt:lpstr>Enrollment by Remedial Course Type </vt:lpstr>
      <vt:lpstr>Remedial Subject Enrollment by Course Type  (N = 7,467)</vt:lpstr>
      <vt:lpstr>Another Look at Report Populations</vt:lpstr>
      <vt:lpstr>Characteristics of Remediation Cohort</vt:lpstr>
      <vt:lpstr>Reported ACT Scores of Remediated Students </vt:lpstr>
      <vt:lpstr>Remediation Cohort  - Number of Attempts</vt:lpstr>
      <vt:lpstr>Gateway Course Success Rates</vt:lpstr>
      <vt:lpstr>Placement Success Rates - Math</vt:lpstr>
      <vt:lpstr>Questions?</vt:lpstr>
      <vt:lpstr>Agenda Item No. 5a Policy Amendment:  Governor’s Higher Education Transition Scholarship Program</vt:lpstr>
      <vt:lpstr>Agenda Item No. 5b Policy Amendment:  Arkansas Heroes Scholarship </vt:lpstr>
      <vt:lpstr>Agenda Item No. 5c Policy Amendment:  Military Dependent’s Scholarship Program </vt:lpstr>
      <vt:lpstr>Agenda Item No. 5d Policy Amendment:  Arkansas Governor’s Scholars Program</vt:lpstr>
      <vt:lpstr>Agenda Item No. 5e Policy Amendment:  Arkansas Direct Admission Program </vt:lpstr>
      <vt:lpstr>Agenda Item No. 5f Policy Amendment:  Arkansas Future Grant Program </vt:lpstr>
      <vt:lpstr>Agenda Item No. 5g Policy Amendment:  Arkansas Geographical Critical Needs Scholarship Program </vt:lpstr>
      <vt:lpstr>Agenda Item No. 5h Policy Amendment:  Student Undergraduate  Research Fellowship Program</vt:lpstr>
      <vt:lpstr>Questions?</vt:lpstr>
      <vt:lpstr>Nick Fuller Assistant Commissioner</vt:lpstr>
      <vt:lpstr>Athletic Fees Per SSCH</vt:lpstr>
      <vt:lpstr>Intercollegiate Athletic Budget Report for 2026-27</vt:lpstr>
      <vt:lpstr>Intercollegiate Athletic Budget Report for 2026-27</vt:lpstr>
      <vt:lpstr>Intercollegiate Athletic Budget Report for 2026-27</vt:lpstr>
      <vt:lpstr>Intercollegiate Athletic Budget Report for 2026-27</vt:lpstr>
      <vt:lpstr>Intercollegiate Athletic Budget Report for 2026-27</vt:lpstr>
      <vt:lpstr>Questions?</vt:lpstr>
      <vt:lpstr>Nick Fuller Assistant Commissioner</vt:lpstr>
      <vt:lpstr>Productivity Funding Distribution</vt:lpstr>
      <vt:lpstr>Productivity Funding Distribution</vt:lpstr>
      <vt:lpstr>Productivity Funding Distribution</vt:lpstr>
      <vt:lpstr>Productivity Funding Distribution</vt:lpstr>
      <vt:lpstr>Productivity Funding Distribution</vt:lpstr>
      <vt:lpstr>Productivity Funding Distribution</vt:lpstr>
      <vt:lpstr>Productivity Funding Distribution</vt:lpstr>
      <vt:lpstr>Productivity Funding Distribution</vt:lpstr>
      <vt:lpstr>Productivity Funding Distribution</vt:lpstr>
      <vt:lpstr>Productivity Funding Distribution</vt:lpstr>
      <vt:lpstr>Productivity Funding Distribution</vt:lpstr>
      <vt:lpstr>Questions?</vt:lpstr>
      <vt:lpstr>Nick Fuller Assistant Commissioner</vt:lpstr>
      <vt:lpstr>ADHE Recommendation</vt:lpstr>
      <vt:lpstr>Operating Recommendations</vt:lpstr>
      <vt:lpstr>Operating Recommendations</vt:lpstr>
      <vt:lpstr>Operating Recommendations</vt:lpstr>
      <vt:lpstr>Operating Recommendations</vt:lpstr>
      <vt:lpstr>Operating Recommendations</vt:lpstr>
      <vt:lpstr>Operating Recommendations</vt:lpstr>
      <vt:lpstr>Questions?</vt:lpstr>
      <vt:lpstr>Nick Fuller Assistant Commissioner</vt:lpstr>
      <vt:lpstr>Summary of Recommendations</vt:lpstr>
      <vt:lpstr>Questions?</vt:lpstr>
      <vt:lpstr>Mason Campbell</vt:lpstr>
      <vt:lpstr>Arkansas Public Institutions New Program</vt:lpstr>
      <vt:lpstr>The need for Surgical Technologists in Northwest Arkansas</vt:lpstr>
      <vt:lpstr>Good for the taxpayers  faster time-to-launch, lower startup costs, and a program built on infrastructure that's already been tested and trusted.</vt:lpstr>
      <vt:lpstr>Good for Students</vt:lpstr>
      <vt:lpstr>Good for our community</vt:lpstr>
      <vt:lpstr>Arkansas Public Institutions New Program</vt:lpstr>
      <vt:lpstr>PowerPoint Presentation</vt:lpstr>
      <vt:lpstr>PowerPoint Presentation</vt:lpstr>
      <vt:lpstr>Arkansas Public Institutions New Program</vt:lpstr>
      <vt:lpstr>Tracy Harrell</vt:lpstr>
      <vt:lpstr>Arkansas Public Institutions  Letters of Notification</vt:lpstr>
      <vt:lpstr>Arkansas Public Institutions Letters of Intent</vt:lpstr>
      <vt:lpstr>Alana Colburn</vt:lpstr>
      <vt:lpstr>Out-of-State Institutions New Programs</vt:lpstr>
      <vt:lpstr>Out-of-State and Arkansas Private Institutions Letters of Notification</vt:lpstr>
      <vt:lpstr>Out-of-State and Arkansas Private Institutions Letters of Intent</vt:lpstr>
      <vt:lpstr>AGENDA ITEM NO. 20:​ Report on Academic Program Review</vt:lpstr>
      <vt:lpstr>Academic Program Review Policy</vt:lpstr>
      <vt:lpstr>Existing Academic Program Review Process</vt:lpstr>
      <vt:lpstr>Summation of AY2026 Institutional Academic Program Reviews</vt:lpstr>
      <vt:lpstr>Questions?</vt:lpstr>
      <vt:lpstr>AGENDA ITEM NO. 21:​ Academic Program Review recommendations of notice</vt:lpstr>
      <vt:lpstr>AY2026 Academic Program Review   Recommendations of Notice </vt:lpstr>
      <vt:lpstr>Recommendations of Notice to the Arkansas Higher Education Coordinating Board</vt:lpstr>
      <vt:lpstr>4-Year Institutions Programs Identified  for Non-Compliance</vt:lpstr>
      <vt:lpstr>4-Year Institutions Programs Identified  for Non-Compliance</vt:lpstr>
      <vt:lpstr>2-Year Institutions Programs Identified  for Non-Compliance</vt:lpstr>
      <vt:lpstr>2-Year Institutions Programs Identified  for Non-Compliance</vt:lpstr>
      <vt:lpstr>2-Year Institutions Programs Identified  for Non-Compliance</vt:lpstr>
      <vt:lpstr>2-Year Institutions Programs Identified  for Non-Compliance</vt:lpstr>
      <vt:lpstr>2-Year Institutions Programs Identified  for Non-Compliance</vt:lpstr>
      <vt:lpstr>2-Year Institutions Programs Identified  for Non-Compliance</vt:lpstr>
      <vt:lpstr>Academic Program Review Compliance Timeline  and Funding Implications</vt:lpstr>
      <vt:lpstr>Questions?</vt:lpstr>
      <vt:lpstr>AGENDA ITEM NO. 22:​ concurrent enrollment Initial authorization</vt:lpstr>
      <vt:lpstr>Arkansas Higher Education Coordinating Board Recommendation for   Initial Authorization of Concurrent Enrollment Programs</vt:lpstr>
      <vt:lpstr>PowerPoint Presentation</vt:lpstr>
      <vt:lpstr>Questions?</vt:lpstr>
      <vt:lpstr>PUBLIC COMMENTS/ ANNOUNCEMENTS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Nichole Abernathy (ADHE)</dc:creator>
  <cp:lastModifiedBy>Nichole Abernathy (ADHE)</cp:lastModifiedBy>
  <cp:revision>1</cp:revision>
  <dcterms:created xsi:type="dcterms:W3CDTF">2024-01-04T17:59:25Z</dcterms:created>
  <dcterms:modified xsi:type="dcterms:W3CDTF">2026-07-29T17:26:40Z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0x01010050C4A13C0CA2C042A96898FF52FCDC61</vt:lpwstr>
  </property>
  <property fmtid="{D5CDD505-2E9C-101B-9397-08002B2CF9AE}" pid="3" name="MediaServiceImageTags">
    <vt:lpwstr/>
  </property>
</Properties>
</file>